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59D7A-0BF2-49A2-9FE2-6AF4C084618F}" type="datetimeFigureOut">
              <a:rPr lang="es-ES" smtClean="0"/>
              <a:t>20/03/2023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09FEA-BEF2-4154-AF9B-1BFA968D0D3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5694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09FEA-BEF2-4154-AF9B-1BFA968D0D38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519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20/03/2023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63F13B3-DE47-A245-8C5A-32D00172B5BC}"/>
              </a:ext>
            </a:extLst>
          </p:cNvPr>
          <p:cNvSpPr txBox="1"/>
          <p:nvPr/>
        </p:nvSpPr>
        <p:spPr>
          <a:xfrm>
            <a:off x="935596" y="1131590"/>
            <a:ext cx="7272808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TASA DE LETALIDAD DE TROMBOEMBOLISMO RECURRENTE Y HEMORRAGIA CLÍNICAMENTE RELEVANTE EN PACIENTES CON CÁNCER Y TROMBOSIS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A6D2B91-6EFB-77E5-C811-C764F018F3D2}"/>
              </a:ext>
            </a:extLst>
          </p:cNvPr>
          <p:cNvSpPr txBox="1"/>
          <p:nvPr/>
        </p:nvSpPr>
        <p:spPr>
          <a:xfrm>
            <a:off x="935596" y="2211710"/>
            <a:ext cx="7272808" cy="140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López Ruz</a:t>
            </a:r>
            <a:r>
              <a:rPr lang="es-E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, M. Barca Hernando</a:t>
            </a:r>
            <a:r>
              <a:rPr lang="es-E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V. García García</a:t>
            </a:r>
            <a:r>
              <a:rPr lang="es-E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Marín Romero</a:t>
            </a:r>
            <a:r>
              <a:rPr lang="es-E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R. Otero Candelera</a:t>
            </a:r>
            <a:r>
              <a:rPr lang="es-E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 L. Jara Palomares</a:t>
            </a:r>
            <a:r>
              <a:rPr lang="es-ES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ES" sz="1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s-E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Unidad </a:t>
            </a:r>
            <a:r>
              <a:rPr lang="es-ES" sz="11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Medicoquirúgica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de Enfermedades Respiratorias. Hospital Universitario Virgen del Rocío. Sevilla</a:t>
            </a:r>
          </a:p>
          <a:p>
            <a:pPr algn="l">
              <a:buFont typeface="+mj-lt"/>
              <a:buAutoNum type="arabicPeriod"/>
            </a:pPr>
            <a:r>
              <a:rPr lang="es-E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Unidad </a:t>
            </a:r>
            <a:r>
              <a:rPr lang="es-ES" sz="11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Medicoquirúgica</a:t>
            </a:r>
            <a:r>
              <a:rPr lang="es-E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de Enfermedades Respiratorias. Hospital Virgen del Rocío. Sevilla. CIBERES, Madrid</a:t>
            </a:r>
          </a:p>
          <a:p>
            <a:endParaRPr lang="es-ES" dirty="0"/>
          </a:p>
        </p:txBody>
      </p:sp>
      <p:pic>
        <p:nvPicPr>
          <p:cNvPr id="4" name="Picture 2" descr="Hospital Universitario Virgen del Rocío">
            <a:extLst>
              <a:ext uri="{FF2B5EF4-FFF2-40B4-BE49-F238E27FC236}">
                <a16:creationId xmlns:a16="http://schemas.microsoft.com/office/drawing/2014/main" id="{0F693696-1A88-02C0-EA33-CAF85E498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10" y="0"/>
            <a:ext cx="1362590" cy="95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06940D5-1773-2DBE-6196-99243E839C8C}"/>
              </a:ext>
            </a:extLst>
          </p:cNvPr>
          <p:cNvSpPr txBox="1"/>
          <p:nvPr/>
        </p:nvSpPr>
        <p:spPr>
          <a:xfrm>
            <a:off x="582595" y="1884235"/>
            <a:ext cx="4608512" cy="160313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enfermedad tromboembólica venosa (ETV) es la segunda causa de muerte en pacientes con cáncer.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Importante </a:t>
            </a:r>
            <a:r>
              <a:rPr lang="es-ES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valorar el riesgo beneficio </a:t>
            </a:r>
            <a:r>
              <a:rPr lang="es-ES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anticoagulación. 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8FCDB0A4-F068-84D9-0E44-F94DC4CC86A7}"/>
              </a:ext>
            </a:extLst>
          </p:cNvPr>
          <p:cNvGrpSpPr/>
          <p:nvPr/>
        </p:nvGrpSpPr>
        <p:grpSpPr>
          <a:xfrm>
            <a:off x="5580112" y="951332"/>
            <a:ext cx="2592288" cy="3564634"/>
            <a:chOff x="5663624" y="411510"/>
            <a:chExt cx="2867438" cy="4383930"/>
          </a:xfrm>
        </p:grpSpPr>
        <p:pic>
          <p:nvPicPr>
            <p:cNvPr id="1026" name="Picture 2" descr="Página 25 | Imágenes de Icono Balanza - Descarga gratuita en Freepik">
              <a:extLst>
                <a:ext uri="{FF2B5EF4-FFF2-40B4-BE49-F238E27FC236}">
                  <a16:creationId xmlns:a16="http://schemas.microsoft.com/office/drawing/2014/main" id="{9A67BFF4-63C8-DEB7-0185-D45B8B39CE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0683" y="1851670"/>
              <a:ext cx="2564174" cy="18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Tratamiento embolia de pulmón con heparina de bajo peso molecular -  TROMBO.info">
              <a:extLst>
                <a:ext uri="{FF2B5EF4-FFF2-40B4-BE49-F238E27FC236}">
                  <a16:creationId xmlns:a16="http://schemas.microsoft.com/office/drawing/2014/main" id="{D404D6D6-3C74-DA71-EAC3-90656A6D47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411510"/>
              <a:ext cx="1915412" cy="136815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Blood Logo Vector Images (over 22,000)">
              <a:extLst>
                <a:ext uri="{FF2B5EF4-FFF2-40B4-BE49-F238E27FC236}">
                  <a16:creationId xmlns:a16="http://schemas.microsoft.com/office/drawing/2014/main" id="{084E3F96-F86C-A5DE-A052-C5D0AE75F9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63624" y="3651870"/>
              <a:ext cx="1143570" cy="11435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Thrombosis Icon Flat Design Vector Illustration Stock Vector (Royalty Free)  2051274383 | Shutterstock">
              <a:extLst>
                <a:ext uri="{FF2B5EF4-FFF2-40B4-BE49-F238E27FC236}">
                  <a16:creationId xmlns:a16="http://schemas.microsoft.com/office/drawing/2014/main" id="{85AC65F3-75F9-CE19-1505-CA066B01F4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5" t="-13225" r="1285" b="13225"/>
            <a:stretch/>
          </p:blipFill>
          <p:spPr bwMode="auto">
            <a:xfrm>
              <a:off x="7358346" y="3530427"/>
              <a:ext cx="1172716" cy="1265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EF092459-9AFB-AF6D-C889-ABEB19042C32}"/>
              </a:ext>
            </a:extLst>
          </p:cNvPr>
          <p:cNvSpPr txBox="1"/>
          <p:nvPr/>
        </p:nvSpPr>
        <p:spPr>
          <a:xfrm>
            <a:off x="653085" y="1322897"/>
            <a:ext cx="172819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INTRODUCCIÓN</a:t>
            </a:r>
          </a:p>
        </p:txBody>
      </p:sp>
      <p:pic>
        <p:nvPicPr>
          <p:cNvPr id="5" name="Picture 2" descr="Hospital Universitario Virgen del Rocío">
            <a:extLst>
              <a:ext uri="{FF2B5EF4-FFF2-40B4-BE49-F238E27FC236}">
                <a16:creationId xmlns:a16="http://schemas.microsoft.com/office/drawing/2014/main" id="{34260CDE-BAB4-ECB3-760B-67F3A87F0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10" y="0"/>
            <a:ext cx="1362590" cy="95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57AE2C8-1D78-3BDB-17D2-FEC8BBE6FDE2}"/>
              </a:ext>
            </a:extLst>
          </p:cNvPr>
          <p:cNvSpPr txBox="1"/>
          <p:nvPr/>
        </p:nvSpPr>
        <p:spPr>
          <a:xfrm>
            <a:off x="141383" y="841176"/>
            <a:ext cx="4406005" cy="39475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tasa de sangrados tiende a decrecer </a:t>
            </a: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lo largo del tiempo. El riesgo de sangrado no se mantiene estable a lo largo del tiempo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tasa de letalidad </a:t>
            </a: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(TL) de ETV recurrente y de hemorragia clínicamente relevante (HCR) son útiles para valorar el riesgo-beneficio de mantener o no la anticoagulación.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los pacientes </a:t>
            </a:r>
            <a:r>
              <a:rPr lang="es-E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cáncer </a:t>
            </a:r>
            <a:r>
              <a:rPr lang="es-ES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TL de HCR suele ser estable a lo largo del tiempo y la TL de ETV recurrente es mayor durante los 3 primeros meses y posteriormente decrece</a:t>
            </a:r>
            <a:r>
              <a:rPr lang="es-ES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E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D2F6255-81BC-AE4C-D234-0B30E9119516}"/>
              </a:ext>
            </a:extLst>
          </p:cNvPr>
          <p:cNvSpPr txBox="1"/>
          <p:nvPr/>
        </p:nvSpPr>
        <p:spPr>
          <a:xfrm>
            <a:off x="57983" y="4745021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(2)Carrier M, case-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fatality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rates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of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recurrent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venous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thromboembolism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and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major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bleeding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events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among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patients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treated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for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venous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thromboembolism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. Ann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Intern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es-ES" sz="900" b="0" i="0" dirty="0" err="1">
                <a:solidFill>
                  <a:srgbClr val="212121"/>
                </a:solidFill>
                <a:effectLst/>
                <a:latin typeface="BlinkMacSystemFont"/>
              </a:rPr>
              <a:t>Med</a:t>
            </a:r>
            <a:r>
              <a:rPr lang="es-ES" sz="900" b="0" i="0" dirty="0">
                <a:solidFill>
                  <a:srgbClr val="212121"/>
                </a:solidFill>
                <a:effectLst/>
                <a:latin typeface="BlinkMacSystemFont"/>
              </a:rPr>
              <a:t>. 2010</a:t>
            </a:r>
            <a:endParaRPr lang="es-ES" sz="9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C96D84F-0E19-8665-1F70-51698E0A6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1223" y="1419622"/>
            <a:ext cx="4208789" cy="275398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4428266-9AAD-8F86-F28A-895C91035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892" y="809408"/>
            <a:ext cx="4339612" cy="66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671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FB52198-C852-DAE3-C0E9-556839210E6C}"/>
              </a:ext>
            </a:extLst>
          </p:cNvPr>
          <p:cNvSpPr txBox="1"/>
          <p:nvPr/>
        </p:nvSpPr>
        <p:spPr>
          <a:xfrm>
            <a:off x="572965" y="1275606"/>
            <a:ext cx="7992888" cy="3693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Analizar TL de la ETV recurrente y de HCR en pacientes con cáncer y ETV.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E4E7EC0-A206-F1D3-5F78-A78193D5BC59}"/>
              </a:ext>
            </a:extLst>
          </p:cNvPr>
          <p:cNvSpPr txBox="1"/>
          <p:nvPr/>
        </p:nvSpPr>
        <p:spPr>
          <a:xfrm>
            <a:off x="572965" y="2283718"/>
            <a:ext cx="7992888" cy="203132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Estudio </a:t>
            </a:r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retrospectivo 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 pacientes </a:t>
            </a:r>
            <a:r>
              <a:rPr lang="es-ES" dirty="0">
                <a:solidFill>
                  <a:srgbClr val="222222"/>
                </a:solidFill>
                <a:latin typeface="Arial" panose="020B0604020202020204" pitchFamily="34" charset="0"/>
              </a:rPr>
              <a:t>consecutivos 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 </a:t>
            </a:r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cáncer y ETV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222222"/>
                </a:solidFill>
                <a:latin typeface="Arial" panose="020B0604020202020204" pitchFamily="34" charset="0"/>
              </a:rPr>
              <a:t>T</a:t>
            </a:r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asas de letalidad 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como la proporción del total de eventos (ETV recurrente o HCR) que resultan en </a:t>
            </a:r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muerte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en los primeros 10 días tras la complicación.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Las proporciones se expresaron con IC95% mediante 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Clopper</a:t>
            </a:r>
            <a:r>
              <a:rPr lang="es-E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-Pearson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Comparamos la TL durante los </a:t>
            </a:r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3 primeros meses vs. &gt; 3 meses 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mediante </a:t>
            </a:r>
            <a:r>
              <a:rPr lang="es-E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Chi Cuadrado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684D9D1-6EB5-825A-9F98-164C53980F32}"/>
              </a:ext>
            </a:extLst>
          </p:cNvPr>
          <p:cNvSpPr txBox="1"/>
          <p:nvPr/>
        </p:nvSpPr>
        <p:spPr>
          <a:xfrm>
            <a:off x="683568" y="906274"/>
            <a:ext cx="1152128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OBJETIVO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B88A50-6B73-0B09-42FD-A41CAE3D39BE}"/>
              </a:ext>
            </a:extLst>
          </p:cNvPr>
          <p:cNvSpPr txBox="1"/>
          <p:nvPr/>
        </p:nvSpPr>
        <p:spPr>
          <a:xfrm>
            <a:off x="683568" y="1914386"/>
            <a:ext cx="165618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METODOLOGÍA</a:t>
            </a:r>
          </a:p>
        </p:txBody>
      </p:sp>
      <p:pic>
        <p:nvPicPr>
          <p:cNvPr id="2" name="Picture 2" descr="Hospital Universitario Virgen del Rocío">
            <a:extLst>
              <a:ext uri="{FF2B5EF4-FFF2-40B4-BE49-F238E27FC236}">
                <a16:creationId xmlns:a16="http://schemas.microsoft.com/office/drawing/2014/main" id="{26190257-39F8-F2CF-B4BF-8CDDAECA4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10" y="0"/>
            <a:ext cx="1362590" cy="95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74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FC126282-EC6D-B4F3-B7C2-D510F3101F39}"/>
              </a:ext>
            </a:extLst>
          </p:cNvPr>
          <p:cNvGrpSpPr/>
          <p:nvPr/>
        </p:nvGrpSpPr>
        <p:grpSpPr>
          <a:xfrm>
            <a:off x="611560" y="987574"/>
            <a:ext cx="2232248" cy="1333500"/>
            <a:chOff x="827584" y="987574"/>
            <a:chExt cx="2232248" cy="1333500"/>
          </a:xfrm>
        </p:grpSpPr>
        <p:pic>
          <p:nvPicPr>
            <p:cNvPr id="2050" name="Picture 2" descr="icono de calendario o logotipo símbolo: vector de stock (libre de regalías)  2095030036 | Shutterstock">
              <a:extLst>
                <a:ext uri="{FF2B5EF4-FFF2-40B4-BE49-F238E27FC236}">
                  <a16:creationId xmlns:a16="http://schemas.microsoft.com/office/drawing/2014/main" id="{D5AF1358-2EF7-1DA4-FEEF-26D87A3E5F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201"/>
            <a:stretch/>
          </p:blipFill>
          <p:spPr bwMode="auto">
            <a:xfrm>
              <a:off x="827584" y="987574"/>
              <a:ext cx="648756" cy="613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icono de calendario o logotipo símbolo: vector de stock (libre de regalías)  2095030036 | Shutterstock">
              <a:extLst>
                <a:ext uri="{FF2B5EF4-FFF2-40B4-BE49-F238E27FC236}">
                  <a16:creationId xmlns:a16="http://schemas.microsoft.com/office/drawing/2014/main" id="{2632F55E-C7CA-0063-F001-7DE9397C8E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201"/>
            <a:stretch/>
          </p:blipFill>
          <p:spPr bwMode="auto">
            <a:xfrm>
              <a:off x="827584" y="1707654"/>
              <a:ext cx="648756" cy="613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4BE56B55-24C9-E317-B19C-870F40930F5B}"/>
                </a:ext>
              </a:extLst>
            </p:cNvPr>
            <p:cNvSpPr txBox="1"/>
            <p:nvPr/>
          </p:nvSpPr>
          <p:spPr>
            <a:xfrm>
              <a:off x="1547664" y="1203598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/>
                <a:t>Dic 2007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3B85E396-1060-DEE1-A737-45055FC99EE1}"/>
                </a:ext>
              </a:extLst>
            </p:cNvPr>
            <p:cNvSpPr txBox="1"/>
            <p:nvPr/>
          </p:nvSpPr>
          <p:spPr>
            <a:xfrm>
              <a:off x="1547664" y="1829698"/>
              <a:ext cx="15121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/>
                <a:t>Nov 2022</a:t>
              </a:r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D76D64F1-E838-C68E-71CE-7443A5AC4A8E}"/>
              </a:ext>
            </a:extLst>
          </p:cNvPr>
          <p:cNvSpPr txBox="1"/>
          <p:nvPr/>
        </p:nvSpPr>
        <p:spPr>
          <a:xfrm>
            <a:off x="323528" y="2334055"/>
            <a:ext cx="2664296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1095</a:t>
            </a:r>
            <a:r>
              <a:rPr lang="es-ES" sz="1600" dirty="0"/>
              <a:t> pacientes con cáncer y trombosis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039EA94-798A-973A-D215-74C8DAE79D8C}"/>
              </a:ext>
            </a:extLst>
          </p:cNvPr>
          <p:cNvSpPr txBox="1"/>
          <p:nvPr/>
        </p:nvSpPr>
        <p:spPr>
          <a:xfrm>
            <a:off x="323528" y="3053855"/>
            <a:ext cx="2664296" cy="1569660"/>
          </a:xfrm>
          <a:prstGeom prst="rect">
            <a:avLst/>
          </a:prstGeom>
          <a:ln w="190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600" dirty="0"/>
              <a:t>127 ETV recurrente (11,6%)</a:t>
            </a:r>
          </a:p>
          <a:p>
            <a:r>
              <a:rPr lang="es-ES" sz="1600" dirty="0"/>
              <a:t>143 HCR (13,1%)</a:t>
            </a:r>
          </a:p>
          <a:p>
            <a:r>
              <a:rPr lang="es-ES" sz="1600" dirty="0"/>
              <a:t>33 HCR + ETV recurrente (3%)</a:t>
            </a:r>
          </a:p>
          <a:p>
            <a:endParaRPr lang="es-ES" sz="1600" dirty="0"/>
          </a:p>
          <a:p>
            <a:r>
              <a:rPr lang="es-ES" sz="1600" b="1" dirty="0"/>
              <a:t>Seguimiento</a:t>
            </a:r>
            <a:r>
              <a:rPr lang="es-ES" sz="1600" dirty="0"/>
              <a:t>: 21,7 meses (p25-75 : 7,1-91,7)</a:t>
            </a:r>
          </a:p>
        </p:txBody>
      </p:sp>
      <p:graphicFrame>
        <p:nvGraphicFramePr>
          <p:cNvPr id="11" name="Tabla 11">
            <a:extLst>
              <a:ext uri="{FF2B5EF4-FFF2-40B4-BE49-F238E27FC236}">
                <a16:creationId xmlns:a16="http://schemas.microsoft.com/office/drawing/2014/main" id="{B6204EFD-3F39-7373-443D-DE0D27D72C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424697"/>
              </p:ext>
            </p:extLst>
          </p:nvPr>
        </p:nvGraphicFramePr>
        <p:xfrm>
          <a:off x="3274294" y="1324748"/>
          <a:ext cx="5760639" cy="211328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920213">
                  <a:extLst>
                    <a:ext uri="{9D8B030D-6E8A-4147-A177-3AD203B41FA5}">
                      <a16:colId xmlns:a16="http://schemas.microsoft.com/office/drawing/2014/main" val="48094508"/>
                    </a:ext>
                  </a:extLst>
                </a:gridCol>
                <a:gridCol w="1920213">
                  <a:extLst>
                    <a:ext uri="{9D8B030D-6E8A-4147-A177-3AD203B41FA5}">
                      <a16:colId xmlns:a16="http://schemas.microsoft.com/office/drawing/2014/main" val="3835070568"/>
                    </a:ext>
                  </a:extLst>
                </a:gridCol>
                <a:gridCol w="1920213">
                  <a:extLst>
                    <a:ext uri="{9D8B030D-6E8A-4147-A177-3AD203B41FA5}">
                      <a16:colId xmlns:a16="http://schemas.microsoft.com/office/drawing/2014/main" val="2240225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TL ETV RECURRENTE (IC95%)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TL HCR (IC95%)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32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6,3% (IC 95%: 2,8-12%)</a:t>
                      </a:r>
                      <a:endParaRPr lang="es-ES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1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16,8% (IC95%: 11,1-23,9%).</a:t>
                      </a:r>
                      <a:endParaRPr lang="es-ES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24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Primeros 3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7,4% (IC95%, 1-24,5) 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19,1% (IC95%, 9,7-33,6)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48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&gt;3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5,7% (IC95%, 2,4-12,1) 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15,8% (IC95%, 9,9-24,3)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790474"/>
                  </a:ext>
                </a:extLst>
              </a:tr>
              <a:tr h="2017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 según Chi2</a:t>
                      </a:r>
                    </a:p>
                    <a:p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p&gt;0,005</a:t>
                      </a:r>
                    </a:p>
                    <a:p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p&gt;0,005</a:t>
                      </a:r>
                    </a:p>
                    <a:p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772167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FA217FF8-B3A2-A1E3-1F35-01D656E4BE9E}"/>
              </a:ext>
            </a:extLst>
          </p:cNvPr>
          <p:cNvSpPr txBox="1"/>
          <p:nvPr/>
        </p:nvSpPr>
        <p:spPr>
          <a:xfrm>
            <a:off x="3309297" y="3546297"/>
            <a:ext cx="5727199" cy="33855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No se encontraron diferencias estadísticamente significativas </a:t>
            </a:r>
          </a:p>
        </p:txBody>
      </p:sp>
      <p:pic>
        <p:nvPicPr>
          <p:cNvPr id="2" name="Picture 2" descr="Hospital Universitario Virgen del Rocío">
            <a:extLst>
              <a:ext uri="{FF2B5EF4-FFF2-40B4-BE49-F238E27FC236}">
                <a16:creationId xmlns:a16="http://schemas.microsoft.com/office/drawing/2014/main" id="{D2E5D97A-C44A-EFF0-517D-E9769C003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10" y="0"/>
            <a:ext cx="1362590" cy="95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0008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CA1D8033-8803-C9F4-5473-44016C20F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707694"/>
              </p:ext>
            </p:extLst>
          </p:nvPr>
        </p:nvGraphicFramePr>
        <p:xfrm>
          <a:off x="2339752" y="771550"/>
          <a:ext cx="4704184" cy="3110716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745231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82258872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24044556"/>
                    </a:ext>
                  </a:extLst>
                </a:gridCol>
                <a:gridCol w="1175792">
                  <a:extLst>
                    <a:ext uri="{9D8B030D-6E8A-4147-A177-3AD203B41FA5}">
                      <a16:colId xmlns:a16="http://schemas.microsoft.com/office/drawing/2014/main" val="1726487476"/>
                    </a:ext>
                  </a:extLst>
                </a:gridCol>
              </a:tblGrid>
              <a:tr h="428476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No HCR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 según Chi2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26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Edad (años)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66,7 ± 11,9 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63,6 ± 13,2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p &lt;0,05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26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ETV incidental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55,9% 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46,5%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p=0,03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56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Localización Neoplasia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2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7% 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4%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p&lt;0,05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6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Vejiga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8,4%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4,2%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p&lt;0,05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77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Próstata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11,2%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4%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p&lt;0,05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2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Pulmón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6,3% 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17,5%</a:t>
                      </a:r>
                      <a:endParaRPr lang="es-ES" sz="12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p&lt;0,05</a:t>
                      </a:r>
                      <a:endParaRPr lang="es-ES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011998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6DAD1FB-BFB0-1CFA-0EE2-6F75DAD906BD}"/>
              </a:ext>
            </a:extLst>
          </p:cNvPr>
          <p:cNvSpPr txBox="1"/>
          <p:nvPr/>
        </p:nvSpPr>
        <p:spPr>
          <a:xfrm>
            <a:off x="2339752" y="339502"/>
            <a:ext cx="4647079" cy="33596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Diferencia entre pacientes con HCR vs no HCR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9CF8189-E174-5D72-0768-C706BF1CEDBB}"/>
              </a:ext>
            </a:extLst>
          </p:cNvPr>
          <p:cNvSpPr txBox="1"/>
          <p:nvPr/>
        </p:nvSpPr>
        <p:spPr>
          <a:xfrm>
            <a:off x="2339751" y="4219223"/>
            <a:ext cx="4704184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No se encontraron diferencias  entre pacientes con ETV recurrente vs no ETV recurrente</a:t>
            </a:r>
          </a:p>
        </p:txBody>
      </p:sp>
      <p:pic>
        <p:nvPicPr>
          <p:cNvPr id="2" name="Picture 2" descr="Hospital Universitario Virgen del Rocío">
            <a:extLst>
              <a:ext uri="{FF2B5EF4-FFF2-40B4-BE49-F238E27FC236}">
                <a16:creationId xmlns:a16="http://schemas.microsoft.com/office/drawing/2014/main" id="{7B90946B-E964-DF63-2AAA-58081934F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10" y="0"/>
            <a:ext cx="1362590" cy="95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133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AC3F7D8E-4F70-B074-C889-CFB547C04908}"/>
              </a:ext>
            </a:extLst>
          </p:cNvPr>
          <p:cNvSpPr txBox="1"/>
          <p:nvPr/>
        </p:nvSpPr>
        <p:spPr>
          <a:xfrm>
            <a:off x="575556" y="1491630"/>
            <a:ext cx="7992888" cy="147732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 los pacientes con cáncer y trombosis, la </a:t>
            </a:r>
            <a:r>
              <a:rPr lang="es-ES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tasa de letalidad de HCR es mayor que la tasa de ETV recurrente.</a:t>
            </a:r>
          </a:p>
          <a:p>
            <a:pPr algn="just"/>
            <a:endParaRPr lang="es-ES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es-E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No encontramos diferencias en la TL a lo largo del tiempo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lo que muestra una clara diferencia con los pacientes sin cáncer.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703497-3FED-309C-7E76-85D89F44E547}"/>
              </a:ext>
            </a:extLst>
          </p:cNvPr>
          <p:cNvSpPr txBox="1"/>
          <p:nvPr/>
        </p:nvSpPr>
        <p:spPr>
          <a:xfrm>
            <a:off x="683568" y="1122298"/>
            <a:ext cx="165618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CONCLUSIONES</a:t>
            </a:r>
          </a:p>
        </p:txBody>
      </p:sp>
      <p:pic>
        <p:nvPicPr>
          <p:cNvPr id="2" name="Picture 2" descr="Hospital Universitario Virgen del Rocío">
            <a:extLst>
              <a:ext uri="{FF2B5EF4-FFF2-40B4-BE49-F238E27FC236}">
                <a16:creationId xmlns:a16="http://schemas.microsoft.com/office/drawing/2014/main" id="{07A02249-2E91-3FC4-C474-548CCA44F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410" y="0"/>
            <a:ext cx="1362590" cy="95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432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552</Words>
  <Application>Microsoft Office PowerPoint</Application>
  <PresentationFormat>Presentación en pantalla (16:9)</PresentationFormat>
  <Paragraphs>80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BlinkMacSystemFont</vt:lpstr>
      <vt:lpstr>Calibri</vt:lpstr>
      <vt:lpstr>Cambria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Sergio Lopez Ruz</cp:lastModifiedBy>
  <cp:revision>7</cp:revision>
  <dcterms:created xsi:type="dcterms:W3CDTF">2022-01-11T08:55:46Z</dcterms:created>
  <dcterms:modified xsi:type="dcterms:W3CDTF">2023-03-20T18:47:50Z</dcterms:modified>
</cp:coreProperties>
</file>