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5" r:id="rId3"/>
    <p:sldId id="257" r:id="rId4"/>
    <p:sldId id="263" r:id="rId5"/>
    <p:sldId id="265" r:id="rId6"/>
    <p:sldId id="270" r:id="rId7"/>
    <p:sldId id="267" r:id="rId8"/>
    <p:sldId id="266" r:id="rId9"/>
    <p:sldId id="269" r:id="rId10"/>
    <p:sldId id="264" r:id="rId11"/>
    <p:sldId id="260" r:id="rId12"/>
    <p:sldId id="261" r:id="rId13"/>
    <p:sldId id="272" r:id="rId14"/>
    <p:sldId id="268" r:id="rId15"/>
    <p:sldId id="273" r:id="rId16"/>
    <p:sldId id="262" r:id="rId17"/>
    <p:sldId id="274" r:id="rId18"/>
    <p:sldId id="276" r:id="rId1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565"/>
    <a:srgbClr val="E3EA92"/>
    <a:srgbClr val="EB7F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792" y="-11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0DCE76-6CA0-7745-BA7D-742CBDBB2727}" type="datetimeFigureOut">
              <a:rPr lang="es-ES" smtClean="0"/>
              <a:t>19/3/23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88BB03-2171-3B40-91AB-6A75FAE053F0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1606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Relationship Id="rId3" Type="http://schemas.openxmlformats.org/officeDocument/2006/relationships/hyperlink" Target="https://es.wikipedia.org/wiki/C%C3%B3rnea%23cite_note-5" TargetMode="Externa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En los últimos años se han publicado numerosos trabajos en los que se demuestra un</a:t>
            </a:r>
          </a:p>
          <a:p>
            <a:r>
              <a:rPr lang="es-ES" dirty="0" smtClean="0"/>
              <a:t>efecto beneficioso en distintos tejidos oftalmológicos tras el uso de la terapia con</a:t>
            </a:r>
          </a:p>
          <a:p>
            <a:r>
              <a:rPr lang="es-ES" dirty="0" smtClean="0"/>
              <a:t>presión positiva continua en la vía aérea (CPAP) en sujetos con apnea obstructiva del</a:t>
            </a:r>
          </a:p>
          <a:p>
            <a:r>
              <a:rPr lang="es-ES" dirty="0" smtClean="0"/>
              <a:t>sueño (AOS).</a:t>
            </a:r>
          </a:p>
          <a:p>
            <a:r>
              <a:rPr lang="es-ES" dirty="0" smtClean="0"/>
              <a:t>Se ha demostrado que los sujetos con patología pulmonar crónica tienen un endotelio</a:t>
            </a:r>
          </a:p>
          <a:p>
            <a:r>
              <a:rPr lang="es-ES" dirty="0" err="1" smtClean="0"/>
              <a:t>disfuncionante</a:t>
            </a:r>
            <a:r>
              <a:rPr lang="es-ES" dirty="0" smtClean="0"/>
              <a:t> y con mayor riesgo de descompensación tras cirugía intraocular fruto de</a:t>
            </a:r>
          </a:p>
          <a:p>
            <a:r>
              <a:rPr lang="es-ES" dirty="0" smtClean="0"/>
              <a:t>la hipoxemia asociada a su patología de base. Del mismo modo, se ha demostrado que</a:t>
            </a:r>
          </a:p>
          <a:p>
            <a:r>
              <a:rPr lang="es-ES" dirty="0" smtClean="0"/>
              <a:t>los sujetos AOS tienen alterados ciertos parámetros endoteliales y que la terapia CPAP</a:t>
            </a:r>
          </a:p>
          <a:p>
            <a:r>
              <a:rPr lang="es-ES" dirty="0" smtClean="0"/>
              <a:t>podría mejorarlos al revertir la hipoxemia. Nuestro estudio es el primer trabajo que</a:t>
            </a:r>
          </a:p>
          <a:p>
            <a:r>
              <a:rPr lang="es-ES" dirty="0" smtClean="0"/>
              <a:t>demuestra una correlación entre el número de horas de uso de CPAP y el espesor central</a:t>
            </a:r>
          </a:p>
          <a:p>
            <a:r>
              <a:rPr lang="es-ES" dirty="0" smtClean="0"/>
              <a:t>corneal (CCT), observando una correlación positiva entre el número de horas de uso de</a:t>
            </a:r>
          </a:p>
          <a:p>
            <a:r>
              <a:rPr lang="es-ES" dirty="0" smtClean="0"/>
              <a:t>la terapia CPAP y el CCT tras 12 meses de terapia CPAP, no así tras 3 meses de terapia</a:t>
            </a:r>
          </a:p>
          <a:p>
            <a:r>
              <a:rPr lang="es-ES" dirty="0" smtClean="0"/>
              <a:t>CPAP.</a:t>
            </a:r>
          </a:p>
          <a:p>
            <a:r>
              <a:rPr lang="es-ES" dirty="0" smtClean="0"/>
              <a:t>Este hallazgo puede ser de utilidad para futuros estudios estableciendo los 12 meses</a:t>
            </a:r>
          </a:p>
          <a:p>
            <a:r>
              <a:rPr lang="es-ES" dirty="0" smtClean="0"/>
              <a:t>como el periodo mínimo de uso de la terapia CPAP para lograr algún efecto a nivel de</a:t>
            </a:r>
          </a:p>
          <a:p>
            <a:r>
              <a:rPr lang="es-ES" dirty="0" smtClean="0"/>
              <a:t>CCT. Igualmente, hemos observado que cuánto más grave se encuentra el sujeto, cuanta</a:t>
            </a:r>
          </a:p>
          <a:p>
            <a:r>
              <a:rPr lang="es-ES" dirty="0" smtClean="0"/>
              <a:t>mayor es su carga </a:t>
            </a:r>
            <a:r>
              <a:rPr lang="es-ES" dirty="0" err="1" smtClean="0"/>
              <a:t>hipóxica</a:t>
            </a:r>
            <a:r>
              <a:rPr lang="es-ES" dirty="0" smtClean="0"/>
              <a:t> antes del tratamiento, mayor capacidad de mejora en CCT.</a:t>
            </a:r>
          </a:p>
          <a:p>
            <a:r>
              <a:rPr lang="es-ES" dirty="0" smtClean="0"/>
              <a:t>Proponemos por tanto, que síntomas que sugieran AOS deben ser evaluados</a:t>
            </a:r>
          </a:p>
          <a:p>
            <a:r>
              <a:rPr lang="es-ES" dirty="0" smtClean="0"/>
              <a:t>previamente a cirugía intraocular (cataratas, cirugía refractiva...) dado el potencial</a:t>
            </a:r>
          </a:p>
          <a:p>
            <a:r>
              <a:rPr lang="es-ES" dirty="0" smtClean="0"/>
              <a:t>efecto beneficioso que tendría la corrección de los eventos respiratorios y la hipoxemia</a:t>
            </a:r>
          </a:p>
          <a:p>
            <a:r>
              <a:rPr lang="es-ES" dirty="0" smtClean="0"/>
              <a:t>en la recuperación corneal posterior.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78900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¿qu</a:t>
            </a:r>
            <a:r>
              <a:rPr lang="es-ES" dirty="0" smtClean="0"/>
              <a:t>é os</a:t>
            </a:r>
            <a:r>
              <a:rPr lang="es-ES" baseline="0" dirty="0" smtClean="0"/>
              <a:t> parecería si os dijera que entre este ojo de la izquierda y este ojo de la derecha, la clave ha sido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10261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Hacer introducci</a:t>
            </a:r>
            <a:r>
              <a:rPr lang="es-ES" dirty="0" smtClean="0"/>
              <a:t>ó</a:t>
            </a:r>
            <a:r>
              <a:rPr lang="es-ES" dirty="0" smtClean="0"/>
              <a:t>n mas extensa, leer</a:t>
            </a:r>
            <a:r>
              <a:rPr lang="es-ES" baseline="0" dirty="0" smtClean="0"/>
              <a:t> art</a:t>
            </a:r>
            <a:r>
              <a:rPr lang="es-ES" baseline="0" dirty="0" smtClean="0"/>
              <a:t>ículo . </a:t>
            </a:r>
          </a:p>
          <a:p>
            <a:r>
              <a:rPr lang="es-ES" baseline="0" dirty="0" smtClean="0"/>
              <a:t>Hablar de distinta </a:t>
            </a:r>
            <a:r>
              <a:rPr lang="es-ES" baseline="0" dirty="0" err="1" smtClean="0"/>
              <a:t>spatologías</a:t>
            </a:r>
            <a:r>
              <a:rPr lang="es-ES" baseline="0" dirty="0" smtClean="0"/>
              <a:t>, de la relevancia de la </a:t>
            </a:r>
            <a:r>
              <a:rPr lang="es-ES" baseline="0" dirty="0" err="1" smtClean="0"/>
              <a:t>cirugia</a:t>
            </a:r>
            <a:r>
              <a:rPr lang="es-ES" baseline="0" dirty="0" smtClean="0"/>
              <a:t> corneal en cuanto a prevalencia </a:t>
            </a:r>
            <a:r>
              <a:rPr lang="es-ES" baseline="0" dirty="0" err="1" smtClean="0"/>
              <a:t>etc</a:t>
            </a:r>
            <a:r>
              <a:rPr lang="es-ES" baseline="0" dirty="0" smtClean="0"/>
              <a:t>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604273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a córnea es un tejido altamente diferenciado para permitir la refracción y la transmisión de la luz. Su forma consiste básicamente en una lente cóncavo-convexa con una cara anterior, en contacto íntimo con la película lagrimal </a:t>
            </a:r>
            <a:r>
              <a:rPr lang="es-ES" dirty="0" err="1" smtClean="0"/>
              <a:t>precorneal</a:t>
            </a:r>
            <a:r>
              <a:rPr lang="es-ES" dirty="0" smtClean="0"/>
              <a:t>, y otra cara posterior, bañada por el humor acuoso. Estas relaciones permiten a la córnea carecer de vascularización, pues estos líquidos son los máximos responsables de mantener sus requerimiento fisiológicos. El grosor alcanza casi 1 mm en la periferia y es algo mayor de 0,5 mm en la zona central. La córnea se compone de un epitelio estratificado escamoso no </a:t>
            </a:r>
            <a:r>
              <a:rPr lang="es-ES" dirty="0" err="1" smtClean="0"/>
              <a:t>queratinizado</a:t>
            </a:r>
            <a:r>
              <a:rPr lang="es-ES" dirty="0" smtClean="0"/>
              <a:t>, un estroma de tejido conectivo y de una </a:t>
            </a:r>
            <a:r>
              <a:rPr lang="es-ES" dirty="0" err="1" smtClean="0"/>
              <a:t>monocapa</a:t>
            </a:r>
            <a:r>
              <a:rPr lang="es-ES" dirty="0" smtClean="0"/>
              <a:t> celular endotelial. Aunque este tejido </a:t>
            </a:r>
            <a:r>
              <a:rPr lang="es-ES" dirty="0" err="1" smtClean="0"/>
              <a:t>avascular</a:t>
            </a:r>
            <a:r>
              <a:rPr lang="es-ES" dirty="0" smtClean="0"/>
              <a:t> es aparentemente simple en su composición, la enorme regularidad y uniformidad de su estructura son las que permiten su precisa transmisión y refracción de la luz.</a:t>
            </a:r>
            <a:r>
              <a:rPr lang="es-ES" baseline="30000" dirty="0" smtClean="0">
                <a:hlinkClick r:id="rId3"/>
              </a:rPr>
              <a:t>5</a:t>
            </a:r>
            <a:r>
              <a:rPr lang="es-ES" dirty="0" smtClean="0"/>
              <a:t>​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463024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os capilares y las lágrimas aportan pequeñas cantidades de oxígeno a la córnea. El aire atmosférico le da un 21% de oxigenación a la córnea con los ojos abiertos y un 7-8% con los ojos cerrados. El 90% del oxígeno necesario para la córnea proviene del humor acuoso. </a:t>
            </a:r>
          </a:p>
          <a:p>
            <a:r>
              <a:rPr lang="es-ES" dirty="0" smtClean="0"/>
              <a:t>Leer articulo mexicano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28290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AOS grave IAH en cuanto?</a:t>
            </a:r>
          </a:p>
          <a:p>
            <a:r>
              <a:rPr lang="es-ES" dirty="0" smtClean="0"/>
              <a:t>Explicarme el</a:t>
            </a:r>
            <a:r>
              <a:rPr lang="es-ES" baseline="0" dirty="0" smtClean="0"/>
              <a:t> por qu</a:t>
            </a:r>
            <a:r>
              <a:rPr lang="es-ES" baseline="0" dirty="0" smtClean="0"/>
              <a:t>é de cada criterio de exclusión </a:t>
            </a:r>
          </a:p>
          <a:p>
            <a:endParaRPr lang="es-E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200" dirty="0" smtClean="0"/>
              <a:t>Se utilizó ANOVA de medidas repetidas y la prueba de Friedman para el contraste de </a:t>
            </a:r>
            <a:r>
              <a:rPr lang="es-ES" sz="1200" dirty="0" err="1" smtClean="0"/>
              <a:t>hipótesis.Como</a:t>
            </a:r>
            <a:r>
              <a:rPr lang="es-ES" sz="1200" dirty="0" smtClean="0"/>
              <a:t> prueba post-hoc para comparaciones </a:t>
            </a:r>
            <a:r>
              <a:rPr lang="es-ES" sz="1200" dirty="0" err="1" smtClean="0"/>
              <a:t>múltiples,se</a:t>
            </a:r>
            <a:r>
              <a:rPr lang="es-ES" sz="1200" dirty="0" smtClean="0"/>
              <a:t> usó la prueba de </a:t>
            </a:r>
            <a:r>
              <a:rPr lang="es-ES" sz="1200" dirty="0" err="1" smtClean="0"/>
              <a:t>Wilcoxon.La</a:t>
            </a:r>
            <a:r>
              <a:rPr lang="es-ES" sz="1200" dirty="0" smtClean="0"/>
              <a:t> correlación entre variables </a:t>
            </a:r>
            <a:r>
              <a:rPr lang="es-ES" sz="1200" dirty="0" err="1" smtClean="0"/>
              <a:t>polisomnográficas</a:t>
            </a:r>
            <a:r>
              <a:rPr lang="es-ES" sz="1200" dirty="0" smtClean="0"/>
              <a:t> pre-CPAP y los cambios en las variables oftalmológicas tras CPAP se evaluó mediante la correlación de rangos de </a:t>
            </a:r>
            <a:r>
              <a:rPr lang="es-ES" sz="1200" dirty="0" err="1" smtClean="0"/>
              <a:t>Spearman</a:t>
            </a:r>
            <a:r>
              <a:rPr lang="es-ES" sz="1200" dirty="0" smtClean="0"/>
              <a:t>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5798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Explicar m</a:t>
            </a:r>
            <a:r>
              <a:rPr lang="es-ES" dirty="0" smtClean="0"/>
              <a:t>étodos</a:t>
            </a:r>
            <a:r>
              <a:rPr lang="es-ES" baseline="0" dirty="0" smtClean="0"/>
              <a:t>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35850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LEER BIEN EN EL ARTICULO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84488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Señalar lo relevante 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23186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Señalar lo relevante </a:t>
            </a:r>
          </a:p>
          <a:p>
            <a:r>
              <a:rPr lang="es-ES" dirty="0" smtClean="0"/>
              <a:t>Explicar bien c</a:t>
            </a:r>
            <a:r>
              <a:rPr lang="es-ES" dirty="0" smtClean="0"/>
              <a:t>ómo se hacen los cálculos... Releer artículo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12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7861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/>
              <a:t>Señalar lo relevante </a:t>
            </a:r>
          </a:p>
          <a:p>
            <a:r>
              <a:rPr lang="es-ES" dirty="0" smtClean="0"/>
              <a:t>Explicar bien c</a:t>
            </a:r>
            <a:r>
              <a:rPr lang="es-ES" dirty="0" smtClean="0"/>
              <a:t>ómo se hacen los cálculos... Releer artículo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27861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Señalar lo relevante 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14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58107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 smtClean="0"/>
              <a:t>Señalar lo relevante </a:t>
            </a:r>
          </a:p>
          <a:p>
            <a:r>
              <a:rPr lang="es-ES" dirty="0" smtClean="0"/>
              <a:t>Comprobar todos los resultados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88BB03-2171-3B40-91AB-6A75FAE053F0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858107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19/3/23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‹Nr.›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hyperlink" Target="mailto:estefaniamirapadilla@gmail.com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.jpg"/><Relationship Id="rId5" Type="http://schemas.openxmlformats.org/officeDocument/2006/relationships/image" Target="../media/image3.jpg"/><Relationship Id="rId6" Type="http://schemas.openxmlformats.org/officeDocument/2006/relationships/image" Target="../media/image4.jpg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microsoft.com/office/2007/relationships/hdphoto" Target="../media/hdphoto1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4" Type="http://schemas.openxmlformats.org/officeDocument/2006/relationships/image" Target="../media/image6.jpeg"/><Relationship Id="rId5" Type="http://schemas.microsoft.com/office/2007/relationships/hdphoto" Target="../media/hdphoto2.wdp"/><Relationship Id="rId6" Type="http://schemas.openxmlformats.org/officeDocument/2006/relationships/image" Target="../media/image7.png"/><Relationship Id="rId1" Type="http://schemas.openxmlformats.org/officeDocument/2006/relationships/tags" Target="../tags/tag2.xml"/><Relationship Id="rId2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microsoft.com/office/2007/relationships/hdphoto" Target="../media/hdphoto3.wdp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4" Type="http://schemas.microsoft.com/office/2007/relationships/hdphoto" Target="../media/hdphoto4.wdp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microsoft.com/office/2007/relationships/hdphoto" Target="../media/hdphoto5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microsoft.com/office/2007/relationships/hdphoto" Target="../media/hdphoto6.wdp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179512" y="1967230"/>
            <a:ext cx="8856984" cy="8925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B9CDE5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800" b="1" dirty="0"/>
              <a:t>PATOLOGÍA CORNEAL Y APNEA OBSTRUCTIVA DEL SUEÑO: </a:t>
            </a:r>
            <a:r>
              <a:rPr lang="es-ES" sz="2800" b="1" dirty="0" smtClean="0"/>
              <a:t/>
            </a:r>
            <a:br>
              <a:rPr lang="es-ES" sz="2800" b="1" dirty="0" smtClean="0"/>
            </a:br>
            <a:r>
              <a:rPr lang="es-ES" sz="2400" b="1" dirty="0" smtClean="0"/>
              <a:t>EFECTO </a:t>
            </a:r>
            <a:r>
              <a:rPr lang="es-ES" sz="2400" b="1" dirty="0"/>
              <a:t>DE LA TERAPIA CPAP TRAS 12 MESES DE SEGUIMIENTO</a:t>
            </a:r>
          </a:p>
        </p:txBody>
      </p:sp>
      <p:sp>
        <p:nvSpPr>
          <p:cNvPr id="5" name="Rectángulo 4"/>
          <p:cNvSpPr/>
          <p:nvPr/>
        </p:nvSpPr>
        <p:spPr>
          <a:xfrm>
            <a:off x="1475656" y="3507854"/>
            <a:ext cx="619268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400" b="1" dirty="0" smtClean="0"/>
              <a:t>E</a:t>
            </a:r>
            <a:r>
              <a:rPr lang="es-ES" sz="1400" b="1" dirty="0"/>
              <a:t>. </a:t>
            </a:r>
            <a:r>
              <a:rPr lang="es-ES" sz="1400" b="1" dirty="0" smtClean="0"/>
              <a:t>Mira-Padilla</a:t>
            </a:r>
            <a:r>
              <a:rPr lang="es-ES" sz="1400" b="1" dirty="0"/>
              <a:t>, </a:t>
            </a:r>
            <a:r>
              <a:rPr lang="es-ES" sz="1400" b="1" dirty="0" smtClean="0"/>
              <a:t>P</a:t>
            </a:r>
            <a:r>
              <a:rPr lang="es-ES" sz="1400" b="1" dirty="0"/>
              <a:t>. </a:t>
            </a:r>
            <a:r>
              <a:rPr lang="es-ES" sz="1400" b="1" dirty="0" smtClean="0"/>
              <a:t>Naranjo-Bonilla, B</a:t>
            </a:r>
            <a:r>
              <a:rPr lang="es-ES" sz="1400" b="1" dirty="0"/>
              <a:t>. </a:t>
            </a:r>
            <a:r>
              <a:rPr lang="es-ES" sz="1400" b="1" dirty="0" smtClean="0"/>
              <a:t>Jurado-Gámez</a:t>
            </a:r>
            <a:br>
              <a:rPr lang="es-ES" sz="1400" b="1" dirty="0" smtClean="0"/>
            </a:br>
            <a:r>
              <a:rPr lang="es-ES" sz="1400" b="1" dirty="0" smtClean="0"/>
              <a:t>Correo </a:t>
            </a:r>
            <a:r>
              <a:rPr lang="es-ES" sz="1400" b="1" dirty="0"/>
              <a:t>electrónico: </a:t>
            </a:r>
            <a:r>
              <a:rPr lang="es-ES" sz="1400" b="1" dirty="0">
                <a:hlinkClick r:id="rId3"/>
              </a:rPr>
              <a:t>estefaniamirapadilla@</a:t>
            </a:r>
            <a:r>
              <a:rPr lang="es-ES" sz="1400" b="1" dirty="0" smtClean="0">
                <a:hlinkClick r:id="rId3"/>
              </a:rPr>
              <a:t>gmail.com</a:t>
            </a:r>
            <a:endParaRPr lang="es-ES" sz="1400" b="1" dirty="0"/>
          </a:p>
          <a:p>
            <a:pPr algn="ctr"/>
            <a:endParaRPr lang="es-ES" sz="1400" b="1" dirty="0" smtClean="0"/>
          </a:p>
          <a:p>
            <a:pPr algn="ctr"/>
            <a:r>
              <a:rPr lang="es-ES" sz="1400" b="1" dirty="0" smtClean="0"/>
              <a:t>49º CONGRESO NEUMOSUR</a:t>
            </a:r>
          </a:p>
          <a:p>
            <a:pPr algn="ctr"/>
            <a:r>
              <a:rPr lang="es-ES" sz="1400" b="1" dirty="0" smtClean="0"/>
              <a:t>SEVILLA, 24 de marzo de 2023  </a:t>
            </a:r>
            <a:endParaRPr lang="es-ES" sz="1400" b="1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56"/>
    </mc:Choice>
    <mc:Fallback>
      <p:transition xmlns:p14="http://schemas.microsoft.com/office/powerpoint/2010/main" spd="slow" advTm="545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córnea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76" r="10535" b="8003"/>
          <a:stretch/>
        </p:blipFill>
        <p:spPr>
          <a:xfrm>
            <a:off x="4715819" y="1347614"/>
            <a:ext cx="4464693" cy="2812000"/>
          </a:xfrm>
          <a:prstGeom prst="rect">
            <a:avLst/>
          </a:prstGeom>
        </p:spPr>
      </p:pic>
      <p:pic>
        <p:nvPicPr>
          <p:cNvPr id="3" name="Imagen 2" descr="download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1347614"/>
            <a:ext cx="4521858" cy="2808312"/>
          </a:xfrm>
          <a:prstGeom prst="rect">
            <a:avLst/>
          </a:prstGeom>
        </p:spPr>
      </p:pic>
      <p:pic>
        <p:nvPicPr>
          <p:cNvPr id="4" name="Imagen 3" descr="D_NQ_NP_978500-MLC31212411422_062019-O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75" b="23635"/>
          <a:stretch/>
        </p:blipFill>
        <p:spPr>
          <a:xfrm>
            <a:off x="2411760" y="2752717"/>
            <a:ext cx="3744416" cy="239078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18051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297"/>
    </mc:Choice>
    <mc:Fallback>
      <p:transition xmlns:p14="http://schemas.microsoft.com/office/powerpoint/2010/main" spd="slow" advTm="31297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83568" y="1563638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/>
              <a:t>La </a:t>
            </a:r>
            <a:r>
              <a:rPr lang="es-ES" b="1" dirty="0"/>
              <a:t>apnea obstructiva del </a:t>
            </a:r>
            <a:r>
              <a:rPr lang="es-ES" b="1" dirty="0" smtClean="0"/>
              <a:t>sueño </a:t>
            </a:r>
            <a:r>
              <a:rPr lang="es-ES" dirty="0" smtClean="0"/>
              <a:t>(</a:t>
            </a:r>
            <a:r>
              <a:rPr lang="es-ES" dirty="0"/>
              <a:t>AOS) se ha asociado a </a:t>
            </a:r>
            <a:r>
              <a:rPr lang="es-ES" b="1" dirty="0"/>
              <a:t>alteraciones </a:t>
            </a:r>
            <a:r>
              <a:rPr lang="es-ES" b="1" dirty="0" smtClean="0"/>
              <a:t>corneales </a:t>
            </a:r>
            <a:r>
              <a:rPr lang="es-ES" dirty="0" smtClean="0"/>
              <a:t>(</a:t>
            </a:r>
            <a:r>
              <a:rPr lang="es-ES" dirty="0" err="1" smtClean="0"/>
              <a:t>p.e</a:t>
            </a:r>
            <a:r>
              <a:rPr lang="es-ES" dirty="0" smtClean="0"/>
              <a:t> </a:t>
            </a:r>
            <a:r>
              <a:rPr lang="es-ES" dirty="0" err="1" smtClean="0"/>
              <a:t>queratocono</a:t>
            </a:r>
            <a:r>
              <a:rPr lang="es-ES" dirty="0" smtClean="0"/>
              <a:t>), observándose un </a:t>
            </a:r>
            <a:r>
              <a:rPr lang="es-ES" b="1" dirty="0"/>
              <a:t>menor espesor corneal </a:t>
            </a:r>
            <a:r>
              <a:rPr lang="es-ES" b="1" dirty="0" smtClean="0"/>
              <a:t>central (</a:t>
            </a:r>
            <a:r>
              <a:rPr lang="es-ES" b="1" dirty="0"/>
              <a:t>CCT)</a:t>
            </a:r>
            <a:r>
              <a:rPr lang="es-ES" dirty="0"/>
              <a:t>, lo que se ha relacionado con la </a:t>
            </a:r>
            <a:r>
              <a:rPr lang="es-ES" u="sng" dirty="0"/>
              <a:t>hipoxia intermitente </a:t>
            </a:r>
            <a:r>
              <a:rPr lang="es-ES" dirty="0"/>
              <a:t>y la </a:t>
            </a:r>
            <a:r>
              <a:rPr lang="es-ES" u="sng" dirty="0"/>
              <a:t>disfunción endotelial</a:t>
            </a:r>
            <a:r>
              <a:rPr lang="es-ES" u="sng" dirty="0" smtClean="0"/>
              <a:t>.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1619672" y="17632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INTRODUCCI</a:t>
            </a:r>
            <a:r>
              <a:rPr lang="es-ES" sz="2800" dirty="0" smtClean="0"/>
              <a:t>ÓN (I)</a:t>
            </a:r>
            <a:endParaRPr lang="es-ES" sz="2800" dirty="0"/>
          </a:p>
        </p:txBody>
      </p:sp>
      <p:cxnSp>
        <p:nvCxnSpPr>
          <p:cNvPr id="5" name="Conector recto 4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ángulo 5"/>
          <p:cNvSpPr/>
          <p:nvPr/>
        </p:nvSpPr>
        <p:spPr>
          <a:xfrm>
            <a:off x="755576" y="2715766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Se ha relacionado la </a:t>
            </a:r>
            <a:r>
              <a:rPr lang="es-ES" b="1" dirty="0" smtClean="0"/>
              <a:t>hipoxemia intermitente </a:t>
            </a:r>
            <a:r>
              <a:rPr lang="es-ES" dirty="0" smtClean="0"/>
              <a:t>en pacientes con AOS con la distrofia del endotelio corneal, pero </a:t>
            </a:r>
            <a:r>
              <a:rPr lang="es-ES" b="1" dirty="0" smtClean="0"/>
              <a:t>nunca se ha objetivado el efecto de la terapia CPAP sobre la c</a:t>
            </a:r>
            <a:r>
              <a:rPr lang="es-ES" b="1" dirty="0" smtClean="0"/>
              <a:t>órnea </a:t>
            </a:r>
            <a:r>
              <a:rPr lang="es-ES" dirty="0" smtClean="0"/>
              <a:t>y la </a:t>
            </a:r>
            <a:r>
              <a:rPr lang="es-ES" b="1" dirty="0" smtClean="0"/>
              <a:t>recuperación corneal postquirúrgica</a:t>
            </a:r>
            <a:r>
              <a:rPr lang="es-ES" dirty="0" smtClean="0"/>
              <a:t>. </a:t>
            </a:r>
            <a:r>
              <a:rPr lang="es-ES" dirty="0" smtClean="0"/>
              <a:t> </a:t>
            </a:r>
            <a:endParaRPr lang="es-ES" u="sng" dirty="0" smtClean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7744"/>
    </mc:Choice>
    <mc:Fallback>
      <p:transition xmlns:p14="http://schemas.microsoft.com/office/powerpoint/2010/main" spd="slow" advTm="17744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1560" y="1875477"/>
            <a:ext cx="7920880" cy="13234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2000" b="1" dirty="0"/>
              <a:t>E</a:t>
            </a:r>
            <a:r>
              <a:rPr lang="es-ES" sz="2000" b="1" dirty="0" smtClean="0"/>
              <a:t>xaminar </a:t>
            </a:r>
            <a:r>
              <a:rPr lang="es-ES" sz="2000" b="1" dirty="0"/>
              <a:t>la afectación del CCT en pacientes con </a:t>
            </a:r>
            <a:r>
              <a:rPr lang="es-ES" sz="2000" b="1" dirty="0" smtClean="0"/>
              <a:t>AOS. </a:t>
            </a:r>
            <a:endParaRPr lang="es-ES" sz="2000" dirty="0"/>
          </a:p>
          <a:p>
            <a:pPr algn="just"/>
            <a:endParaRPr lang="es-ES" sz="2000" dirty="0" smtClean="0"/>
          </a:p>
          <a:p>
            <a:pPr algn="ctr"/>
            <a:r>
              <a:rPr lang="es-ES" sz="2000" b="1" dirty="0"/>
              <a:t>E</a:t>
            </a:r>
            <a:r>
              <a:rPr lang="es-ES" sz="2000" b="1" dirty="0" smtClean="0"/>
              <a:t>valuar </a:t>
            </a:r>
            <a:r>
              <a:rPr lang="es-ES" sz="2000" b="1" dirty="0"/>
              <a:t>el efecto </a:t>
            </a:r>
            <a:r>
              <a:rPr lang="es-ES" sz="2000" b="1" dirty="0" smtClean="0"/>
              <a:t>a nivel corneal del </a:t>
            </a:r>
            <a:r>
              <a:rPr lang="es-ES" sz="2000" b="1" dirty="0"/>
              <a:t>tratamiento con presión positiva continua (CPAP) tras un seguimiento de 12 meses.</a:t>
            </a:r>
            <a:endParaRPr lang="es-ES" sz="2000" b="1" dirty="0"/>
          </a:p>
        </p:txBody>
      </p:sp>
      <p:cxnSp>
        <p:nvCxnSpPr>
          <p:cNvPr id="3" name="Conector recto 2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1619672" y="17632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OBJETIVOS</a:t>
            </a:r>
            <a:endParaRPr lang="es-ES" sz="2800" dirty="0"/>
          </a:p>
        </p:txBody>
      </p:sp>
    </p:spTree>
    <p:extLst>
      <p:ext uri="{BB962C8B-B14F-4D97-AF65-F5344CB8AC3E}">
        <p14:creationId xmlns:p14="http://schemas.microsoft.com/office/powerpoint/2010/main" val="10242434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442"/>
    </mc:Choice>
    <mc:Fallback>
      <p:transition xmlns:p14="http://schemas.microsoft.com/office/powerpoint/2010/main" spd="slow" advTm="144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o 2"/>
          <p:cNvSpPr/>
          <p:nvPr/>
        </p:nvSpPr>
        <p:spPr>
          <a:xfrm>
            <a:off x="611560" y="1059582"/>
            <a:ext cx="1008112" cy="504056"/>
          </a:xfrm>
          <a:prstGeom prst="frame">
            <a:avLst>
              <a:gd name="adj1" fmla="val 313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cxnSp>
        <p:nvCxnSpPr>
          <p:cNvPr id="4" name="Conector recto 3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619672" y="17632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INTRODUCCI</a:t>
            </a:r>
            <a:r>
              <a:rPr lang="es-ES" sz="2800" dirty="0" smtClean="0"/>
              <a:t>ÓN (II)</a:t>
            </a:r>
            <a:endParaRPr lang="es-ES" sz="2800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661154"/>
            <a:ext cx="9144000" cy="4214852"/>
          </a:xfrm>
          <a:prstGeom prst="rect">
            <a:avLst/>
          </a:prstGeom>
        </p:spPr>
      </p:pic>
      <p:sp>
        <p:nvSpPr>
          <p:cNvPr id="8" name="Marco 7"/>
          <p:cNvSpPr/>
          <p:nvPr/>
        </p:nvSpPr>
        <p:spPr>
          <a:xfrm>
            <a:off x="7164288" y="1419622"/>
            <a:ext cx="1296144" cy="504056"/>
          </a:xfrm>
          <a:prstGeom prst="frame">
            <a:avLst>
              <a:gd name="adj1" fmla="val 3136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24858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9063"/>
    </mc:Choice>
    <mc:Fallback>
      <p:transition xmlns:p14="http://schemas.microsoft.com/office/powerpoint/2010/main" spd="slow" advTm="1906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1619672" y="17632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INTRODUCCI</a:t>
            </a:r>
            <a:r>
              <a:rPr lang="es-ES" sz="2800" dirty="0" smtClean="0"/>
              <a:t>ÓN (III)</a:t>
            </a:r>
            <a:endParaRPr lang="es-ES" sz="2800" dirty="0"/>
          </a:p>
        </p:txBody>
      </p:sp>
      <p:cxnSp>
        <p:nvCxnSpPr>
          <p:cNvPr id="3" name="Conector recto 2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951" t="4605" r="30974" b="3078"/>
          <a:stretch/>
        </p:blipFill>
        <p:spPr>
          <a:xfrm>
            <a:off x="1547664" y="1059582"/>
            <a:ext cx="5819726" cy="3918857"/>
          </a:xfrm>
          <a:prstGeom prst="rect">
            <a:avLst/>
          </a:prstGeom>
        </p:spPr>
      </p:pic>
      <p:sp>
        <p:nvSpPr>
          <p:cNvPr id="5" name="CuadroTexto 4"/>
          <p:cNvSpPr txBox="1"/>
          <p:nvPr/>
        </p:nvSpPr>
        <p:spPr>
          <a:xfrm>
            <a:off x="1115616" y="987574"/>
            <a:ext cx="1872208" cy="5232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Endotelio corneal en adolescencia</a:t>
            </a:r>
            <a:endParaRPr lang="es-ES" sz="1400" b="1" dirty="0"/>
          </a:p>
        </p:txBody>
      </p:sp>
      <p:sp>
        <p:nvSpPr>
          <p:cNvPr id="6" name="CuadroTexto 5"/>
          <p:cNvSpPr txBox="1"/>
          <p:nvPr/>
        </p:nvSpPr>
        <p:spPr>
          <a:xfrm>
            <a:off x="3491880" y="824974"/>
            <a:ext cx="1872208" cy="73866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Endotelio corneal en edad adulta</a:t>
            </a:r>
            <a:br>
              <a:rPr lang="es-ES" sz="1400" b="1" dirty="0" smtClean="0"/>
            </a:br>
            <a:r>
              <a:rPr lang="hu-HU" sz="1400" b="1" dirty="0"/>
              <a:t>2,700 a 2,900 cél/mm2</a:t>
            </a:r>
            <a:endParaRPr lang="es-ES" sz="1400" b="1" dirty="0"/>
          </a:p>
        </p:txBody>
      </p:sp>
      <p:sp>
        <p:nvSpPr>
          <p:cNvPr id="7" name="CuadroTexto 6"/>
          <p:cNvSpPr txBox="1"/>
          <p:nvPr/>
        </p:nvSpPr>
        <p:spPr>
          <a:xfrm>
            <a:off x="5652120" y="987574"/>
            <a:ext cx="2520280" cy="52322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 smtClean="0"/>
              <a:t>Endotelio corneal </a:t>
            </a:r>
            <a:r>
              <a:rPr lang="es-ES" sz="1400" b="1" dirty="0" err="1" smtClean="0"/>
              <a:t>distr</a:t>
            </a:r>
            <a:r>
              <a:rPr lang="es-ES" sz="1400" b="1" dirty="0" err="1" smtClean="0"/>
              <a:t>ófico</a:t>
            </a:r>
            <a:r>
              <a:rPr lang="es-ES" sz="1400" b="1" dirty="0" smtClean="0"/>
              <a:t> en adulto con FRCV </a:t>
            </a:r>
            <a:endParaRPr lang="es-ES" sz="1400" b="1" dirty="0"/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80113" y="2791564"/>
            <a:ext cx="3528391" cy="2228458"/>
          </a:xfrm>
          <a:prstGeom prst="rect">
            <a:avLst/>
          </a:prstGeom>
        </p:spPr>
      </p:pic>
      <p:sp>
        <p:nvSpPr>
          <p:cNvPr id="14" name="Explosión 2 13"/>
          <p:cNvSpPr/>
          <p:nvPr/>
        </p:nvSpPr>
        <p:spPr>
          <a:xfrm rot="1466745">
            <a:off x="6617785" y="1896390"/>
            <a:ext cx="1957104" cy="1610843"/>
          </a:xfrm>
          <a:prstGeom prst="irregularSeal2">
            <a:avLst/>
          </a:prstGeom>
          <a:solidFill>
            <a:srgbClr val="FFFF00"/>
          </a:solidFill>
          <a:ln>
            <a:solidFill>
              <a:schemeClr val="accent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/>
          <p:cNvSpPr txBox="1"/>
          <p:nvPr/>
        </p:nvSpPr>
        <p:spPr>
          <a:xfrm>
            <a:off x="6804248" y="2355726"/>
            <a:ext cx="13681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ESTR</a:t>
            </a:r>
            <a:r>
              <a:rPr lang="es-ES" b="1" dirty="0" smtClean="0"/>
              <a:t>ÉS HIPÓXICO</a:t>
            </a:r>
            <a:endParaRPr lang="es-ES" b="1" dirty="0"/>
          </a:p>
        </p:txBody>
      </p:sp>
      <p:sp>
        <p:nvSpPr>
          <p:cNvPr id="16" name="CuadroTexto 15"/>
          <p:cNvSpPr txBox="1"/>
          <p:nvPr/>
        </p:nvSpPr>
        <p:spPr>
          <a:xfrm>
            <a:off x="107504" y="2499742"/>
            <a:ext cx="1368152" cy="181588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s-ES" sz="1400" b="1" dirty="0" smtClean="0"/>
              <a:t>C</a:t>
            </a:r>
            <a:r>
              <a:rPr lang="es-ES" sz="1400" b="1" dirty="0" smtClean="0"/>
              <a:t>élulas hexagonales, altamente diferenciadas, con poco coeficiente de variación, área pequeña</a:t>
            </a:r>
            <a:endParaRPr lang="es-ES" sz="1400" b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433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729"/>
    </mc:Choice>
    <mc:Fallback>
      <p:transition xmlns:p14="http://schemas.microsoft.com/office/powerpoint/2010/main" spd="slow" advTm="46729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1619672" y="17632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MATERIAL Y M</a:t>
            </a:r>
            <a:r>
              <a:rPr lang="es-ES" sz="2800" dirty="0" smtClean="0"/>
              <a:t>ÉTODOS (I) </a:t>
            </a:r>
            <a:endParaRPr lang="es-ES" sz="2800" dirty="0"/>
          </a:p>
        </p:txBody>
      </p:sp>
      <p:sp>
        <p:nvSpPr>
          <p:cNvPr id="4" name="Rectángulo 3"/>
          <p:cNvSpPr/>
          <p:nvPr/>
        </p:nvSpPr>
        <p:spPr>
          <a:xfrm>
            <a:off x="539552" y="1347614"/>
            <a:ext cx="80648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/>
              <a:t>Estudio </a:t>
            </a:r>
            <a:r>
              <a:rPr lang="es-ES" b="1" dirty="0"/>
              <a:t>analítico</a:t>
            </a:r>
            <a:r>
              <a:rPr lang="es-ES" dirty="0" smtClean="0"/>
              <a:t>, </a:t>
            </a:r>
            <a:r>
              <a:rPr lang="es-ES" b="1" dirty="0" smtClean="0"/>
              <a:t>prospectivo</a:t>
            </a:r>
            <a:r>
              <a:rPr lang="es-ES" dirty="0" smtClean="0"/>
              <a:t>, que </a:t>
            </a:r>
            <a:r>
              <a:rPr lang="es-ES" dirty="0"/>
              <a:t>incluyó a pacientes con </a:t>
            </a:r>
            <a:r>
              <a:rPr lang="es-ES" b="1" dirty="0"/>
              <a:t>AOS grave </a:t>
            </a:r>
            <a:r>
              <a:rPr lang="es-ES" dirty="0"/>
              <a:t>diagnosticado con </a:t>
            </a:r>
            <a:r>
              <a:rPr lang="es-ES" b="1" dirty="0" err="1" smtClean="0"/>
              <a:t>polisomnografía</a:t>
            </a:r>
            <a:r>
              <a:rPr lang="es-ES" dirty="0" smtClean="0"/>
              <a:t> (</a:t>
            </a:r>
            <a:r>
              <a:rPr lang="es-ES" dirty="0"/>
              <a:t>PSG) y con indicación de </a:t>
            </a:r>
            <a:r>
              <a:rPr lang="es-ES" b="1" dirty="0" smtClean="0"/>
              <a:t>CPAP</a:t>
            </a:r>
            <a:r>
              <a:rPr lang="es-ES" dirty="0"/>
              <a:t> </a:t>
            </a:r>
            <a:r>
              <a:rPr lang="es-ES" dirty="0" smtClean="0"/>
              <a:t>a los que se les realiz</a:t>
            </a:r>
            <a:r>
              <a:rPr lang="es-ES" dirty="0" smtClean="0"/>
              <a:t>ó un </a:t>
            </a:r>
            <a:r>
              <a:rPr lang="es-ES" b="1" dirty="0" smtClean="0"/>
              <a:t>seguimiento durante 12 meses</a:t>
            </a:r>
            <a:r>
              <a:rPr lang="es-ES" dirty="0" smtClean="0"/>
              <a:t>. </a:t>
            </a:r>
            <a:endParaRPr lang="es-ES" dirty="0"/>
          </a:p>
          <a:p>
            <a:endParaRPr lang="es-ES" dirty="0" smtClean="0"/>
          </a:p>
        </p:txBody>
      </p:sp>
      <p:sp>
        <p:nvSpPr>
          <p:cNvPr id="5" name="Rectángulo 4"/>
          <p:cNvSpPr/>
          <p:nvPr/>
        </p:nvSpPr>
        <p:spPr>
          <a:xfrm>
            <a:off x="1979712" y="2715766"/>
            <a:ext cx="5472608" cy="187743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/>
              <a:t>CRITERIOS DE EXCLUSIÓN: </a:t>
            </a:r>
            <a:r>
              <a:rPr lang="es-ES" b="1" dirty="0" smtClean="0"/>
              <a:t/>
            </a:r>
            <a:br>
              <a:rPr lang="es-ES" b="1" dirty="0" smtClean="0"/>
            </a:br>
            <a:endParaRPr lang="es-ES" b="1" dirty="0"/>
          </a:p>
          <a:p>
            <a:pPr marL="285750" indent="-285750">
              <a:buFontTx/>
              <a:buChar char="-"/>
            </a:pPr>
            <a:r>
              <a:rPr lang="es-ES" sz="1600" dirty="0"/>
              <a:t>Presencia de </a:t>
            </a:r>
            <a:r>
              <a:rPr lang="es-ES" sz="1600" b="1" dirty="0"/>
              <a:t>enfermedades respiratorias crónicas</a:t>
            </a:r>
          </a:p>
          <a:p>
            <a:pPr marL="285750" indent="-285750">
              <a:buFontTx/>
              <a:buChar char="-"/>
            </a:pPr>
            <a:r>
              <a:rPr lang="es-ES" sz="1600" dirty="0"/>
              <a:t>Presencia de </a:t>
            </a:r>
            <a:r>
              <a:rPr lang="es-ES" sz="1600" b="1" dirty="0"/>
              <a:t>enfermedades sistémicas</a:t>
            </a:r>
          </a:p>
          <a:p>
            <a:pPr marL="285750" indent="-285750">
              <a:buFontTx/>
              <a:buChar char="-"/>
            </a:pPr>
            <a:r>
              <a:rPr lang="es-ES" sz="1600" b="1" dirty="0"/>
              <a:t>Cirugía ocular en los 6 meses previos</a:t>
            </a:r>
          </a:p>
          <a:p>
            <a:pPr marL="285750" indent="-285750">
              <a:buFontTx/>
              <a:buChar char="-"/>
            </a:pPr>
            <a:r>
              <a:rPr lang="es-ES" sz="1600" b="1" dirty="0"/>
              <a:t>Patología oftálmica previa </a:t>
            </a:r>
          </a:p>
          <a:p>
            <a:pPr marL="285750" indent="-285750">
              <a:buFontTx/>
              <a:buChar char="-"/>
            </a:pPr>
            <a:r>
              <a:rPr lang="es-ES" sz="1600" dirty="0"/>
              <a:t>Usuarios de </a:t>
            </a:r>
            <a:r>
              <a:rPr lang="es-ES" sz="1600" b="1" dirty="0"/>
              <a:t>lentes de </a:t>
            </a:r>
            <a:r>
              <a:rPr lang="es-ES" sz="1600" b="1" dirty="0" smtClean="0"/>
              <a:t>contacto</a:t>
            </a:r>
            <a:endParaRPr lang="es-ES" sz="1600" b="1" dirty="0"/>
          </a:p>
        </p:txBody>
      </p:sp>
    </p:spTree>
    <p:extLst>
      <p:ext uri="{BB962C8B-B14F-4D97-AF65-F5344CB8AC3E}">
        <p14:creationId xmlns:p14="http://schemas.microsoft.com/office/powerpoint/2010/main" val="4159628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107"/>
    </mc:Choice>
    <mc:Fallback>
      <p:transition xmlns:p14="http://schemas.microsoft.com/office/powerpoint/2010/main" spd="slow" advTm="2310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1619672" y="17632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MATERIAL Y M</a:t>
            </a:r>
            <a:r>
              <a:rPr lang="es-ES" sz="2800" dirty="0" smtClean="0"/>
              <a:t>ÉTODOS (II) </a:t>
            </a:r>
            <a:endParaRPr lang="es-ES" sz="2800" dirty="0"/>
          </a:p>
        </p:txBody>
      </p:sp>
      <p:sp>
        <p:nvSpPr>
          <p:cNvPr id="5" name="Rectángulo 4"/>
          <p:cNvSpPr/>
          <p:nvPr/>
        </p:nvSpPr>
        <p:spPr>
          <a:xfrm>
            <a:off x="755576" y="1851670"/>
            <a:ext cx="756084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Se </a:t>
            </a:r>
            <a:r>
              <a:rPr lang="es-ES" dirty="0"/>
              <a:t>realizó un </a:t>
            </a:r>
            <a:r>
              <a:rPr lang="es-ES" b="1" dirty="0"/>
              <a:t>examen oftalmológico completo </a:t>
            </a:r>
            <a:r>
              <a:rPr lang="es-ES" dirty="0"/>
              <a:t>que incluía una </a:t>
            </a:r>
            <a:r>
              <a:rPr lang="es-ES" b="1" dirty="0" err="1"/>
              <a:t>paquimetría</a:t>
            </a:r>
            <a:r>
              <a:rPr lang="es-ES" b="1" dirty="0"/>
              <a:t> por </a:t>
            </a:r>
            <a:r>
              <a:rPr lang="es-ES" b="1" dirty="0" smtClean="0"/>
              <a:t>ultrasonidos (</a:t>
            </a:r>
            <a:r>
              <a:rPr lang="es-ES" b="1" dirty="0"/>
              <a:t>USP)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Se </a:t>
            </a:r>
            <a:r>
              <a:rPr lang="es-ES" dirty="0"/>
              <a:t>recogieron variables </a:t>
            </a:r>
            <a:r>
              <a:rPr lang="es-ES" dirty="0" err="1"/>
              <a:t>polisomnográficas</a:t>
            </a:r>
            <a:r>
              <a:rPr lang="es-ES" dirty="0"/>
              <a:t> relacionadas con la </a:t>
            </a:r>
            <a:r>
              <a:rPr lang="es-ES" b="1" dirty="0"/>
              <a:t>carga </a:t>
            </a:r>
            <a:r>
              <a:rPr lang="es-ES" b="1" dirty="0" err="1" smtClean="0"/>
              <a:t>hipóxica</a:t>
            </a:r>
            <a:r>
              <a:rPr lang="es-ES" b="1" dirty="0" smtClean="0"/>
              <a:t> </a:t>
            </a:r>
            <a:r>
              <a:rPr lang="es-ES" dirty="0" smtClean="0"/>
              <a:t>(t90, ID3, SpO2 media y m</a:t>
            </a:r>
            <a:r>
              <a:rPr lang="es-ES" dirty="0" smtClean="0"/>
              <a:t>ínima)</a:t>
            </a:r>
            <a:r>
              <a:rPr lang="es-ES" dirty="0" smtClean="0"/>
              <a:t>.</a:t>
            </a:r>
          </a:p>
          <a:p>
            <a:pPr algn="just"/>
            <a:endParaRPr lang="es-ES" dirty="0"/>
          </a:p>
          <a:p>
            <a:pPr algn="just"/>
            <a:r>
              <a:rPr lang="es-ES" b="1" dirty="0" smtClean="0"/>
              <a:t>Los </a:t>
            </a:r>
            <a:r>
              <a:rPr lang="es-ES" b="1" dirty="0"/>
              <a:t>sujetos fueron evaluados </a:t>
            </a:r>
            <a:r>
              <a:rPr lang="es-ES" b="1" u="sng" dirty="0"/>
              <a:t>antes</a:t>
            </a:r>
            <a:r>
              <a:rPr lang="es-ES" b="1" dirty="0"/>
              <a:t> de iniciar CPAP, a los </a:t>
            </a:r>
            <a:r>
              <a:rPr lang="es-ES" b="1" u="sng" dirty="0"/>
              <a:t>3 y a los 12 meses</a:t>
            </a:r>
            <a:r>
              <a:rPr lang="es-ES" b="1" dirty="0" smtClean="0"/>
              <a:t>.</a:t>
            </a:r>
            <a:endParaRPr lang="es-ES" b="1" dirty="0"/>
          </a:p>
        </p:txBody>
      </p:sp>
    </p:spTree>
    <p:extLst>
      <p:ext uri="{BB962C8B-B14F-4D97-AF65-F5344CB8AC3E}">
        <p14:creationId xmlns:p14="http://schemas.microsoft.com/office/powerpoint/2010/main" val="32463814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3360"/>
    </mc:Choice>
    <mc:Fallback>
      <p:transition xmlns:p14="http://schemas.microsoft.com/office/powerpoint/2010/main" spd="slow" advTm="1336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800" r="4225" b="12802"/>
          <a:stretch/>
        </p:blipFill>
        <p:spPr>
          <a:xfrm>
            <a:off x="635462" y="1245522"/>
            <a:ext cx="8040994" cy="3054420"/>
          </a:xfrm>
          <a:prstGeom prst="rect">
            <a:avLst/>
          </a:prstGeom>
        </p:spPr>
      </p:pic>
      <p:cxnSp>
        <p:nvCxnSpPr>
          <p:cNvPr id="3" name="Conector recto 2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uadroTexto 3"/>
          <p:cNvSpPr txBox="1"/>
          <p:nvPr/>
        </p:nvSpPr>
        <p:spPr>
          <a:xfrm>
            <a:off x="1619672" y="176322"/>
            <a:ext cx="3600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INTRODUCCI</a:t>
            </a:r>
            <a:r>
              <a:rPr lang="es-ES" sz="2800" dirty="0" smtClean="0"/>
              <a:t>ÓN (III)</a:t>
            </a:r>
            <a:endParaRPr lang="es-ES" sz="2800" dirty="0"/>
          </a:p>
        </p:txBody>
      </p:sp>
      <p:sp>
        <p:nvSpPr>
          <p:cNvPr id="6" name="Rectángulo 5"/>
          <p:cNvSpPr/>
          <p:nvPr/>
        </p:nvSpPr>
        <p:spPr>
          <a:xfrm>
            <a:off x="2915816" y="4515966"/>
            <a:ext cx="31930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 err="1" smtClean="0"/>
              <a:t>Paquimetría</a:t>
            </a:r>
            <a:r>
              <a:rPr lang="es-ES" sz="1600" b="1" dirty="0" smtClean="0"/>
              <a:t> </a:t>
            </a:r>
            <a:r>
              <a:rPr lang="es-ES" sz="1600" b="1" dirty="0"/>
              <a:t>por ultrasonidos (USP</a:t>
            </a:r>
            <a:r>
              <a:rPr lang="es-ES" sz="1600" b="1" dirty="0" smtClean="0"/>
              <a:t>)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376100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61"/>
    </mc:Choice>
    <mc:Fallback>
      <p:transition xmlns:p14="http://schemas.microsoft.com/office/powerpoint/2010/main" spd="slow" advTm="4661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1619672" y="17632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MATERIAL Y M</a:t>
            </a:r>
            <a:r>
              <a:rPr lang="es-ES" sz="2800" dirty="0" smtClean="0"/>
              <a:t>ÉTODOS (III) </a:t>
            </a:r>
            <a:endParaRPr lang="es-ES" sz="2800" dirty="0"/>
          </a:p>
        </p:txBody>
      </p:sp>
      <p:pic>
        <p:nvPicPr>
          <p:cNvPr id="4" name="Imagen 3" descr="61-2433-fichero3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39" t="16968" r="58118" b="73252"/>
          <a:stretch/>
        </p:blipFill>
        <p:spPr>
          <a:xfrm>
            <a:off x="179512" y="1923678"/>
            <a:ext cx="2912339" cy="1234906"/>
          </a:xfrm>
          <a:prstGeom prst="rect">
            <a:avLst/>
          </a:prstGeom>
        </p:spPr>
      </p:pic>
      <p:sp>
        <p:nvSpPr>
          <p:cNvPr id="5" name="Flecha derecha 4"/>
          <p:cNvSpPr/>
          <p:nvPr/>
        </p:nvSpPr>
        <p:spPr>
          <a:xfrm>
            <a:off x="4788024" y="3435846"/>
            <a:ext cx="1368152" cy="288032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Proceso alternativo 5"/>
          <p:cNvSpPr/>
          <p:nvPr/>
        </p:nvSpPr>
        <p:spPr>
          <a:xfrm>
            <a:off x="6300192" y="3075806"/>
            <a:ext cx="1872208" cy="1008112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CuadroTexto 6"/>
          <p:cNvSpPr txBox="1"/>
          <p:nvPr/>
        </p:nvSpPr>
        <p:spPr>
          <a:xfrm>
            <a:off x="6372200" y="3221563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/>
                <a:cs typeface="Arial"/>
              </a:rPr>
              <a:t>40 ojos incluidos </a:t>
            </a:r>
            <a:r>
              <a:rPr lang="es-ES" sz="1200" b="1" dirty="0">
                <a:latin typeface="Arial"/>
                <a:cs typeface="Arial"/>
              </a:rPr>
              <a:t>en la 3ª </a:t>
            </a:r>
            <a:r>
              <a:rPr lang="es-ES" sz="1200" b="1" dirty="0" smtClean="0">
                <a:latin typeface="Arial"/>
                <a:cs typeface="Arial"/>
              </a:rPr>
              <a:t>visita a </a:t>
            </a:r>
            <a:r>
              <a:rPr lang="es-ES" sz="1200" b="1" dirty="0">
                <a:latin typeface="Arial"/>
                <a:cs typeface="Arial"/>
              </a:rPr>
              <a:t>los 12 meses </a:t>
            </a:r>
          </a:p>
        </p:txBody>
      </p:sp>
      <p:sp>
        <p:nvSpPr>
          <p:cNvPr id="8" name="Proceso alternativo 7"/>
          <p:cNvSpPr/>
          <p:nvPr/>
        </p:nvSpPr>
        <p:spPr>
          <a:xfrm>
            <a:off x="2843808" y="987574"/>
            <a:ext cx="1800200" cy="936104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CuadroTexto 8"/>
          <p:cNvSpPr txBox="1"/>
          <p:nvPr/>
        </p:nvSpPr>
        <p:spPr>
          <a:xfrm>
            <a:off x="2843808" y="1131590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/>
                <a:cs typeface="Arial"/>
              </a:rPr>
              <a:t>AOS + CPAP</a:t>
            </a:r>
          </a:p>
          <a:p>
            <a:pPr algn="ctr"/>
            <a:r>
              <a:rPr lang="es-ES" sz="1200" b="1" dirty="0" smtClean="0">
                <a:latin typeface="Arial"/>
                <a:cs typeface="Arial"/>
              </a:rPr>
              <a:t>28 pacientes </a:t>
            </a:r>
          </a:p>
          <a:p>
            <a:pPr algn="ctr"/>
            <a:r>
              <a:rPr lang="es-ES" sz="1200" b="1" dirty="0" smtClean="0">
                <a:latin typeface="Arial"/>
                <a:cs typeface="Arial"/>
              </a:rPr>
              <a:t>(56 ojos)</a:t>
            </a:r>
            <a:endParaRPr lang="es-ES" sz="1200" b="1" dirty="0">
              <a:latin typeface="Arial"/>
              <a:cs typeface="Arial"/>
            </a:endParaRPr>
          </a:p>
        </p:txBody>
      </p:sp>
      <p:sp>
        <p:nvSpPr>
          <p:cNvPr id="10" name="Flecha derecha 9"/>
          <p:cNvSpPr/>
          <p:nvPr/>
        </p:nvSpPr>
        <p:spPr>
          <a:xfrm rot="5400000">
            <a:off x="3275856" y="2355726"/>
            <a:ext cx="1008112" cy="288032"/>
          </a:xfrm>
          <a:prstGeom prst="rightArrow">
            <a:avLst/>
          </a:prstGeom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Proceso alternativo 10"/>
          <p:cNvSpPr/>
          <p:nvPr/>
        </p:nvSpPr>
        <p:spPr>
          <a:xfrm>
            <a:off x="2843808" y="3075806"/>
            <a:ext cx="1800200" cy="1008112"/>
          </a:xfrm>
          <a:prstGeom prst="flowChartAlternateProcess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CuadroTexto 11"/>
          <p:cNvSpPr txBox="1"/>
          <p:nvPr/>
        </p:nvSpPr>
        <p:spPr>
          <a:xfrm>
            <a:off x="2915816" y="321982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200" b="1" dirty="0" smtClean="0">
                <a:latin typeface="Arial"/>
                <a:cs typeface="Arial"/>
              </a:rPr>
              <a:t>AOS + CPAP</a:t>
            </a:r>
          </a:p>
          <a:p>
            <a:pPr algn="ctr"/>
            <a:r>
              <a:rPr lang="es-ES" sz="1200" b="1" dirty="0" smtClean="0">
                <a:latin typeface="Arial"/>
                <a:cs typeface="Arial"/>
              </a:rPr>
              <a:t>20 pacientes </a:t>
            </a:r>
          </a:p>
          <a:p>
            <a:pPr algn="ctr"/>
            <a:r>
              <a:rPr lang="es-ES" sz="1200" b="1" dirty="0" smtClean="0">
                <a:latin typeface="Arial"/>
                <a:cs typeface="Arial"/>
              </a:rPr>
              <a:t>(40 ojos)</a:t>
            </a:r>
            <a:endParaRPr lang="es-ES" sz="1200" b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442025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230"/>
    </mc:Choice>
    <mc:Fallback>
      <p:transition xmlns:p14="http://schemas.microsoft.com/office/powerpoint/2010/main" spd="slow" advTm="923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cto 4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619672" y="17632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RESULTADOS </a:t>
            </a:r>
            <a:r>
              <a:rPr lang="es-ES" sz="2800" dirty="0" smtClean="0"/>
              <a:t>(I) </a:t>
            </a:r>
            <a:endParaRPr lang="es-ES" sz="28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5825" t="10404" r="10635" b="21114"/>
          <a:stretch/>
        </p:blipFill>
        <p:spPr>
          <a:xfrm>
            <a:off x="68561" y="987574"/>
            <a:ext cx="5655567" cy="3438103"/>
          </a:xfrm>
          <a:prstGeom prst="rect">
            <a:avLst/>
          </a:prstGeom>
        </p:spPr>
      </p:pic>
      <p:sp>
        <p:nvSpPr>
          <p:cNvPr id="8" name="CuadroTexto 7"/>
          <p:cNvSpPr txBox="1"/>
          <p:nvPr/>
        </p:nvSpPr>
        <p:spPr>
          <a:xfrm>
            <a:off x="6588224" y="843558"/>
            <a:ext cx="2627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40 ojos</a:t>
            </a:r>
          </a:p>
          <a:p>
            <a:r>
              <a:rPr lang="es-ES" sz="1600" b="1" dirty="0" smtClean="0"/>
              <a:t>100% AOS grado severo</a:t>
            </a:r>
            <a:br>
              <a:rPr lang="es-ES" sz="1600" b="1" dirty="0" smtClean="0"/>
            </a:br>
            <a:r>
              <a:rPr lang="es-ES" sz="1600" dirty="0" smtClean="0"/>
              <a:t>(IAH medio 64.6/h)</a:t>
            </a:r>
            <a:endParaRPr lang="es-ES" sz="1600" dirty="0"/>
          </a:p>
        </p:txBody>
      </p:sp>
      <p:sp>
        <p:nvSpPr>
          <p:cNvPr id="10" name="Rectángulo 9"/>
          <p:cNvSpPr/>
          <p:nvPr/>
        </p:nvSpPr>
        <p:spPr>
          <a:xfrm>
            <a:off x="6588224" y="4105404"/>
            <a:ext cx="2592288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/>
              <a:t>Media </a:t>
            </a:r>
            <a:r>
              <a:rPr lang="es-ES" sz="1600" b="1" dirty="0"/>
              <a:t>de </a:t>
            </a:r>
            <a:r>
              <a:rPr lang="es-ES" sz="1600" b="1" dirty="0" smtClean="0"/>
              <a:t>uso 5,23 h </a:t>
            </a:r>
            <a:r>
              <a:rPr lang="es-ES" sz="1600" dirty="0" smtClean="0"/>
              <a:t>(</a:t>
            </a:r>
            <a:r>
              <a:rPr lang="es-ES" sz="1600" dirty="0"/>
              <a:t>±1,77</a:t>
            </a:r>
            <a:r>
              <a:rPr lang="es-ES" sz="1600" dirty="0" smtClean="0"/>
              <a:t>) </a:t>
            </a:r>
            <a:endParaRPr lang="es-ES" sz="1600" dirty="0"/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0152" y="2875743"/>
            <a:ext cx="648072" cy="632111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6588224" y="2624283"/>
            <a:ext cx="2664296" cy="11716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s-ES" sz="1600" b="1" dirty="0"/>
              <a:t>ID3 </a:t>
            </a:r>
            <a:r>
              <a:rPr lang="es-ES" sz="1600" dirty="0"/>
              <a:t>medio</a:t>
            </a:r>
            <a:r>
              <a:rPr lang="es-ES" sz="1600" b="1" dirty="0"/>
              <a:t> </a:t>
            </a:r>
            <a:r>
              <a:rPr lang="es-ES" sz="1600" b="1" dirty="0" smtClean="0"/>
              <a:t>69.1</a:t>
            </a:r>
            <a:r>
              <a:rPr lang="es-ES" sz="1600" b="1" dirty="0"/>
              <a:t>/</a:t>
            </a:r>
            <a:r>
              <a:rPr lang="es-ES" sz="1600" b="1" dirty="0" smtClean="0"/>
              <a:t>h </a:t>
            </a:r>
            <a:r>
              <a:rPr lang="es-ES" sz="1600" dirty="0" smtClean="0"/>
              <a:t>(</a:t>
            </a:r>
            <a:r>
              <a:rPr lang="es-ES" sz="1600" dirty="0"/>
              <a:t>±21.3) </a:t>
            </a:r>
          </a:p>
          <a:p>
            <a:pPr>
              <a:lnSpc>
                <a:spcPct val="110000"/>
              </a:lnSpc>
            </a:pPr>
            <a:r>
              <a:rPr lang="es-ES" sz="1600" b="1" dirty="0" smtClean="0"/>
              <a:t>t90 </a:t>
            </a:r>
            <a:r>
              <a:rPr lang="es-ES" sz="1600" dirty="0"/>
              <a:t>medio</a:t>
            </a:r>
            <a:r>
              <a:rPr lang="es-ES" sz="1600" b="1" dirty="0"/>
              <a:t> </a:t>
            </a:r>
            <a:r>
              <a:rPr lang="es-ES" sz="1600" b="1" dirty="0" smtClean="0"/>
              <a:t> </a:t>
            </a:r>
            <a:r>
              <a:rPr lang="es-ES" sz="1600" b="1" dirty="0"/>
              <a:t>14</a:t>
            </a:r>
            <a:r>
              <a:rPr lang="es-ES" sz="1600" b="1" dirty="0" smtClean="0"/>
              <a:t>% </a:t>
            </a:r>
            <a:r>
              <a:rPr lang="es-ES" sz="1600" dirty="0" smtClean="0"/>
              <a:t>(</a:t>
            </a:r>
            <a:r>
              <a:rPr lang="es-ES" sz="1600" dirty="0"/>
              <a:t>±11.2</a:t>
            </a:r>
            <a:r>
              <a:rPr lang="es-ES" sz="1600" dirty="0" smtClean="0"/>
              <a:t>)</a:t>
            </a:r>
            <a:br>
              <a:rPr lang="es-ES" sz="1600" dirty="0" smtClean="0"/>
            </a:br>
            <a:r>
              <a:rPr lang="es-ES" sz="1600" b="1" dirty="0" smtClean="0"/>
              <a:t>SpO2 </a:t>
            </a:r>
            <a:r>
              <a:rPr lang="es-ES" sz="1600" dirty="0" smtClean="0"/>
              <a:t>media</a:t>
            </a:r>
            <a:r>
              <a:rPr lang="es-ES" sz="1600" b="1" dirty="0" smtClean="0"/>
              <a:t> 91.4% </a:t>
            </a:r>
            <a:r>
              <a:rPr lang="es-ES" sz="1600" dirty="0" smtClean="0"/>
              <a:t>(±3)</a:t>
            </a:r>
          </a:p>
          <a:p>
            <a:pPr>
              <a:lnSpc>
                <a:spcPct val="110000"/>
              </a:lnSpc>
            </a:pPr>
            <a:r>
              <a:rPr lang="es-ES" sz="1600" b="1" dirty="0" smtClean="0"/>
              <a:t>SpO</a:t>
            </a:r>
            <a:r>
              <a:rPr lang="es-ES" sz="1600" b="1" dirty="0"/>
              <a:t>2</a:t>
            </a:r>
            <a:r>
              <a:rPr lang="es-ES" sz="1600" b="1" dirty="0" smtClean="0"/>
              <a:t> </a:t>
            </a:r>
            <a:r>
              <a:rPr lang="es-ES" sz="1600" dirty="0" smtClean="0"/>
              <a:t>m</a:t>
            </a:r>
            <a:r>
              <a:rPr lang="es-ES" sz="1600" dirty="0" smtClean="0"/>
              <a:t>ínima</a:t>
            </a:r>
            <a:r>
              <a:rPr lang="es-ES" sz="1600" b="1" dirty="0" smtClean="0"/>
              <a:t> 79.5% </a:t>
            </a:r>
            <a:r>
              <a:rPr lang="es-ES" sz="1600" dirty="0" smtClean="0"/>
              <a:t>(</a:t>
            </a:r>
            <a:r>
              <a:rPr lang="es-ES" sz="1600" dirty="0" smtClean="0"/>
              <a:t>±8.9)</a:t>
            </a:r>
            <a:endParaRPr lang="es-ES" sz="1600" dirty="0"/>
          </a:p>
        </p:txBody>
      </p:sp>
      <p:sp>
        <p:nvSpPr>
          <p:cNvPr id="14" name="Rectángulo 13"/>
          <p:cNvSpPr/>
          <p:nvPr/>
        </p:nvSpPr>
        <p:spPr>
          <a:xfrm>
            <a:off x="6588224" y="1842958"/>
            <a:ext cx="2592288" cy="5847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600" b="1" dirty="0" smtClean="0"/>
              <a:t>75% hombres</a:t>
            </a:r>
            <a:br>
              <a:rPr lang="es-ES" sz="1600" b="1" dirty="0" smtClean="0"/>
            </a:br>
            <a:r>
              <a:rPr lang="es-ES" sz="1600" b="1" dirty="0" smtClean="0"/>
              <a:t>15% mujeres</a:t>
            </a:r>
            <a:endParaRPr lang="es-ES" sz="1600" b="1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8144" y="829370"/>
            <a:ext cx="648072" cy="648072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68144" y="1835053"/>
            <a:ext cx="720080" cy="664689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40152" y="3939902"/>
            <a:ext cx="648072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1749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733"/>
    </mc:Choice>
    <mc:Fallback>
      <p:transition xmlns:p14="http://schemas.microsoft.com/office/powerpoint/2010/main" spd="slow" advTm="25733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619672" y="17632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RESULTADOS </a:t>
            </a:r>
            <a:r>
              <a:rPr lang="es-ES" sz="2800" dirty="0" smtClean="0"/>
              <a:t>(II) </a:t>
            </a:r>
            <a:endParaRPr lang="es-ES" sz="28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1641" y="829096"/>
            <a:ext cx="5976664" cy="4314404"/>
          </a:xfrm>
          <a:prstGeom prst="rect">
            <a:avLst/>
          </a:prstGeom>
        </p:spPr>
      </p:pic>
      <p:sp>
        <p:nvSpPr>
          <p:cNvPr id="8" name="Anillo 7"/>
          <p:cNvSpPr/>
          <p:nvPr/>
        </p:nvSpPr>
        <p:spPr>
          <a:xfrm>
            <a:off x="3779912" y="2211710"/>
            <a:ext cx="914400" cy="720080"/>
          </a:xfrm>
          <a:prstGeom prst="donut">
            <a:avLst>
              <a:gd name="adj" fmla="val 128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Anillo 8"/>
          <p:cNvSpPr/>
          <p:nvPr/>
        </p:nvSpPr>
        <p:spPr>
          <a:xfrm>
            <a:off x="3779912" y="3867894"/>
            <a:ext cx="914400" cy="720080"/>
          </a:xfrm>
          <a:prstGeom prst="donut">
            <a:avLst>
              <a:gd name="adj" fmla="val 128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10" name="Anillo 9"/>
          <p:cNvSpPr/>
          <p:nvPr/>
        </p:nvSpPr>
        <p:spPr>
          <a:xfrm>
            <a:off x="3779912" y="4423420"/>
            <a:ext cx="914400" cy="720080"/>
          </a:xfrm>
          <a:prstGeom prst="donut">
            <a:avLst>
              <a:gd name="adj" fmla="val 1286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42560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185"/>
    </mc:Choice>
    <mc:Fallback>
      <p:transition xmlns:p14="http://schemas.microsoft.com/office/powerpoint/2010/main" spd="slow" advTm="16185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Conector recto 3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uadroTexto 4"/>
          <p:cNvSpPr txBox="1"/>
          <p:nvPr/>
        </p:nvSpPr>
        <p:spPr>
          <a:xfrm>
            <a:off x="1619672" y="17632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RESULTADOS </a:t>
            </a:r>
            <a:r>
              <a:rPr lang="es-ES" sz="2800" dirty="0" smtClean="0"/>
              <a:t>(II) </a:t>
            </a:r>
            <a:endParaRPr lang="es-ES" sz="28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31641" y="829096"/>
            <a:ext cx="5976664" cy="4314404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683568" y="2573491"/>
            <a:ext cx="7704856" cy="646331"/>
          </a:xfrm>
          <a:prstGeom prst="rect">
            <a:avLst/>
          </a:prstGeom>
          <a:solidFill>
            <a:srgbClr val="FFFF00">
              <a:alpha val="80000"/>
            </a:srgbClr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i="1" dirty="0"/>
              <a:t>S</a:t>
            </a:r>
            <a:r>
              <a:rPr lang="es-ES" b="1" i="1" dirty="0" smtClean="0"/>
              <a:t>e </a:t>
            </a:r>
            <a:r>
              <a:rPr lang="es-ES" b="1" i="1" dirty="0"/>
              <a:t>necesitan al menos 12 meses de tratamiento CPAP para observar cambios significativos en el grosor corneal. </a:t>
            </a:r>
            <a:endParaRPr lang="es-ES" b="1" i="1" dirty="0"/>
          </a:p>
        </p:txBody>
      </p:sp>
    </p:spTree>
    <p:extLst>
      <p:ext uri="{BB962C8B-B14F-4D97-AF65-F5344CB8AC3E}">
        <p14:creationId xmlns:p14="http://schemas.microsoft.com/office/powerpoint/2010/main" val="27179463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42"/>
    </mc:Choice>
    <mc:Fallback>
      <p:transition xmlns:p14="http://schemas.microsoft.com/office/powerpoint/2010/main" spd="slow" advTm="5842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1619672" y="17632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RESULTADOS </a:t>
            </a:r>
            <a:r>
              <a:rPr lang="es-ES" sz="2800" dirty="0" smtClean="0"/>
              <a:t>(III) </a:t>
            </a:r>
            <a:endParaRPr lang="es-ES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2418" r="3044"/>
          <a:stretch/>
        </p:blipFill>
        <p:spPr>
          <a:xfrm>
            <a:off x="1187624" y="942598"/>
            <a:ext cx="5400600" cy="411727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6012160" y="1635646"/>
            <a:ext cx="1865076" cy="36933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s-ES" b="1" dirty="0"/>
              <a:t>(r=0,382,p=0,015)</a:t>
            </a:r>
          </a:p>
        </p:txBody>
      </p:sp>
    </p:spTree>
    <p:extLst>
      <p:ext uri="{BB962C8B-B14F-4D97-AF65-F5344CB8AC3E}">
        <p14:creationId xmlns:p14="http://schemas.microsoft.com/office/powerpoint/2010/main" val="3046725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1766"/>
    </mc:Choice>
    <mc:Fallback>
      <p:transition xmlns:p14="http://schemas.microsoft.com/office/powerpoint/2010/main" spd="slow" advTm="11766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CuadroTexto 2"/>
          <p:cNvSpPr txBox="1"/>
          <p:nvPr/>
        </p:nvSpPr>
        <p:spPr>
          <a:xfrm>
            <a:off x="1619672" y="17632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RESULTADOS </a:t>
            </a:r>
            <a:r>
              <a:rPr lang="es-ES" sz="2800" dirty="0" smtClean="0"/>
              <a:t>(III) </a:t>
            </a:r>
            <a:endParaRPr lang="es-ES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t="2418" r="3044"/>
          <a:stretch/>
        </p:blipFill>
        <p:spPr>
          <a:xfrm>
            <a:off x="1187624" y="942598"/>
            <a:ext cx="5400600" cy="4117271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827584" y="1995686"/>
            <a:ext cx="7416824" cy="1477328"/>
          </a:xfrm>
          <a:prstGeom prst="rect">
            <a:avLst/>
          </a:prstGeom>
          <a:solidFill>
            <a:srgbClr val="FFFF00">
              <a:alpha val="79000"/>
            </a:srgbClr>
          </a:solidFill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i="1" dirty="0"/>
              <a:t>C</a:t>
            </a:r>
            <a:r>
              <a:rPr lang="es-ES" b="1" i="1" dirty="0" smtClean="0"/>
              <a:t>orrelación positiva entre el n</a:t>
            </a:r>
            <a:r>
              <a:rPr lang="es-ES" b="1" i="1" dirty="0" smtClean="0"/>
              <a:t>ú</a:t>
            </a:r>
            <a:r>
              <a:rPr lang="es-ES" b="1" i="1" dirty="0" smtClean="0"/>
              <a:t>mero </a:t>
            </a:r>
            <a:r>
              <a:rPr lang="es-ES" b="1" i="1" dirty="0"/>
              <a:t>de horas de </a:t>
            </a:r>
            <a:r>
              <a:rPr lang="es-ES" b="1" i="1" dirty="0" smtClean="0"/>
              <a:t>CPAP y el aumento </a:t>
            </a:r>
            <a:r>
              <a:rPr lang="es-ES" b="1" i="1" dirty="0"/>
              <a:t>de grosor </a:t>
            </a:r>
            <a:r>
              <a:rPr lang="es-ES" b="1" i="1" dirty="0" smtClean="0"/>
              <a:t>corneal</a:t>
            </a:r>
            <a:endParaRPr lang="es-ES" b="1" i="1" dirty="0"/>
          </a:p>
          <a:p>
            <a:pPr algn="ctr"/>
            <a:endParaRPr lang="es-ES" b="1" i="1" dirty="0" smtClean="0"/>
          </a:p>
          <a:p>
            <a:pPr algn="ctr"/>
            <a:r>
              <a:rPr lang="es-ES" b="1" i="1" dirty="0" smtClean="0"/>
              <a:t>Correlaci</a:t>
            </a:r>
            <a:r>
              <a:rPr lang="es-ES" b="1" i="1" dirty="0" smtClean="0"/>
              <a:t>ón positiva </a:t>
            </a:r>
            <a:r>
              <a:rPr lang="es-ES" b="1" i="1" dirty="0" smtClean="0"/>
              <a:t>entre valores </a:t>
            </a:r>
            <a:r>
              <a:rPr lang="es-ES" b="1" i="1" dirty="0" err="1"/>
              <a:t>preCPAP</a:t>
            </a:r>
            <a:r>
              <a:rPr lang="es-ES" b="1" i="1" dirty="0"/>
              <a:t> de </a:t>
            </a:r>
            <a:r>
              <a:rPr lang="es-ES" b="1" i="1" dirty="0" smtClean="0"/>
              <a:t>ID3 y T90 con el aumento </a:t>
            </a:r>
            <a:r>
              <a:rPr lang="es-ES" b="1" i="1" dirty="0"/>
              <a:t>de grosor </a:t>
            </a:r>
            <a:r>
              <a:rPr lang="es-ES" b="1" i="1" dirty="0" smtClean="0"/>
              <a:t>corneal (significativo a </a:t>
            </a:r>
            <a:r>
              <a:rPr lang="es-ES" b="1" i="1" dirty="0"/>
              <a:t>los 12 meses, no a los a 3 </a:t>
            </a:r>
            <a:r>
              <a:rPr lang="es-ES" b="1" i="1" dirty="0" smtClean="0"/>
              <a:t>meses)</a:t>
            </a:r>
            <a:r>
              <a:rPr lang="es-ES_tradnl" b="1" i="1" dirty="0" smtClean="0"/>
              <a:t> </a:t>
            </a:r>
            <a:endParaRPr lang="es-ES" b="1" i="1" dirty="0"/>
          </a:p>
        </p:txBody>
      </p:sp>
      <p:sp>
        <p:nvSpPr>
          <p:cNvPr id="6" name="Rectángulo 5"/>
          <p:cNvSpPr/>
          <p:nvPr/>
        </p:nvSpPr>
        <p:spPr>
          <a:xfrm>
            <a:off x="5940152" y="3651870"/>
            <a:ext cx="2377687" cy="646331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s-ES" b="1" dirty="0" smtClean="0"/>
              <a:t>(ID3; r</a:t>
            </a:r>
            <a:r>
              <a:rPr lang="es-ES" b="1" dirty="0"/>
              <a:t>=0,324, p=</a:t>
            </a:r>
            <a:r>
              <a:rPr lang="es-ES" b="1" dirty="0" smtClean="0"/>
              <a:t>0,04)</a:t>
            </a:r>
          </a:p>
          <a:p>
            <a:r>
              <a:rPr lang="es-ES" b="1" dirty="0" smtClean="0"/>
              <a:t>(T90; r</a:t>
            </a:r>
            <a:r>
              <a:rPr lang="es-ES" b="1" dirty="0"/>
              <a:t>=0,394, p=0,012)</a:t>
            </a:r>
          </a:p>
        </p:txBody>
      </p:sp>
      <p:sp>
        <p:nvSpPr>
          <p:cNvPr id="7" name="Rectángulo 6"/>
          <p:cNvSpPr/>
          <p:nvPr/>
        </p:nvSpPr>
        <p:spPr>
          <a:xfrm>
            <a:off x="6588224" y="1131590"/>
            <a:ext cx="1865076" cy="36933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none">
            <a:spAutoFit/>
          </a:bodyPr>
          <a:lstStyle/>
          <a:p>
            <a:r>
              <a:rPr lang="es-ES" b="1" dirty="0"/>
              <a:t>(r=0,382,p=0,015)</a:t>
            </a:r>
          </a:p>
        </p:txBody>
      </p:sp>
    </p:spTree>
    <p:extLst>
      <p:ext uri="{BB962C8B-B14F-4D97-AF65-F5344CB8AC3E}">
        <p14:creationId xmlns:p14="http://schemas.microsoft.com/office/powerpoint/2010/main" val="2760610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997"/>
    </mc:Choice>
    <mc:Fallback>
      <p:transition xmlns:p14="http://schemas.microsoft.com/office/powerpoint/2010/main" spd="slow" advTm="14997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467544" y="915566"/>
            <a:ext cx="835292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dirty="0" smtClean="0"/>
              <a:t>· En pacientes con </a:t>
            </a:r>
            <a:r>
              <a:rPr lang="es-ES" b="1" dirty="0" smtClean="0"/>
              <a:t>AOS en grado severo </a:t>
            </a:r>
            <a:r>
              <a:rPr lang="es-ES" dirty="0" smtClean="0"/>
              <a:t>se observa un </a:t>
            </a:r>
            <a:r>
              <a:rPr lang="es-ES" b="1" dirty="0" smtClean="0"/>
              <a:t>menor espesor corneal central (CCT). </a:t>
            </a:r>
          </a:p>
          <a:p>
            <a:pPr algn="just"/>
            <a:endParaRPr lang="es-ES" dirty="0"/>
          </a:p>
          <a:p>
            <a:pPr algn="just"/>
            <a:r>
              <a:rPr lang="es-ES" dirty="0" smtClean="0"/>
              <a:t>· A </a:t>
            </a:r>
            <a:r>
              <a:rPr lang="es-ES" b="1" dirty="0"/>
              <a:t>mayor uso de CPAP</a:t>
            </a:r>
            <a:r>
              <a:rPr lang="es-ES" dirty="0"/>
              <a:t>, </a:t>
            </a:r>
            <a:r>
              <a:rPr lang="es-ES" b="1" dirty="0"/>
              <a:t>mayor </a:t>
            </a:r>
            <a:r>
              <a:rPr lang="es-ES" b="1" dirty="0" smtClean="0"/>
              <a:t>CCT</a:t>
            </a:r>
            <a:r>
              <a:rPr lang="es-ES" dirty="0" smtClean="0"/>
              <a:t>.  </a:t>
            </a:r>
            <a:endParaRPr lang="es-ES" dirty="0"/>
          </a:p>
          <a:p>
            <a:pPr algn="just"/>
            <a:endParaRPr lang="es-ES" dirty="0" smtClean="0"/>
          </a:p>
          <a:p>
            <a:pPr algn="just"/>
            <a:r>
              <a:rPr lang="es-ES" dirty="0" smtClean="0"/>
              <a:t>· A </a:t>
            </a:r>
            <a:r>
              <a:rPr lang="es-ES" b="1" dirty="0"/>
              <a:t>mayor carga </a:t>
            </a:r>
            <a:r>
              <a:rPr lang="es-ES" b="1" dirty="0" err="1"/>
              <a:t>hipóxica</a:t>
            </a:r>
            <a:r>
              <a:rPr lang="es-ES" b="1" dirty="0"/>
              <a:t> pre-CPAP</a:t>
            </a:r>
            <a:r>
              <a:rPr lang="es-ES" dirty="0"/>
              <a:t>, </a:t>
            </a:r>
            <a:r>
              <a:rPr lang="es-ES" b="1" dirty="0"/>
              <a:t>mayor grado de mejoría en el </a:t>
            </a:r>
            <a:r>
              <a:rPr lang="es-ES" b="1" dirty="0" smtClean="0"/>
              <a:t>CCT </a:t>
            </a:r>
            <a:r>
              <a:rPr lang="es-ES" dirty="0" smtClean="0"/>
              <a:t>a los 12 meses de terapia.</a:t>
            </a:r>
            <a:br>
              <a:rPr lang="es-ES" dirty="0" smtClean="0"/>
            </a:br>
            <a:endParaRPr lang="es-ES" dirty="0"/>
          </a:p>
          <a:p>
            <a:pPr algn="just"/>
            <a:r>
              <a:rPr lang="es-ES" dirty="0" smtClean="0"/>
              <a:t>· Según </a:t>
            </a:r>
            <a:r>
              <a:rPr lang="es-ES" dirty="0"/>
              <a:t>nuestro estudio, </a:t>
            </a:r>
            <a:r>
              <a:rPr lang="es-ES" b="1" dirty="0"/>
              <a:t>la cirugía intraocular </a:t>
            </a:r>
            <a:r>
              <a:rPr lang="es-ES" dirty="0"/>
              <a:t>(cataratas, cirugía refractiva…) debería ser </a:t>
            </a:r>
            <a:r>
              <a:rPr lang="es-ES" b="1" dirty="0"/>
              <a:t>diferida</a:t>
            </a:r>
            <a:r>
              <a:rPr lang="es-ES" dirty="0"/>
              <a:t>, si es posible, </a:t>
            </a:r>
            <a:r>
              <a:rPr lang="es-ES" b="1" dirty="0"/>
              <a:t>al menos 1 año tras iniciar terapia con CPAP</a:t>
            </a:r>
            <a:r>
              <a:rPr lang="es-ES" dirty="0" smtClean="0"/>
              <a:t>.</a:t>
            </a:r>
            <a:br>
              <a:rPr lang="es-ES" dirty="0" smtClean="0"/>
            </a:br>
            <a:endParaRPr lang="es-ES" dirty="0"/>
          </a:p>
          <a:p>
            <a:pPr algn="just"/>
            <a:r>
              <a:rPr lang="es-ES" dirty="0" smtClean="0"/>
              <a:t>· Sugerimos </a:t>
            </a:r>
            <a:r>
              <a:rPr lang="es-ES" dirty="0"/>
              <a:t>investigar sobre síntomas de AOS previamente a cualquier cirugía intraocular dado el potencial impacto de la corrección de los eventos respiratorios e hipoxemia en la recuperación corneal.</a:t>
            </a:r>
          </a:p>
        </p:txBody>
      </p:sp>
      <p:cxnSp>
        <p:nvCxnSpPr>
          <p:cNvPr id="5" name="Conector recto 4"/>
          <p:cNvCxnSpPr/>
          <p:nvPr/>
        </p:nvCxnSpPr>
        <p:spPr>
          <a:xfrm>
            <a:off x="1619672" y="771550"/>
            <a:ext cx="4464496" cy="0"/>
          </a:xfrm>
          <a:prstGeom prst="line">
            <a:avLst/>
          </a:prstGeom>
          <a:ln>
            <a:solidFill>
              <a:srgbClr val="EB7F2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CuadroTexto 5"/>
          <p:cNvSpPr txBox="1"/>
          <p:nvPr/>
        </p:nvSpPr>
        <p:spPr>
          <a:xfrm>
            <a:off x="1619672" y="176322"/>
            <a:ext cx="44644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dirty="0" smtClean="0"/>
              <a:t>CONCLUSIONES </a:t>
            </a:r>
            <a:r>
              <a:rPr lang="es-ES" sz="2800" dirty="0" smtClean="0"/>
              <a:t> </a:t>
            </a:r>
            <a:endParaRPr lang="es-E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5944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11"/>
    </mc:Choice>
    <mc:Fallback>
      <p:transition xmlns:p14="http://schemas.microsoft.com/office/powerpoint/2010/main" spd="slow" advTm="41611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611560" y="1078741"/>
            <a:ext cx="792088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000" b="1" dirty="0" smtClean="0"/>
              <a:t>· L</a:t>
            </a:r>
            <a:r>
              <a:rPr lang="es-ES" sz="2000" b="1" dirty="0" smtClean="0"/>
              <a:t>íneas de investigación futuras: </a:t>
            </a:r>
            <a:br>
              <a:rPr lang="es-ES" sz="2000" b="1" dirty="0" smtClean="0"/>
            </a:br>
            <a:endParaRPr lang="es-ES" sz="2000" b="1" dirty="0" smtClean="0"/>
          </a:p>
          <a:p>
            <a:pPr marL="285750" indent="-285750" algn="just">
              <a:buFontTx/>
              <a:buChar char="-"/>
            </a:pPr>
            <a:r>
              <a:rPr lang="es-ES" sz="2000" i="1" dirty="0" smtClean="0"/>
              <a:t>Terapia CPAP como prevención de complicaciones postquirúrgicas en pacientes con factores de riesgo.</a:t>
            </a:r>
            <a:br>
              <a:rPr lang="es-ES" sz="2000" i="1" dirty="0" smtClean="0"/>
            </a:br>
            <a:r>
              <a:rPr lang="es-ES" sz="2000" i="1" dirty="0" smtClean="0"/>
              <a:t> </a:t>
            </a:r>
          </a:p>
          <a:p>
            <a:pPr marL="285750" indent="-285750" algn="just">
              <a:buFontTx/>
              <a:buChar char="-"/>
            </a:pPr>
            <a:r>
              <a:rPr lang="es-ES" sz="2000" i="1" dirty="0" smtClean="0"/>
              <a:t>Terapia CPAP como rehabilitación corneal tras cirugía complicada. Evaluar descenso de incidencia de trasplante corneal respecto a datos previos. </a:t>
            </a:r>
          </a:p>
          <a:p>
            <a:pPr marL="285750" indent="-285750" algn="just">
              <a:buFontTx/>
              <a:buChar char="-"/>
            </a:pPr>
            <a:endParaRPr lang="es-ES" sz="2000" i="1" dirty="0"/>
          </a:p>
          <a:p>
            <a:pPr algn="just"/>
            <a:endParaRPr lang="es-ES" sz="2000" i="1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8924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45"/>
    </mc:Choice>
    <mc:Fallback>
      <p:transition xmlns:p14="http://schemas.microsoft.com/office/powerpoint/2010/main" spd="slow" advTm="24745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4788024" y="1995686"/>
            <a:ext cx="424847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4000" b="1" i="1" dirty="0" smtClean="0"/>
              <a:t>MUCHAS GRACIAS</a:t>
            </a:r>
            <a:endParaRPr lang="es-ES" sz="4000" i="1" dirty="0"/>
          </a:p>
          <a:p>
            <a:endParaRPr lang="es-ES" sz="4000" i="1" dirty="0"/>
          </a:p>
        </p:txBody>
      </p:sp>
      <p:pic>
        <p:nvPicPr>
          <p:cNvPr id="4" name="Imagen 3" descr="trasplante-cornea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40"/>
          <a:stretch/>
        </p:blipFill>
        <p:spPr>
          <a:xfrm>
            <a:off x="251520" y="1131590"/>
            <a:ext cx="4382282" cy="3280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208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0"/>
    </mc:Choice>
    <mc:Fallback>
      <p:transition xmlns:p14="http://schemas.microsoft.com/office/powerpoint/2010/main" spd="slow" advTm="0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4.8|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3|5.4|7.2|7.1|7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1|10.4"/>
</p:tagLst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6788</TotalTime>
  <Words>1157</Words>
  <Application>Microsoft Macintosh PowerPoint</Application>
  <PresentationFormat>Presentación en pantalla (16:9)</PresentationFormat>
  <Paragraphs>129</Paragraphs>
  <Slides>18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Estefania Mira</cp:lastModifiedBy>
  <cp:revision>53</cp:revision>
  <dcterms:created xsi:type="dcterms:W3CDTF">2022-01-11T08:55:46Z</dcterms:created>
  <dcterms:modified xsi:type="dcterms:W3CDTF">2023-03-24T11:48:38Z</dcterms:modified>
</cp:coreProperties>
</file>