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8" r:id="rId2"/>
    <p:sldId id="264" r:id="rId3"/>
    <p:sldId id="259" r:id="rId4"/>
    <p:sldId id="265" r:id="rId5"/>
    <p:sldId id="256" r:id="rId6"/>
    <p:sldId id="257" r:id="rId7"/>
    <p:sldId id="260" r:id="rId8"/>
    <p:sldId id="261" r:id="rId9"/>
    <p:sldId id="267" r:id="rId10"/>
    <p:sldId id="268" r:id="rId11"/>
    <p:sldId id="262" r:id="rId12"/>
    <p:sldId id="263" r:id="rId13"/>
    <p:sldId id="266" r:id="rId14"/>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0" d="100"/>
          <a:sy n="90" d="100"/>
        </p:scale>
        <p:origin x="816"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C722B0-22A4-4991-A96C-507C376DAC9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7804F9B7-11F6-47D3-BC18-3E63976F5A46}">
      <dgm:prSet custT="1"/>
      <dgm:spPr>
        <a:solidFill>
          <a:schemeClr val="accent5">
            <a:lumMod val="75000"/>
          </a:schemeClr>
        </a:solidFill>
      </dgm:spPr>
      <dgm:t>
        <a:bodyPr/>
        <a:lstStyle/>
        <a:p>
          <a:r>
            <a:rPr lang="es-ES" sz="1400" dirty="0">
              <a:solidFill>
                <a:schemeClr val="tx1"/>
              </a:solidFill>
            </a:rPr>
            <a:t>Estudio observacional </a:t>
          </a:r>
          <a:r>
            <a:rPr lang="es-ES" sz="1400" dirty="0" err="1">
              <a:solidFill>
                <a:schemeClr val="tx1"/>
              </a:solidFill>
            </a:rPr>
            <a:t>ambispectivo</a:t>
          </a:r>
          <a:r>
            <a:rPr lang="es-ES" sz="1400" dirty="0">
              <a:solidFill>
                <a:schemeClr val="tx1"/>
              </a:solidFill>
            </a:rPr>
            <a:t>, multicéntrico (15 unidades nacionales de FQ).</a:t>
          </a:r>
          <a:endParaRPr lang="en-US" sz="1400" dirty="0">
            <a:solidFill>
              <a:schemeClr val="tx1"/>
            </a:solidFill>
          </a:endParaRPr>
        </a:p>
      </dgm:t>
    </dgm:pt>
    <dgm:pt modelId="{2FAFF1CC-FD92-4C26-95F7-094B04487150}" type="parTrans" cxnId="{0F84A3F9-05AD-4E90-9768-858F476A0E02}">
      <dgm:prSet/>
      <dgm:spPr/>
      <dgm:t>
        <a:bodyPr/>
        <a:lstStyle/>
        <a:p>
          <a:endParaRPr lang="en-US"/>
        </a:p>
      </dgm:t>
    </dgm:pt>
    <dgm:pt modelId="{DD1555A7-785C-4896-8185-8666AF9D1B40}" type="sibTrans" cxnId="{0F84A3F9-05AD-4E90-9768-858F476A0E02}">
      <dgm:prSet/>
      <dgm:spPr/>
      <dgm:t>
        <a:bodyPr/>
        <a:lstStyle/>
        <a:p>
          <a:endParaRPr lang="en-US"/>
        </a:p>
      </dgm:t>
    </dgm:pt>
    <dgm:pt modelId="{3EEBEB4D-12D0-46C1-9339-414DE568BD9A}">
      <dgm:prSet/>
      <dgm:spPr>
        <a:solidFill>
          <a:schemeClr val="accent5">
            <a:lumMod val="60000"/>
            <a:lumOff val="40000"/>
          </a:schemeClr>
        </a:solidFill>
        <a:ln>
          <a:solidFill>
            <a:schemeClr val="accent5">
              <a:lumMod val="60000"/>
              <a:lumOff val="40000"/>
            </a:schemeClr>
          </a:solidFill>
        </a:ln>
      </dgm:spPr>
      <dgm:t>
        <a:bodyPr/>
        <a:lstStyle/>
        <a:p>
          <a:r>
            <a:rPr lang="es-ES" dirty="0">
              <a:solidFill>
                <a:schemeClr val="tx1"/>
              </a:solidFill>
            </a:rPr>
            <a:t>Variables analizadas:</a:t>
          </a:r>
          <a:r>
            <a:rPr lang="es-ES" dirty="0"/>
            <a:t> </a:t>
          </a:r>
          <a:endParaRPr lang="en-US" dirty="0"/>
        </a:p>
      </dgm:t>
    </dgm:pt>
    <dgm:pt modelId="{CFC237F2-F6FF-47A3-9E78-735C93E6430A}" type="parTrans" cxnId="{91FFCF1C-8965-4C47-BA03-065A1F32160C}">
      <dgm:prSet/>
      <dgm:spPr/>
      <dgm:t>
        <a:bodyPr/>
        <a:lstStyle/>
        <a:p>
          <a:endParaRPr lang="en-US"/>
        </a:p>
      </dgm:t>
    </dgm:pt>
    <dgm:pt modelId="{27FFB01A-B7C7-46A5-AA26-1258F646E3D3}" type="sibTrans" cxnId="{91FFCF1C-8965-4C47-BA03-065A1F32160C}">
      <dgm:prSet/>
      <dgm:spPr/>
      <dgm:t>
        <a:bodyPr/>
        <a:lstStyle/>
        <a:p>
          <a:endParaRPr lang="en-US"/>
        </a:p>
      </dgm:t>
    </dgm:pt>
    <dgm:pt modelId="{19FD1A50-898C-4B24-8264-F5B20F5E9E57}">
      <dgm:prSet/>
      <dgm:spPr>
        <a:ln>
          <a:solidFill>
            <a:schemeClr val="accent5">
              <a:lumMod val="60000"/>
              <a:lumOff val="40000"/>
            </a:schemeClr>
          </a:solidFill>
        </a:ln>
      </dgm:spPr>
      <dgm:t>
        <a:bodyPr/>
        <a:lstStyle/>
        <a:p>
          <a:r>
            <a:rPr lang="es-ES"/>
            <a:t>Datos clínicos: edad, sexo, tipo de mutación, comorbilidades, tratamiento modulador y otros tratamientos. </a:t>
          </a:r>
          <a:endParaRPr lang="en-US"/>
        </a:p>
      </dgm:t>
    </dgm:pt>
    <dgm:pt modelId="{58ECD840-BADA-4FCB-93F8-E906606CA5F4}" type="parTrans" cxnId="{3857CE9B-54C1-429B-8857-3154B5EBC243}">
      <dgm:prSet/>
      <dgm:spPr/>
      <dgm:t>
        <a:bodyPr/>
        <a:lstStyle/>
        <a:p>
          <a:endParaRPr lang="en-US"/>
        </a:p>
      </dgm:t>
    </dgm:pt>
    <dgm:pt modelId="{1DB7BBBF-C97E-495A-8095-8B01328B6E4F}" type="sibTrans" cxnId="{3857CE9B-54C1-429B-8857-3154B5EBC243}">
      <dgm:prSet/>
      <dgm:spPr/>
      <dgm:t>
        <a:bodyPr/>
        <a:lstStyle/>
        <a:p>
          <a:endParaRPr lang="en-US"/>
        </a:p>
      </dgm:t>
    </dgm:pt>
    <dgm:pt modelId="{AA62E604-635B-4FA4-8E32-4F9F1807376C}">
      <dgm:prSet/>
      <dgm:spPr>
        <a:ln>
          <a:solidFill>
            <a:schemeClr val="accent5">
              <a:lumMod val="60000"/>
              <a:lumOff val="40000"/>
            </a:schemeClr>
          </a:solidFill>
        </a:ln>
      </dgm:spPr>
      <dgm:t>
        <a:bodyPr/>
        <a:lstStyle/>
        <a:p>
          <a:r>
            <a:rPr lang="es-ES" dirty="0"/>
            <a:t>Pruebas funcionales (Basal, 3,6,9,12,18,24 y 30 meses tras el tratamiento)</a:t>
          </a:r>
          <a:endParaRPr lang="en-US" dirty="0"/>
        </a:p>
      </dgm:t>
    </dgm:pt>
    <dgm:pt modelId="{A956756C-8D01-4618-A8E8-7C1DCCD31253}" type="parTrans" cxnId="{814BD3DB-7FCF-422E-8380-1BE56065CD32}">
      <dgm:prSet/>
      <dgm:spPr/>
      <dgm:t>
        <a:bodyPr/>
        <a:lstStyle/>
        <a:p>
          <a:endParaRPr lang="en-US"/>
        </a:p>
      </dgm:t>
    </dgm:pt>
    <dgm:pt modelId="{F124ADA4-5E6D-4903-8479-8D1A54F1AF13}" type="sibTrans" cxnId="{814BD3DB-7FCF-422E-8380-1BE56065CD32}">
      <dgm:prSet/>
      <dgm:spPr/>
      <dgm:t>
        <a:bodyPr/>
        <a:lstStyle/>
        <a:p>
          <a:endParaRPr lang="en-US"/>
        </a:p>
      </dgm:t>
    </dgm:pt>
    <dgm:pt modelId="{1B6DEC69-0C67-4776-BB1C-E13BA9EA8AB5}">
      <dgm:prSet/>
      <dgm:spPr>
        <a:ln>
          <a:solidFill>
            <a:schemeClr val="accent5">
              <a:lumMod val="60000"/>
              <a:lumOff val="40000"/>
            </a:schemeClr>
          </a:solidFill>
        </a:ln>
      </dgm:spPr>
      <dgm:t>
        <a:bodyPr/>
        <a:lstStyle/>
        <a:p>
          <a:r>
            <a:rPr lang="es-ES"/>
            <a:t>Parámetros nutricionales (peso, talla e índice de masa corporal)</a:t>
          </a:r>
          <a:endParaRPr lang="en-US"/>
        </a:p>
      </dgm:t>
    </dgm:pt>
    <dgm:pt modelId="{94BCD9D1-9B4D-48E7-BA51-794A998CD08B}" type="parTrans" cxnId="{939E2F0F-F36F-4A34-ABC9-42F66179D31E}">
      <dgm:prSet/>
      <dgm:spPr/>
      <dgm:t>
        <a:bodyPr/>
        <a:lstStyle/>
        <a:p>
          <a:endParaRPr lang="en-US"/>
        </a:p>
      </dgm:t>
    </dgm:pt>
    <dgm:pt modelId="{C5B4A3DE-CB84-4FFC-8D3A-C7A5081BAD23}" type="sibTrans" cxnId="{939E2F0F-F36F-4A34-ABC9-42F66179D31E}">
      <dgm:prSet/>
      <dgm:spPr/>
      <dgm:t>
        <a:bodyPr/>
        <a:lstStyle/>
        <a:p>
          <a:endParaRPr lang="en-US"/>
        </a:p>
      </dgm:t>
    </dgm:pt>
    <dgm:pt modelId="{86602142-B004-4FC8-9672-5A9906B8D3E8}">
      <dgm:prSet/>
      <dgm:spPr>
        <a:ln>
          <a:solidFill>
            <a:schemeClr val="accent5">
              <a:lumMod val="60000"/>
              <a:lumOff val="40000"/>
            </a:schemeClr>
          </a:solidFill>
        </a:ln>
      </dgm:spPr>
      <dgm:t>
        <a:bodyPr/>
        <a:lstStyle/>
        <a:p>
          <a:r>
            <a:rPr lang="es-ES" dirty="0"/>
            <a:t>Cuestionarios de calidad de vida CFQ-R (Basal, 3,6,9,12,18,24 y 30 meses tras el tratamiento)</a:t>
          </a:r>
          <a:endParaRPr lang="en-US" dirty="0"/>
        </a:p>
      </dgm:t>
    </dgm:pt>
    <dgm:pt modelId="{C7A56606-320B-4D80-85F8-E7B9B5CEBB1B}" type="parTrans" cxnId="{EF2EA571-09B3-436B-9823-7C432B6FDD61}">
      <dgm:prSet/>
      <dgm:spPr/>
      <dgm:t>
        <a:bodyPr/>
        <a:lstStyle/>
        <a:p>
          <a:endParaRPr lang="en-US"/>
        </a:p>
      </dgm:t>
    </dgm:pt>
    <dgm:pt modelId="{BF5B0332-24A2-49B3-AC87-33C3BF88A1ED}" type="sibTrans" cxnId="{EF2EA571-09B3-436B-9823-7C432B6FDD61}">
      <dgm:prSet/>
      <dgm:spPr/>
      <dgm:t>
        <a:bodyPr/>
        <a:lstStyle/>
        <a:p>
          <a:endParaRPr lang="en-US"/>
        </a:p>
      </dgm:t>
    </dgm:pt>
    <dgm:pt modelId="{00F579F3-07E2-407E-8EF6-00354C1042D7}">
      <dgm:prSet/>
      <dgm:spPr>
        <a:ln>
          <a:solidFill>
            <a:schemeClr val="accent5">
              <a:lumMod val="60000"/>
              <a:lumOff val="40000"/>
            </a:schemeClr>
          </a:solidFill>
        </a:ln>
      </dgm:spPr>
      <dgm:t>
        <a:bodyPr/>
        <a:lstStyle/>
        <a:p>
          <a:r>
            <a:rPr lang="es-ES" dirty="0"/>
            <a:t>Aislamientos microbiológicos</a:t>
          </a:r>
          <a:endParaRPr lang="en-US" dirty="0"/>
        </a:p>
      </dgm:t>
    </dgm:pt>
    <dgm:pt modelId="{B27D33D5-210E-4ACB-AA7C-7921717E2AAE}" type="parTrans" cxnId="{32D0BA67-3537-46AB-8997-6A88D78F37DA}">
      <dgm:prSet/>
      <dgm:spPr/>
      <dgm:t>
        <a:bodyPr/>
        <a:lstStyle/>
        <a:p>
          <a:endParaRPr lang="en-US"/>
        </a:p>
      </dgm:t>
    </dgm:pt>
    <dgm:pt modelId="{6EFFD29B-1C76-456D-840A-D32EFC871991}" type="sibTrans" cxnId="{32D0BA67-3537-46AB-8997-6A88D78F37DA}">
      <dgm:prSet/>
      <dgm:spPr/>
      <dgm:t>
        <a:bodyPr/>
        <a:lstStyle/>
        <a:p>
          <a:endParaRPr lang="en-US"/>
        </a:p>
      </dgm:t>
    </dgm:pt>
    <dgm:pt modelId="{8DD4EFF8-565A-4A23-8A87-34EE1A1512BF}">
      <dgm:prSet/>
      <dgm:spPr>
        <a:ln>
          <a:solidFill>
            <a:schemeClr val="accent5">
              <a:lumMod val="60000"/>
              <a:lumOff val="40000"/>
            </a:schemeClr>
          </a:solidFill>
        </a:ln>
      </dgm:spPr>
      <dgm:t>
        <a:bodyPr/>
        <a:lstStyle/>
        <a:p>
          <a:r>
            <a:rPr lang="es-ES" dirty="0"/>
            <a:t>Número de exacerbaciones y tratamientos antibióticos (Previo y tras 12 meses de tratamiento)</a:t>
          </a:r>
          <a:endParaRPr lang="en-US" dirty="0"/>
        </a:p>
      </dgm:t>
    </dgm:pt>
    <dgm:pt modelId="{2EC1DFC6-0A45-4C07-9F87-50332111DC61}" type="parTrans" cxnId="{DE6DEC15-51AF-49FB-88BF-E61D1320FE59}">
      <dgm:prSet/>
      <dgm:spPr/>
      <dgm:t>
        <a:bodyPr/>
        <a:lstStyle/>
        <a:p>
          <a:endParaRPr lang="en-US"/>
        </a:p>
      </dgm:t>
    </dgm:pt>
    <dgm:pt modelId="{C1B655F1-20AC-4C71-89AC-DD9C0AC02018}" type="sibTrans" cxnId="{DE6DEC15-51AF-49FB-88BF-E61D1320FE59}">
      <dgm:prSet/>
      <dgm:spPr/>
      <dgm:t>
        <a:bodyPr/>
        <a:lstStyle/>
        <a:p>
          <a:endParaRPr lang="en-US"/>
        </a:p>
      </dgm:t>
    </dgm:pt>
    <dgm:pt modelId="{07DF52A1-E36A-4DE6-B7F3-E330CEF87327}">
      <dgm:prSet/>
      <dgm:spPr>
        <a:ln>
          <a:solidFill>
            <a:schemeClr val="accent5">
              <a:lumMod val="60000"/>
              <a:lumOff val="40000"/>
            </a:schemeClr>
          </a:solidFill>
        </a:ln>
      </dgm:spPr>
      <dgm:t>
        <a:bodyPr/>
        <a:lstStyle/>
        <a:p>
          <a:r>
            <a:rPr lang="es-ES"/>
            <a:t>Efectos secundarios </a:t>
          </a:r>
          <a:endParaRPr lang="en-US"/>
        </a:p>
      </dgm:t>
    </dgm:pt>
    <dgm:pt modelId="{C4F93399-5F46-4A10-B404-23C862FB47CB}" type="parTrans" cxnId="{9A2617EA-6613-4B6B-A74E-CD5DDBA70E5C}">
      <dgm:prSet/>
      <dgm:spPr/>
      <dgm:t>
        <a:bodyPr/>
        <a:lstStyle/>
        <a:p>
          <a:endParaRPr lang="en-US"/>
        </a:p>
      </dgm:t>
    </dgm:pt>
    <dgm:pt modelId="{1C1B6CC7-A089-46E0-B2D0-B8B5AA0492A8}" type="sibTrans" cxnId="{9A2617EA-6613-4B6B-A74E-CD5DDBA70E5C}">
      <dgm:prSet/>
      <dgm:spPr/>
      <dgm:t>
        <a:bodyPr/>
        <a:lstStyle/>
        <a:p>
          <a:endParaRPr lang="en-US"/>
        </a:p>
      </dgm:t>
    </dgm:pt>
    <dgm:pt modelId="{CEC00D0A-F002-42B0-9707-8C6CD8B82F14}" type="pres">
      <dgm:prSet presAssocID="{2FC722B0-22A4-4991-A96C-507C376DAC9C}" presName="linear" presStyleCnt="0">
        <dgm:presLayoutVars>
          <dgm:dir/>
          <dgm:animLvl val="lvl"/>
          <dgm:resizeHandles val="exact"/>
        </dgm:presLayoutVars>
      </dgm:prSet>
      <dgm:spPr/>
    </dgm:pt>
    <dgm:pt modelId="{23C43136-EC8A-499E-B772-1263AAC12B35}" type="pres">
      <dgm:prSet presAssocID="{7804F9B7-11F6-47D3-BC18-3E63976F5A46}" presName="parentLin" presStyleCnt="0"/>
      <dgm:spPr/>
    </dgm:pt>
    <dgm:pt modelId="{E40491CE-AE63-437F-A53A-576A0E8F8E28}" type="pres">
      <dgm:prSet presAssocID="{7804F9B7-11F6-47D3-BC18-3E63976F5A46}" presName="parentLeftMargin" presStyleLbl="node1" presStyleIdx="0" presStyleCnt="2"/>
      <dgm:spPr/>
    </dgm:pt>
    <dgm:pt modelId="{ED04F963-A302-4997-BA3B-EAEC6545BBBE}" type="pres">
      <dgm:prSet presAssocID="{7804F9B7-11F6-47D3-BC18-3E63976F5A46}" presName="parentText" presStyleLbl="node1" presStyleIdx="0" presStyleCnt="2" custScaleX="120000">
        <dgm:presLayoutVars>
          <dgm:chMax val="0"/>
          <dgm:bulletEnabled val="1"/>
        </dgm:presLayoutVars>
      </dgm:prSet>
      <dgm:spPr/>
    </dgm:pt>
    <dgm:pt modelId="{9336F342-15B3-4655-9A47-A921306F2B3C}" type="pres">
      <dgm:prSet presAssocID="{7804F9B7-11F6-47D3-BC18-3E63976F5A46}" presName="negativeSpace" presStyleCnt="0"/>
      <dgm:spPr/>
    </dgm:pt>
    <dgm:pt modelId="{B3BC8D5C-0BA1-4087-B2AF-3AD38FE4C054}" type="pres">
      <dgm:prSet presAssocID="{7804F9B7-11F6-47D3-BC18-3E63976F5A46}" presName="childText" presStyleLbl="conFgAcc1" presStyleIdx="0" presStyleCnt="2">
        <dgm:presLayoutVars>
          <dgm:bulletEnabled val="1"/>
        </dgm:presLayoutVars>
      </dgm:prSet>
      <dgm:spPr>
        <a:ln>
          <a:solidFill>
            <a:schemeClr val="accent5">
              <a:lumMod val="60000"/>
              <a:lumOff val="40000"/>
            </a:schemeClr>
          </a:solidFill>
        </a:ln>
      </dgm:spPr>
    </dgm:pt>
    <dgm:pt modelId="{3D4F9FE0-816C-49B2-8FFF-585AFBA8727E}" type="pres">
      <dgm:prSet presAssocID="{DD1555A7-785C-4896-8185-8666AF9D1B40}" presName="spaceBetweenRectangles" presStyleCnt="0"/>
      <dgm:spPr/>
    </dgm:pt>
    <dgm:pt modelId="{A4E8089E-6E7B-40B7-ADBF-CF9FB7F4E3E1}" type="pres">
      <dgm:prSet presAssocID="{3EEBEB4D-12D0-46C1-9339-414DE568BD9A}" presName="parentLin" presStyleCnt="0"/>
      <dgm:spPr/>
    </dgm:pt>
    <dgm:pt modelId="{C9BF3FA1-9F72-4B93-9282-B55976CF509F}" type="pres">
      <dgm:prSet presAssocID="{3EEBEB4D-12D0-46C1-9339-414DE568BD9A}" presName="parentLeftMargin" presStyleLbl="node1" presStyleIdx="0" presStyleCnt="2"/>
      <dgm:spPr/>
    </dgm:pt>
    <dgm:pt modelId="{69DAAB27-5336-4990-BA67-FA9732405F52}" type="pres">
      <dgm:prSet presAssocID="{3EEBEB4D-12D0-46C1-9339-414DE568BD9A}" presName="parentText" presStyleLbl="node1" presStyleIdx="1" presStyleCnt="2" custLinFactNeighborX="7512" custLinFactNeighborY="675">
        <dgm:presLayoutVars>
          <dgm:chMax val="0"/>
          <dgm:bulletEnabled val="1"/>
        </dgm:presLayoutVars>
      </dgm:prSet>
      <dgm:spPr/>
    </dgm:pt>
    <dgm:pt modelId="{B05C2A03-4A23-4408-B2EC-B5EB74956B89}" type="pres">
      <dgm:prSet presAssocID="{3EEBEB4D-12D0-46C1-9339-414DE568BD9A}" presName="negativeSpace" presStyleCnt="0"/>
      <dgm:spPr/>
    </dgm:pt>
    <dgm:pt modelId="{553429A8-DFBE-4E94-B91F-93690F2AC66D}" type="pres">
      <dgm:prSet presAssocID="{3EEBEB4D-12D0-46C1-9339-414DE568BD9A}" presName="childText" presStyleLbl="conFgAcc1" presStyleIdx="1" presStyleCnt="2" custLinFactNeighborY="5892">
        <dgm:presLayoutVars>
          <dgm:bulletEnabled val="1"/>
        </dgm:presLayoutVars>
      </dgm:prSet>
      <dgm:spPr/>
    </dgm:pt>
  </dgm:ptLst>
  <dgm:cxnLst>
    <dgm:cxn modelId="{395BF608-AA37-4838-8DC7-B41A10FF229B}" type="presOf" srcId="{3EEBEB4D-12D0-46C1-9339-414DE568BD9A}" destId="{69DAAB27-5336-4990-BA67-FA9732405F52}" srcOrd="1" destOrd="0" presId="urn:microsoft.com/office/officeart/2005/8/layout/list1"/>
    <dgm:cxn modelId="{939E2F0F-F36F-4A34-ABC9-42F66179D31E}" srcId="{3EEBEB4D-12D0-46C1-9339-414DE568BD9A}" destId="{1B6DEC69-0C67-4776-BB1C-E13BA9EA8AB5}" srcOrd="2" destOrd="0" parTransId="{94BCD9D1-9B4D-48E7-BA51-794A998CD08B}" sibTransId="{C5B4A3DE-CB84-4FFC-8D3A-C7A5081BAD23}"/>
    <dgm:cxn modelId="{DE6DEC15-51AF-49FB-88BF-E61D1320FE59}" srcId="{3EEBEB4D-12D0-46C1-9339-414DE568BD9A}" destId="{8DD4EFF8-565A-4A23-8A87-34EE1A1512BF}" srcOrd="5" destOrd="0" parTransId="{2EC1DFC6-0A45-4C07-9F87-50332111DC61}" sibTransId="{C1B655F1-20AC-4C71-89AC-DD9C0AC02018}"/>
    <dgm:cxn modelId="{91FFCF1C-8965-4C47-BA03-065A1F32160C}" srcId="{2FC722B0-22A4-4991-A96C-507C376DAC9C}" destId="{3EEBEB4D-12D0-46C1-9339-414DE568BD9A}" srcOrd="1" destOrd="0" parTransId="{CFC237F2-F6FF-47A3-9E78-735C93E6430A}" sibTransId="{27FFB01A-B7C7-46A5-AA26-1258F646E3D3}"/>
    <dgm:cxn modelId="{2B928444-659C-423F-90C2-3C476614C81D}" type="presOf" srcId="{3EEBEB4D-12D0-46C1-9339-414DE568BD9A}" destId="{C9BF3FA1-9F72-4B93-9282-B55976CF509F}" srcOrd="0" destOrd="0" presId="urn:microsoft.com/office/officeart/2005/8/layout/list1"/>
    <dgm:cxn modelId="{32D0BA67-3537-46AB-8997-6A88D78F37DA}" srcId="{3EEBEB4D-12D0-46C1-9339-414DE568BD9A}" destId="{00F579F3-07E2-407E-8EF6-00354C1042D7}" srcOrd="4" destOrd="0" parTransId="{B27D33D5-210E-4ACB-AA7C-7921717E2AAE}" sibTransId="{6EFFD29B-1C76-456D-840A-D32EFC871991}"/>
    <dgm:cxn modelId="{EF2EA571-09B3-436B-9823-7C432B6FDD61}" srcId="{3EEBEB4D-12D0-46C1-9339-414DE568BD9A}" destId="{86602142-B004-4FC8-9672-5A9906B8D3E8}" srcOrd="3" destOrd="0" parTransId="{C7A56606-320B-4D80-85F8-E7B9B5CEBB1B}" sibTransId="{BF5B0332-24A2-49B3-AC87-33C3BF88A1ED}"/>
    <dgm:cxn modelId="{DD11CB88-6C22-407B-9D38-C63179FE9CE1}" type="presOf" srcId="{2FC722B0-22A4-4991-A96C-507C376DAC9C}" destId="{CEC00D0A-F002-42B0-9707-8C6CD8B82F14}" srcOrd="0" destOrd="0" presId="urn:microsoft.com/office/officeart/2005/8/layout/list1"/>
    <dgm:cxn modelId="{3857CE9B-54C1-429B-8857-3154B5EBC243}" srcId="{3EEBEB4D-12D0-46C1-9339-414DE568BD9A}" destId="{19FD1A50-898C-4B24-8264-F5B20F5E9E57}" srcOrd="0" destOrd="0" parTransId="{58ECD840-BADA-4FCB-93F8-E906606CA5F4}" sibTransId="{1DB7BBBF-C97E-495A-8095-8B01328B6E4F}"/>
    <dgm:cxn modelId="{11C368BA-E732-4CC6-9954-A4C5F1BA3A7C}" type="presOf" srcId="{7804F9B7-11F6-47D3-BC18-3E63976F5A46}" destId="{ED04F963-A302-4997-BA3B-EAEC6545BBBE}" srcOrd="1" destOrd="0" presId="urn:microsoft.com/office/officeart/2005/8/layout/list1"/>
    <dgm:cxn modelId="{8678D0BE-0992-4EBA-B0ED-B693DFF403A7}" type="presOf" srcId="{7804F9B7-11F6-47D3-BC18-3E63976F5A46}" destId="{E40491CE-AE63-437F-A53A-576A0E8F8E28}" srcOrd="0" destOrd="0" presId="urn:microsoft.com/office/officeart/2005/8/layout/list1"/>
    <dgm:cxn modelId="{1FD168C7-357D-477D-8E33-9DAB15B92B45}" type="presOf" srcId="{00F579F3-07E2-407E-8EF6-00354C1042D7}" destId="{553429A8-DFBE-4E94-B91F-93690F2AC66D}" srcOrd="0" destOrd="4" presId="urn:microsoft.com/office/officeart/2005/8/layout/list1"/>
    <dgm:cxn modelId="{3E9D96DB-DE36-4EB0-ACEC-708824BD4B2D}" type="presOf" srcId="{19FD1A50-898C-4B24-8264-F5B20F5E9E57}" destId="{553429A8-DFBE-4E94-B91F-93690F2AC66D}" srcOrd="0" destOrd="0" presId="urn:microsoft.com/office/officeart/2005/8/layout/list1"/>
    <dgm:cxn modelId="{D8269EDB-7743-4C4B-8636-E88682011D9B}" type="presOf" srcId="{1B6DEC69-0C67-4776-BB1C-E13BA9EA8AB5}" destId="{553429A8-DFBE-4E94-B91F-93690F2AC66D}" srcOrd="0" destOrd="2" presId="urn:microsoft.com/office/officeart/2005/8/layout/list1"/>
    <dgm:cxn modelId="{814BD3DB-7FCF-422E-8380-1BE56065CD32}" srcId="{3EEBEB4D-12D0-46C1-9339-414DE568BD9A}" destId="{AA62E604-635B-4FA4-8E32-4F9F1807376C}" srcOrd="1" destOrd="0" parTransId="{A956756C-8D01-4618-A8E8-7C1DCCD31253}" sibTransId="{F124ADA4-5E6D-4903-8479-8D1A54F1AF13}"/>
    <dgm:cxn modelId="{984BD7E5-D0A4-4428-9EE4-377D621CD00B}" type="presOf" srcId="{AA62E604-635B-4FA4-8E32-4F9F1807376C}" destId="{553429A8-DFBE-4E94-B91F-93690F2AC66D}" srcOrd="0" destOrd="1" presId="urn:microsoft.com/office/officeart/2005/8/layout/list1"/>
    <dgm:cxn modelId="{9A2617EA-6613-4B6B-A74E-CD5DDBA70E5C}" srcId="{3EEBEB4D-12D0-46C1-9339-414DE568BD9A}" destId="{07DF52A1-E36A-4DE6-B7F3-E330CEF87327}" srcOrd="6" destOrd="0" parTransId="{C4F93399-5F46-4A10-B404-23C862FB47CB}" sibTransId="{1C1B6CC7-A089-46E0-B2D0-B8B5AA0492A8}"/>
    <dgm:cxn modelId="{5C15B2EC-FF05-4DE1-8AA0-72F1219F7BCD}" type="presOf" srcId="{86602142-B004-4FC8-9672-5A9906B8D3E8}" destId="{553429A8-DFBE-4E94-B91F-93690F2AC66D}" srcOrd="0" destOrd="3" presId="urn:microsoft.com/office/officeart/2005/8/layout/list1"/>
    <dgm:cxn modelId="{ACC43CF0-61AC-4E03-B6F3-1FE2527FEB17}" type="presOf" srcId="{8DD4EFF8-565A-4A23-8A87-34EE1A1512BF}" destId="{553429A8-DFBE-4E94-B91F-93690F2AC66D}" srcOrd="0" destOrd="5" presId="urn:microsoft.com/office/officeart/2005/8/layout/list1"/>
    <dgm:cxn modelId="{0F84A3F9-05AD-4E90-9768-858F476A0E02}" srcId="{2FC722B0-22A4-4991-A96C-507C376DAC9C}" destId="{7804F9B7-11F6-47D3-BC18-3E63976F5A46}" srcOrd="0" destOrd="0" parTransId="{2FAFF1CC-FD92-4C26-95F7-094B04487150}" sibTransId="{DD1555A7-785C-4896-8185-8666AF9D1B40}"/>
    <dgm:cxn modelId="{85827EFB-E0E9-4065-A825-49D5CDE966D9}" type="presOf" srcId="{07DF52A1-E36A-4DE6-B7F3-E330CEF87327}" destId="{553429A8-DFBE-4E94-B91F-93690F2AC66D}" srcOrd="0" destOrd="6" presId="urn:microsoft.com/office/officeart/2005/8/layout/list1"/>
    <dgm:cxn modelId="{D4B39791-56CE-4DF0-83CB-D781E758AE39}" type="presParOf" srcId="{CEC00D0A-F002-42B0-9707-8C6CD8B82F14}" destId="{23C43136-EC8A-499E-B772-1263AAC12B35}" srcOrd="0" destOrd="0" presId="urn:microsoft.com/office/officeart/2005/8/layout/list1"/>
    <dgm:cxn modelId="{8580A354-C291-461D-99CD-10B1A2668253}" type="presParOf" srcId="{23C43136-EC8A-499E-B772-1263AAC12B35}" destId="{E40491CE-AE63-437F-A53A-576A0E8F8E28}" srcOrd="0" destOrd="0" presId="urn:microsoft.com/office/officeart/2005/8/layout/list1"/>
    <dgm:cxn modelId="{5F792E31-3FB4-4142-A92A-69C519CAB8E1}" type="presParOf" srcId="{23C43136-EC8A-499E-B772-1263AAC12B35}" destId="{ED04F963-A302-4997-BA3B-EAEC6545BBBE}" srcOrd="1" destOrd="0" presId="urn:microsoft.com/office/officeart/2005/8/layout/list1"/>
    <dgm:cxn modelId="{C2373019-C9EB-45E4-BBB7-3F398BA9AA58}" type="presParOf" srcId="{CEC00D0A-F002-42B0-9707-8C6CD8B82F14}" destId="{9336F342-15B3-4655-9A47-A921306F2B3C}" srcOrd="1" destOrd="0" presId="urn:microsoft.com/office/officeart/2005/8/layout/list1"/>
    <dgm:cxn modelId="{88093EF3-21EC-4FD6-A30D-B89A55781351}" type="presParOf" srcId="{CEC00D0A-F002-42B0-9707-8C6CD8B82F14}" destId="{B3BC8D5C-0BA1-4087-B2AF-3AD38FE4C054}" srcOrd="2" destOrd="0" presId="urn:microsoft.com/office/officeart/2005/8/layout/list1"/>
    <dgm:cxn modelId="{DBC6A053-3645-4BAA-AA29-D83CC5E7E73D}" type="presParOf" srcId="{CEC00D0A-F002-42B0-9707-8C6CD8B82F14}" destId="{3D4F9FE0-816C-49B2-8FFF-585AFBA8727E}" srcOrd="3" destOrd="0" presId="urn:microsoft.com/office/officeart/2005/8/layout/list1"/>
    <dgm:cxn modelId="{10102A28-3FC6-45D1-977E-332F89FCD763}" type="presParOf" srcId="{CEC00D0A-F002-42B0-9707-8C6CD8B82F14}" destId="{A4E8089E-6E7B-40B7-ADBF-CF9FB7F4E3E1}" srcOrd="4" destOrd="0" presId="urn:microsoft.com/office/officeart/2005/8/layout/list1"/>
    <dgm:cxn modelId="{85DA7E02-222D-41BF-BFFF-7BE526DBBEEE}" type="presParOf" srcId="{A4E8089E-6E7B-40B7-ADBF-CF9FB7F4E3E1}" destId="{C9BF3FA1-9F72-4B93-9282-B55976CF509F}" srcOrd="0" destOrd="0" presId="urn:microsoft.com/office/officeart/2005/8/layout/list1"/>
    <dgm:cxn modelId="{A94615FD-AF33-45D3-A88A-555015E00E89}" type="presParOf" srcId="{A4E8089E-6E7B-40B7-ADBF-CF9FB7F4E3E1}" destId="{69DAAB27-5336-4990-BA67-FA9732405F52}" srcOrd="1" destOrd="0" presId="urn:microsoft.com/office/officeart/2005/8/layout/list1"/>
    <dgm:cxn modelId="{C663422C-5F47-4FC6-AEB5-A70FCF2242CB}" type="presParOf" srcId="{CEC00D0A-F002-42B0-9707-8C6CD8B82F14}" destId="{B05C2A03-4A23-4408-B2EC-B5EB74956B89}" srcOrd="5" destOrd="0" presId="urn:microsoft.com/office/officeart/2005/8/layout/list1"/>
    <dgm:cxn modelId="{15A2D80C-FD2F-4BA3-BEF9-67D59A0C4431}" type="presParOf" srcId="{CEC00D0A-F002-42B0-9707-8C6CD8B82F14}" destId="{553429A8-DFBE-4E94-B91F-93690F2AC66D}"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FCE3D5-F8E4-403E-8F4E-3DE168CBB68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11C5C08-EC09-4FC6-8683-8A4F644E741D}">
      <dgm:prSet/>
      <dgm:spPr>
        <a:solidFill>
          <a:schemeClr val="accent5">
            <a:lumMod val="20000"/>
            <a:lumOff val="80000"/>
          </a:schemeClr>
        </a:solidFill>
      </dgm:spPr>
      <dgm:t>
        <a:bodyPr/>
        <a:lstStyle/>
        <a:p>
          <a:r>
            <a:rPr lang="es-ES" dirty="0" err="1">
              <a:solidFill>
                <a:schemeClr val="tx1"/>
              </a:solidFill>
            </a:rPr>
            <a:t>Elexacaftor</a:t>
          </a:r>
          <a:r>
            <a:rPr lang="es-ES" dirty="0">
              <a:solidFill>
                <a:schemeClr val="tx1"/>
              </a:solidFill>
            </a:rPr>
            <a:t>/</a:t>
          </a:r>
          <a:r>
            <a:rPr lang="es-ES" dirty="0" err="1">
              <a:solidFill>
                <a:schemeClr val="tx1"/>
              </a:solidFill>
            </a:rPr>
            <a:t>tezacaftor</a:t>
          </a:r>
          <a:r>
            <a:rPr lang="es-ES" dirty="0">
              <a:solidFill>
                <a:schemeClr val="tx1"/>
              </a:solidFill>
            </a:rPr>
            <a:t>/</a:t>
          </a:r>
          <a:r>
            <a:rPr lang="es-ES" dirty="0" err="1">
              <a:solidFill>
                <a:schemeClr val="tx1"/>
              </a:solidFill>
            </a:rPr>
            <a:t>ivacaftor</a:t>
          </a:r>
          <a:r>
            <a:rPr lang="es-ES" dirty="0">
              <a:solidFill>
                <a:schemeClr val="tx1"/>
              </a:solidFill>
            </a:rPr>
            <a:t> disminuye el número de exacerbaciones.</a:t>
          </a:r>
          <a:endParaRPr lang="en-US" dirty="0">
            <a:solidFill>
              <a:schemeClr val="tx1"/>
            </a:solidFill>
          </a:endParaRPr>
        </a:p>
      </dgm:t>
    </dgm:pt>
    <dgm:pt modelId="{EAD7C194-51AE-4FB2-A79B-0209429556A9}" type="parTrans" cxnId="{9FD0E7C4-0FCC-4553-AC26-0722711DDF4C}">
      <dgm:prSet/>
      <dgm:spPr/>
      <dgm:t>
        <a:bodyPr/>
        <a:lstStyle/>
        <a:p>
          <a:endParaRPr lang="en-US"/>
        </a:p>
      </dgm:t>
    </dgm:pt>
    <dgm:pt modelId="{947A8169-CB80-4D9F-BE01-22992FBA0712}" type="sibTrans" cxnId="{9FD0E7C4-0FCC-4553-AC26-0722711DDF4C}">
      <dgm:prSet/>
      <dgm:spPr/>
      <dgm:t>
        <a:bodyPr/>
        <a:lstStyle/>
        <a:p>
          <a:endParaRPr lang="en-US"/>
        </a:p>
      </dgm:t>
    </dgm:pt>
    <dgm:pt modelId="{6CBCCB93-8578-418F-B186-5557433926C8}">
      <dgm:prSet/>
      <dgm:spPr>
        <a:solidFill>
          <a:srgbClr val="92D050"/>
        </a:solidFill>
      </dgm:spPr>
      <dgm:t>
        <a:bodyPr/>
        <a:lstStyle/>
        <a:p>
          <a:r>
            <a:rPr lang="es-ES" dirty="0">
              <a:solidFill>
                <a:schemeClr val="tx1"/>
              </a:solidFill>
            </a:rPr>
            <a:t>Aumenta la función pulmonar y los parámetros nutricionales que se mantiene durante 30 meses de tratamiento.  </a:t>
          </a:r>
          <a:endParaRPr lang="en-US" dirty="0">
            <a:solidFill>
              <a:schemeClr val="tx1"/>
            </a:solidFill>
          </a:endParaRPr>
        </a:p>
      </dgm:t>
    </dgm:pt>
    <dgm:pt modelId="{A0651ABA-8843-40DB-9CF7-048B48BE5691}" type="parTrans" cxnId="{E192B87C-6C95-4021-994F-6AF131E2787A}">
      <dgm:prSet/>
      <dgm:spPr/>
      <dgm:t>
        <a:bodyPr/>
        <a:lstStyle/>
        <a:p>
          <a:endParaRPr lang="en-US"/>
        </a:p>
      </dgm:t>
    </dgm:pt>
    <dgm:pt modelId="{55E07D39-AFF3-466D-9A91-55BCB5BF0551}" type="sibTrans" cxnId="{E192B87C-6C95-4021-994F-6AF131E2787A}">
      <dgm:prSet/>
      <dgm:spPr/>
      <dgm:t>
        <a:bodyPr/>
        <a:lstStyle/>
        <a:p>
          <a:endParaRPr lang="en-US"/>
        </a:p>
      </dgm:t>
    </dgm:pt>
    <dgm:pt modelId="{2AE551C5-89B9-4409-A28C-55B2238F63DC}">
      <dgm:prSet/>
      <dgm:spPr>
        <a:solidFill>
          <a:srgbClr val="FFFF99"/>
        </a:solidFill>
      </dgm:spPr>
      <dgm:t>
        <a:bodyPr/>
        <a:lstStyle/>
        <a:p>
          <a:r>
            <a:rPr lang="es-ES" dirty="0">
              <a:solidFill>
                <a:schemeClr val="tx1"/>
              </a:solidFill>
            </a:rPr>
            <a:t>Es un fármaco seguro y bien tolerado. </a:t>
          </a:r>
          <a:endParaRPr lang="en-US" dirty="0">
            <a:solidFill>
              <a:schemeClr val="tx1"/>
            </a:solidFill>
          </a:endParaRPr>
        </a:p>
      </dgm:t>
    </dgm:pt>
    <dgm:pt modelId="{1895B83A-CB34-4BED-AD8E-1D1E617481C4}" type="parTrans" cxnId="{5DA8EA42-D6C7-4D7E-8301-D472F4AA4BA8}">
      <dgm:prSet/>
      <dgm:spPr/>
      <dgm:t>
        <a:bodyPr/>
        <a:lstStyle/>
        <a:p>
          <a:endParaRPr lang="en-US"/>
        </a:p>
      </dgm:t>
    </dgm:pt>
    <dgm:pt modelId="{48754B63-AA5B-41DD-8FA9-40E2FE815251}" type="sibTrans" cxnId="{5DA8EA42-D6C7-4D7E-8301-D472F4AA4BA8}">
      <dgm:prSet/>
      <dgm:spPr/>
      <dgm:t>
        <a:bodyPr/>
        <a:lstStyle/>
        <a:p>
          <a:endParaRPr lang="en-US"/>
        </a:p>
      </dgm:t>
    </dgm:pt>
    <dgm:pt modelId="{D1508828-A1CB-4712-BC56-A83BF62E8C65}">
      <dgm:prSet/>
      <dgm:spPr>
        <a:solidFill>
          <a:schemeClr val="accent6">
            <a:lumMod val="60000"/>
            <a:lumOff val="40000"/>
          </a:schemeClr>
        </a:solidFill>
      </dgm:spPr>
      <dgm:t>
        <a:bodyPr/>
        <a:lstStyle/>
        <a:p>
          <a:r>
            <a:rPr lang="es-ES" dirty="0">
              <a:solidFill>
                <a:schemeClr val="tx1"/>
              </a:solidFill>
            </a:rPr>
            <a:t>Existe una mejoría en la puntuación de los cuestionarios CFQ-R excepto en ítem digestivo.  </a:t>
          </a:r>
          <a:endParaRPr lang="en-US" dirty="0">
            <a:solidFill>
              <a:schemeClr val="tx1"/>
            </a:solidFill>
          </a:endParaRPr>
        </a:p>
      </dgm:t>
    </dgm:pt>
    <dgm:pt modelId="{9626D144-D359-4036-8E5F-855BBDD6AE4B}" type="parTrans" cxnId="{990D2113-E500-4C68-A696-BE7C608018B1}">
      <dgm:prSet/>
      <dgm:spPr/>
      <dgm:t>
        <a:bodyPr/>
        <a:lstStyle/>
        <a:p>
          <a:endParaRPr lang="en-US"/>
        </a:p>
      </dgm:t>
    </dgm:pt>
    <dgm:pt modelId="{E75BF623-37A8-4929-9720-F5BCF11B3BE5}" type="sibTrans" cxnId="{990D2113-E500-4C68-A696-BE7C608018B1}">
      <dgm:prSet/>
      <dgm:spPr/>
      <dgm:t>
        <a:bodyPr/>
        <a:lstStyle/>
        <a:p>
          <a:endParaRPr lang="en-US"/>
        </a:p>
      </dgm:t>
    </dgm:pt>
    <dgm:pt modelId="{B681B14A-C950-4B48-BB7E-51013F8CA619}" type="pres">
      <dgm:prSet presAssocID="{A5FCE3D5-F8E4-403E-8F4E-3DE168CBB680}" presName="linear" presStyleCnt="0">
        <dgm:presLayoutVars>
          <dgm:animLvl val="lvl"/>
          <dgm:resizeHandles val="exact"/>
        </dgm:presLayoutVars>
      </dgm:prSet>
      <dgm:spPr/>
    </dgm:pt>
    <dgm:pt modelId="{1F41617A-E993-4DCC-96B7-A955FBCF23BC}" type="pres">
      <dgm:prSet presAssocID="{111C5C08-EC09-4FC6-8683-8A4F644E741D}" presName="parentText" presStyleLbl="node1" presStyleIdx="0" presStyleCnt="4" custLinFactNeighborX="-799" custLinFactNeighborY="-19396">
        <dgm:presLayoutVars>
          <dgm:chMax val="0"/>
          <dgm:bulletEnabled val="1"/>
        </dgm:presLayoutVars>
      </dgm:prSet>
      <dgm:spPr/>
    </dgm:pt>
    <dgm:pt modelId="{46370132-3507-4515-B90A-7804FE2337AD}" type="pres">
      <dgm:prSet presAssocID="{947A8169-CB80-4D9F-BE01-22992FBA0712}" presName="spacer" presStyleCnt="0"/>
      <dgm:spPr/>
    </dgm:pt>
    <dgm:pt modelId="{2681EEC2-8904-43C8-9BD6-E1C931144D00}" type="pres">
      <dgm:prSet presAssocID="{6CBCCB93-8578-418F-B186-5557433926C8}" presName="parentText" presStyleLbl="node1" presStyleIdx="1" presStyleCnt="4" custLinFactNeighborX="-799" custLinFactNeighborY="34055">
        <dgm:presLayoutVars>
          <dgm:chMax val="0"/>
          <dgm:bulletEnabled val="1"/>
        </dgm:presLayoutVars>
      </dgm:prSet>
      <dgm:spPr/>
    </dgm:pt>
    <dgm:pt modelId="{E78749B7-94DE-4638-9982-6DB5D1D12F00}" type="pres">
      <dgm:prSet presAssocID="{55E07D39-AFF3-466D-9A91-55BCB5BF0551}" presName="spacer" presStyleCnt="0"/>
      <dgm:spPr/>
    </dgm:pt>
    <dgm:pt modelId="{7C4909BE-D0D8-4D2C-8F30-68502C239C05}" type="pres">
      <dgm:prSet presAssocID="{2AE551C5-89B9-4409-A28C-55B2238F63DC}" presName="parentText" presStyleLbl="node1" presStyleIdx="2" presStyleCnt="4">
        <dgm:presLayoutVars>
          <dgm:chMax val="0"/>
          <dgm:bulletEnabled val="1"/>
        </dgm:presLayoutVars>
      </dgm:prSet>
      <dgm:spPr/>
    </dgm:pt>
    <dgm:pt modelId="{105A9D83-E3B4-43ED-A7B9-FE23E0298C15}" type="pres">
      <dgm:prSet presAssocID="{48754B63-AA5B-41DD-8FA9-40E2FE815251}" presName="spacer" presStyleCnt="0"/>
      <dgm:spPr/>
    </dgm:pt>
    <dgm:pt modelId="{A5CC5FE5-872A-4AB1-A99E-5030365DA17B}" type="pres">
      <dgm:prSet presAssocID="{D1508828-A1CB-4712-BC56-A83BF62E8C65}" presName="parentText" presStyleLbl="node1" presStyleIdx="3" presStyleCnt="4">
        <dgm:presLayoutVars>
          <dgm:chMax val="0"/>
          <dgm:bulletEnabled val="1"/>
        </dgm:presLayoutVars>
      </dgm:prSet>
      <dgm:spPr/>
    </dgm:pt>
  </dgm:ptLst>
  <dgm:cxnLst>
    <dgm:cxn modelId="{990D2113-E500-4C68-A696-BE7C608018B1}" srcId="{A5FCE3D5-F8E4-403E-8F4E-3DE168CBB680}" destId="{D1508828-A1CB-4712-BC56-A83BF62E8C65}" srcOrd="3" destOrd="0" parTransId="{9626D144-D359-4036-8E5F-855BBDD6AE4B}" sibTransId="{E75BF623-37A8-4929-9720-F5BCF11B3BE5}"/>
    <dgm:cxn modelId="{A71FAA1C-20C9-4214-A546-DE3110DAFA48}" type="presOf" srcId="{111C5C08-EC09-4FC6-8683-8A4F644E741D}" destId="{1F41617A-E993-4DCC-96B7-A955FBCF23BC}" srcOrd="0" destOrd="0" presId="urn:microsoft.com/office/officeart/2005/8/layout/vList2"/>
    <dgm:cxn modelId="{9F4F4F2A-DC1B-4B49-9EB3-04FB5DC77521}" type="presOf" srcId="{2AE551C5-89B9-4409-A28C-55B2238F63DC}" destId="{7C4909BE-D0D8-4D2C-8F30-68502C239C05}" srcOrd="0" destOrd="0" presId="urn:microsoft.com/office/officeart/2005/8/layout/vList2"/>
    <dgm:cxn modelId="{5DA8EA42-D6C7-4D7E-8301-D472F4AA4BA8}" srcId="{A5FCE3D5-F8E4-403E-8F4E-3DE168CBB680}" destId="{2AE551C5-89B9-4409-A28C-55B2238F63DC}" srcOrd="2" destOrd="0" parTransId="{1895B83A-CB34-4BED-AD8E-1D1E617481C4}" sibTransId="{48754B63-AA5B-41DD-8FA9-40E2FE815251}"/>
    <dgm:cxn modelId="{E192B87C-6C95-4021-994F-6AF131E2787A}" srcId="{A5FCE3D5-F8E4-403E-8F4E-3DE168CBB680}" destId="{6CBCCB93-8578-418F-B186-5557433926C8}" srcOrd="1" destOrd="0" parTransId="{A0651ABA-8843-40DB-9CF7-048B48BE5691}" sibTransId="{55E07D39-AFF3-466D-9A91-55BCB5BF0551}"/>
    <dgm:cxn modelId="{00FCCAA3-21EE-4021-9398-21F48D5DC899}" type="presOf" srcId="{A5FCE3D5-F8E4-403E-8F4E-3DE168CBB680}" destId="{B681B14A-C950-4B48-BB7E-51013F8CA619}" srcOrd="0" destOrd="0" presId="urn:microsoft.com/office/officeart/2005/8/layout/vList2"/>
    <dgm:cxn modelId="{9FD0E7C4-0FCC-4553-AC26-0722711DDF4C}" srcId="{A5FCE3D5-F8E4-403E-8F4E-3DE168CBB680}" destId="{111C5C08-EC09-4FC6-8683-8A4F644E741D}" srcOrd="0" destOrd="0" parTransId="{EAD7C194-51AE-4FB2-A79B-0209429556A9}" sibTransId="{947A8169-CB80-4D9F-BE01-22992FBA0712}"/>
    <dgm:cxn modelId="{9D8ADDD6-EF69-43B8-96AA-2263E2B9E68F}" type="presOf" srcId="{6CBCCB93-8578-418F-B186-5557433926C8}" destId="{2681EEC2-8904-43C8-9BD6-E1C931144D00}" srcOrd="0" destOrd="0" presId="urn:microsoft.com/office/officeart/2005/8/layout/vList2"/>
    <dgm:cxn modelId="{0CA678E5-3346-4FCF-AD70-8551E0B58AB1}" type="presOf" srcId="{D1508828-A1CB-4712-BC56-A83BF62E8C65}" destId="{A5CC5FE5-872A-4AB1-A99E-5030365DA17B}" srcOrd="0" destOrd="0" presId="urn:microsoft.com/office/officeart/2005/8/layout/vList2"/>
    <dgm:cxn modelId="{89B996B9-B3FB-4BFE-AC39-0B6BFC3592F3}" type="presParOf" srcId="{B681B14A-C950-4B48-BB7E-51013F8CA619}" destId="{1F41617A-E993-4DCC-96B7-A955FBCF23BC}" srcOrd="0" destOrd="0" presId="urn:microsoft.com/office/officeart/2005/8/layout/vList2"/>
    <dgm:cxn modelId="{63497A55-3F4A-4325-A8BE-10C0FF6F1C15}" type="presParOf" srcId="{B681B14A-C950-4B48-BB7E-51013F8CA619}" destId="{46370132-3507-4515-B90A-7804FE2337AD}" srcOrd="1" destOrd="0" presId="urn:microsoft.com/office/officeart/2005/8/layout/vList2"/>
    <dgm:cxn modelId="{8C907979-DD6F-4775-A3A9-22420A3A9875}" type="presParOf" srcId="{B681B14A-C950-4B48-BB7E-51013F8CA619}" destId="{2681EEC2-8904-43C8-9BD6-E1C931144D00}" srcOrd="2" destOrd="0" presId="urn:microsoft.com/office/officeart/2005/8/layout/vList2"/>
    <dgm:cxn modelId="{ADCE6736-E4E1-437D-A49F-5497677226BE}" type="presParOf" srcId="{B681B14A-C950-4B48-BB7E-51013F8CA619}" destId="{E78749B7-94DE-4638-9982-6DB5D1D12F00}" srcOrd="3" destOrd="0" presId="urn:microsoft.com/office/officeart/2005/8/layout/vList2"/>
    <dgm:cxn modelId="{9D027FFC-AE41-4587-8BA1-D5B0FC3BE104}" type="presParOf" srcId="{B681B14A-C950-4B48-BB7E-51013F8CA619}" destId="{7C4909BE-D0D8-4D2C-8F30-68502C239C05}" srcOrd="4" destOrd="0" presId="urn:microsoft.com/office/officeart/2005/8/layout/vList2"/>
    <dgm:cxn modelId="{A95626C2-81A4-448F-B92E-A25A43CF6E2E}" type="presParOf" srcId="{B681B14A-C950-4B48-BB7E-51013F8CA619}" destId="{105A9D83-E3B4-43ED-A7B9-FE23E0298C15}" srcOrd="5" destOrd="0" presId="urn:microsoft.com/office/officeart/2005/8/layout/vList2"/>
    <dgm:cxn modelId="{9DAC4C5D-492A-41AD-98E6-FEC84BAC3DF1}" type="presParOf" srcId="{B681B14A-C950-4B48-BB7E-51013F8CA619}" destId="{A5CC5FE5-872A-4AB1-A99E-5030365DA17B}" srcOrd="6"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C8D5C-0BA1-4087-B2AF-3AD38FE4C054}">
      <dsp:nvSpPr>
        <dsp:cNvPr id="0" name=""/>
        <dsp:cNvSpPr/>
      </dsp:nvSpPr>
      <dsp:spPr>
        <a:xfrm>
          <a:off x="0" y="402585"/>
          <a:ext cx="8229600" cy="352800"/>
        </a:xfrm>
        <a:prstGeom prst="rect">
          <a:avLst/>
        </a:prstGeom>
        <a:solidFill>
          <a:schemeClr val="lt1">
            <a:alpha val="90000"/>
            <a:hueOff val="0"/>
            <a:satOff val="0"/>
            <a:lumOff val="0"/>
            <a:alphaOff val="0"/>
          </a:schemeClr>
        </a:solidFill>
        <a:ln w="254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dsp:style>
    </dsp:sp>
    <dsp:sp modelId="{ED04F963-A302-4997-BA3B-EAEC6545BBBE}">
      <dsp:nvSpPr>
        <dsp:cNvPr id="0" name=""/>
        <dsp:cNvSpPr/>
      </dsp:nvSpPr>
      <dsp:spPr>
        <a:xfrm>
          <a:off x="411480" y="195945"/>
          <a:ext cx="6912864" cy="413280"/>
        </a:xfrm>
        <a:prstGeom prst="round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622300">
            <a:lnSpc>
              <a:spcPct val="90000"/>
            </a:lnSpc>
            <a:spcBef>
              <a:spcPct val="0"/>
            </a:spcBef>
            <a:spcAft>
              <a:spcPct val="35000"/>
            </a:spcAft>
            <a:buNone/>
          </a:pPr>
          <a:r>
            <a:rPr lang="es-ES" sz="1400" kern="1200" dirty="0">
              <a:solidFill>
                <a:schemeClr val="tx1"/>
              </a:solidFill>
            </a:rPr>
            <a:t>Estudio observacional </a:t>
          </a:r>
          <a:r>
            <a:rPr lang="es-ES" sz="1400" kern="1200" dirty="0" err="1">
              <a:solidFill>
                <a:schemeClr val="tx1"/>
              </a:solidFill>
            </a:rPr>
            <a:t>ambispectivo</a:t>
          </a:r>
          <a:r>
            <a:rPr lang="es-ES" sz="1400" kern="1200" dirty="0">
              <a:solidFill>
                <a:schemeClr val="tx1"/>
              </a:solidFill>
            </a:rPr>
            <a:t>, multicéntrico (15 unidades nacionales de FQ).</a:t>
          </a:r>
          <a:endParaRPr lang="en-US" sz="1400" kern="1200" dirty="0">
            <a:solidFill>
              <a:schemeClr val="tx1"/>
            </a:solidFill>
          </a:endParaRPr>
        </a:p>
      </dsp:txBody>
      <dsp:txXfrm>
        <a:off x="431655" y="216120"/>
        <a:ext cx="6872514" cy="372930"/>
      </dsp:txXfrm>
    </dsp:sp>
    <dsp:sp modelId="{553429A8-DFBE-4E94-B91F-93690F2AC66D}">
      <dsp:nvSpPr>
        <dsp:cNvPr id="0" name=""/>
        <dsp:cNvSpPr/>
      </dsp:nvSpPr>
      <dsp:spPr>
        <a:xfrm>
          <a:off x="0" y="1049801"/>
          <a:ext cx="8229600" cy="2160900"/>
        </a:xfrm>
        <a:prstGeom prst="rect">
          <a:avLst/>
        </a:prstGeom>
        <a:solidFill>
          <a:schemeClr val="lt1">
            <a:alpha val="90000"/>
            <a:hueOff val="0"/>
            <a:satOff val="0"/>
            <a:lumOff val="0"/>
            <a:alphaOff val="0"/>
          </a:schemeClr>
        </a:solidFill>
        <a:ln w="254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291592" rIns="638708" bIns="99568" numCol="1" spcCol="1270" anchor="t" anchorCtr="0">
          <a:noAutofit/>
        </a:bodyPr>
        <a:lstStyle/>
        <a:p>
          <a:pPr marL="114300" lvl="1" indent="-114300" algn="l" defTabSz="622300">
            <a:lnSpc>
              <a:spcPct val="90000"/>
            </a:lnSpc>
            <a:spcBef>
              <a:spcPct val="0"/>
            </a:spcBef>
            <a:spcAft>
              <a:spcPct val="15000"/>
            </a:spcAft>
            <a:buChar char="•"/>
          </a:pPr>
          <a:r>
            <a:rPr lang="es-ES" sz="1400" kern="1200"/>
            <a:t>Datos clínicos: edad, sexo, tipo de mutación, comorbilidades, tratamiento modulador y otros tratamientos. </a:t>
          </a:r>
          <a:endParaRPr lang="en-US" sz="1400" kern="1200"/>
        </a:p>
        <a:p>
          <a:pPr marL="114300" lvl="1" indent="-114300" algn="l" defTabSz="622300">
            <a:lnSpc>
              <a:spcPct val="90000"/>
            </a:lnSpc>
            <a:spcBef>
              <a:spcPct val="0"/>
            </a:spcBef>
            <a:spcAft>
              <a:spcPct val="15000"/>
            </a:spcAft>
            <a:buChar char="•"/>
          </a:pPr>
          <a:r>
            <a:rPr lang="es-ES" sz="1400" kern="1200" dirty="0"/>
            <a:t>Pruebas funcionales (Basal, 3,6,9,12,18,24 y 30 meses tras el tratamiento)</a:t>
          </a:r>
          <a:endParaRPr lang="en-US" sz="1400" kern="1200" dirty="0"/>
        </a:p>
        <a:p>
          <a:pPr marL="114300" lvl="1" indent="-114300" algn="l" defTabSz="622300">
            <a:lnSpc>
              <a:spcPct val="90000"/>
            </a:lnSpc>
            <a:spcBef>
              <a:spcPct val="0"/>
            </a:spcBef>
            <a:spcAft>
              <a:spcPct val="15000"/>
            </a:spcAft>
            <a:buChar char="•"/>
          </a:pPr>
          <a:r>
            <a:rPr lang="es-ES" sz="1400" kern="1200"/>
            <a:t>Parámetros nutricionales (peso, talla e índice de masa corporal)</a:t>
          </a:r>
          <a:endParaRPr lang="en-US" sz="1400" kern="1200"/>
        </a:p>
        <a:p>
          <a:pPr marL="114300" lvl="1" indent="-114300" algn="l" defTabSz="622300">
            <a:lnSpc>
              <a:spcPct val="90000"/>
            </a:lnSpc>
            <a:spcBef>
              <a:spcPct val="0"/>
            </a:spcBef>
            <a:spcAft>
              <a:spcPct val="15000"/>
            </a:spcAft>
            <a:buChar char="•"/>
          </a:pPr>
          <a:r>
            <a:rPr lang="es-ES" sz="1400" kern="1200" dirty="0"/>
            <a:t>Cuestionarios de calidad de vida CFQ-R (Basal, 3,6,9,12,18,24 y 30 meses tras el tratamiento)</a:t>
          </a:r>
          <a:endParaRPr lang="en-US" sz="1400" kern="1200" dirty="0"/>
        </a:p>
        <a:p>
          <a:pPr marL="114300" lvl="1" indent="-114300" algn="l" defTabSz="622300">
            <a:lnSpc>
              <a:spcPct val="90000"/>
            </a:lnSpc>
            <a:spcBef>
              <a:spcPct val="0"/>
            </a:spcBef>
            <a:spcAft>
              <a:spcPct val="15000"/>
            </a:spcAft>
            <a:buChar char="•"/>
          </a:pPr>
          <a:r>
            <a:rPr lang="es-ES" sz="1400" kern="1200" dirty="0"/>
            <a:t>Aislamientos microbiológicos</a:t>
          </a:r>
          <a:endParaRPr lang="en-US" sz="1400" kern="1200" dirty="0"/>
        </a:p>
        <a:p>
          <a:pPr marL="114300" lvl="1" indent="-114300" algn="l" defTabSz="622300">
            <a:lnSpc>
              <a:spcPct val="90000"/>
            </a:lnSpc>
            <a:spcBef>
              <a:spcPct val="0"/>
            </a:spcBef>
            <a:spcAft>
              <a:spcPct val="15000"/>
            </a:spcAft>
            <a:buChar char="•"/>
          </a:pPr>
          <a:r>
            <a:rPr lang="es-ES" sz="1400" kern="1200" dirty="0"/>
            <a:t>Número de exacerbaciones y tratamientos antibióticos (Previo y tras 12 meses de tratamiento)</a:t>
          </a:r>
          <a:endParaRPr lang="en-US" sz="1400" kern="1200" dirty="0"/>
        </a:p>
        <a:p>
          <a:pPr marL="114300" lvl="1" indent="-114300" algn="l" defTabSz="622300">
            <a:lnSpc>
              <a:spcPct val="90000"/>
            </a:lnSpc>
            <a:spcBef>
              <a:spcPct val="0"/>
            </a:spcBef>
            <a:spcAft>
              <a:spcPct val="15000"/>
            </a:spcAft>
            <a:buChar char="•"/>
          </a:pPr>
          <a:r>
            <a:rPr lang="es-ES" sz="1400" kern="1200"/>
            <a:t>Efectos secundarios </a:t>
          </a:r>
          <a:endParaRPr lang="en-US" sz="1400" kern="1200"/>
        </a:p>
      </dsp:txBody>
      <dsp:txXfrm>
        <a:off x="0" y="1049801"/>
        <a:ext cx="8229600" cy="2160900"/>
      </dsp:txXfrm>
    </dsp:sp>
    <dsp:sp modelId="{69DAAB27-5336-4990-BA67-FA9732405F52}">
      <dsp:nvSpPr>
        <dsp:cNvPr id="0" name=""/>
        <dsp:cNvSpPr/>
      </dsp:nvSpPr>
      <dsp:spPr>
        <a:xfrm>
          <a:off x="442390" y="833775"/>
          <a:ext cx="5760720" cy="413280"/>
        </a:xfrm>
        <a:prstGeom prst="roundRect">
          <a:avLst/>
        </a:prstGeom>
        <a:solidFill>
          <a:schemeClr val="accent5">
            <a:lumMod val="60000"/>
            <a:lumOff val="40000"/>
          </a:schemeClr>
        </a:solidFill>
        <a:ln w="254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622300">
            <a:lnSpc>
              <a:spcPct val="90000"/>
            </a:lnSpc>
            <a:spcBef>
              <a:spcPct val="0"/>
            </a:spcBef>
            <a:spcAft>
              <a:spcPct val="35000"/>
            </a:spcAft>
            <a:buNone/>
          </a:pPr>
          <a:r>
            <a:rPr lang="es-ES" sz="1400" kern="1200" dirty="0">
              <a:solidFill>
                <a:schemeClr val="tx1"/>
              </a:solidFill>
            </a:rPr>
            <a:t>Variables analizadas:</a:t>
          </a:r>
          <a:r>
            <a:rPr lang="es-ES" sz="1400" kern="1200" dirty="0"/>
            <a:t> </a:t>
          </a:r>
          <a:endParaRPr lang="en-US" sz="1400" kern="1200" dirty="0"/>
        </a:p>
      </dsp:txBody>
      <dsp:txXfrm>
        <a:off x="462565" y="853950"/>
        <a:ext cx="5720370"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41617A-E993-4DCC-96B7-A955FBCF23BC}">
      <dsp:nvSpPr>
        <dsp:cNvPr id="0" name=""/>
        <dsp:cNvSpPr/>
      </dsp:nvSpPr>
      <dsp:spPr>
        <a:xfrm>
          <a:off x="0" y="0"/>
          <a:ext cx="8363272" cy="715052"/>
        </a:xfrm>
        <a:prstGeom prst="roundRect">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kern="1200" dirty="0" err="1">
              <a:solidFill>
                <a:schemeClr val="tx1"/>
              </a:solidFill>
            </a:rPr>
            <a:t>Elexacaftor</a:t>
          </a:r>
          <a:r>
            <a:rPr lang="es-ES" sz="1800" kern="1200" dirty="0">
              <a:solidFill>
                <a:schemeClr val="tx1"/>
              </a:solidFill>
            </a:rPr>
            <a:t>/</a:t>
          </a:r>
          <a:r>
            <a:rPr lang="es-ES" sz="1800" kern="1200" dirty="0" err="1">
              <a:solidFill>
                <a:schemeClr val="tx1"/>
              </a:solidFill>
            </a:rPr>
            <a:t>tezacaftor</a:t>
          </a:r>
          <a:r>
            <a:rPr lang="es-ES" sz="1800" kern="1200" dirty="0">
              <a:solidFill>
                <a:schemeClr val="tx1"/>
              </a:solidFill>
            </a:rPr>
            <a:t>/</a:t>
          </a:r>
          <a:r>
            <a:rPr lang="es-ES" sz="1800" kern="1200" dirty="0" err="1">
              <a:solidFill>
                <a:schemeClr val="tx1"/>
              </a:solidFill>
            </a:rPr>
            <a:t>ivacaftor</a:t>
          </a:r>
          <a:r>
            <a:rPr lang="es-ES" sz="1800" kern="1200" dirty="0">
              <a:solidFill>
                <a:schemeClr val="tx1"/>
              </a:solidFill>
            </a:rPr>
            <a:t> disminuye el número de exacerbaciones.</a:t>
          </a:r>
          <a:endParaRPr lang="en-US" sz="1800" kern="1200" dirty="0">
            <a:solidFill>
              <a:schemeClr val="tx1"/>
            </a:solidFill>
          </a:endParaRPr>
        </a:p>
      </dsp:txBody>
      <dsp:txXfrm>
        <a:off x="34906" y="34906"/>
        <a:ext cx="8293460" cy="645240"/>
      </dsp:txXfrm>
    </dsp:sp>
    <dsp:sp modelId="{2681EEC2-8904-43C8-9BD6-E1C931144D00}">
      <dsp:nvSpPr>
        <dsp:cNvPr id="0" name=""/>
        <dsp:cNvSpPr/>
      </dsp:nvSpPr>
      <dsp:spPr>
        <a:xfrm>
          <a:off x="0" y="794602"/>
          <a:ext cx="8363272" cy="715052"/>
        </a:xfrm>
        <a:prstGeom prst="round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kern="1200" dirty="0">
              <a:solidFill>
                <a:schemeClr val="tx1"/>
              </a:solidFill>
            </a:rPr>
            <a:t>Aumenta la función pulmonar y los parámetros nutricionales que se mantiene durante 30 meses de tratamiento.  </a:t>
          </a:r>
          <a:endParaRPr lang="en-US" sz="1800" kern="1200" dirty="0">
            <a:solidFill>
              <a:schemeClr val="tx1"/>
            </a:solidFill>
          </a:endParaRPr>
        </a:p>
      </dsp:txBody>
      <dsp:txXfrm>
        <a:off x="34906" y="829508"/>
        <a:ext cx="8293460" cy="645240"/>
      </dsp:txXfrm>
    </dsp:sp>
    <dsp:sp modelId="{7C4909BE-D0D8-4D2C-8F30-68502C239C05}">
      <dsp:nvSpPr>
        <dsp:cNvPr id="0" name=""/>
        <dsp:cNvSpPr/>
      </dsp:nvSpPr>
      <dsp:spPr>
        <a:xfrm>
          <a:off x="0" y="1543841"/>
          <a:ext cx="8363272" cy="715052"/>
        </a:xfrm>
        <a:prstGeom prst="roundRect">
          <a:avLst/>
        </a:prstGeom>
        <a:solidFill>
          <a:srgbClr val="FFFF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kern="1200" dirty="0">
              <a:solidFill>
                <a:schemeClr val="tx1"/>
              </a:solidFill>
            </a:rPr>
            <a:t>Es un fármaco seguro y bien tolerado. </a:t>
          </a:r>
          <a:endParaRPr lang="en-US" sz="1800" kern="1200" dirty="0">
            <a:solidFill>
              <a:schemeClr val="tx1"/>
            </a:solidFill>
          </a:endParaRPr>
        </a:p>
      </dsp:txBody>
      <dsp:txXfrm>
        <a:off x="34906" y="1578747"/>
        <a:ext cx="8293460" cy="645240"/>
      </dsp:txXfrm>
    </dsp:sp>
    <dsp:sp modelId="{A5CC5FE5-872A-4AB1-A99E-5030365DA17B}">
      <dsp:nvSpPr>
        <dsp:cNvPr id="0" name=""/>
        <dsp:cNvSpPr/>
      </dsp:nvSpPr>
      <dsp:spPr>
        <a:xfrm>
          <a:off x="0" y="2310733"/>
          <a:ext cx="8363272" cy="715052"/>
        </a:xfrm>
        <a:prstGeom prst="roundRect">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kern="1200" dirty="0">
              <a:solidFill>
                <a:schemeClr val="tx1"/>
              </a:solidFill>
            </a:rPr>
            <a:t>Existe una mejoría en la puntuación de los cuestionarios CFQ-R excepto en ítem digestivo.  </a:t>
          </a:r>
          <a:endParaRPr lang="en-US" sz="1800" kern="1200" dirty="0">
            <a:solidFill>
              <a:schemeClr val="tx1"/>
            </a:solidFill>
          </a:endParaRPr>
        </a:p>
      </dsp:txBody>
      <dsp:txXfrm>
        <a:off x="34906" y="2345639"/>
        <a:ext cx="8293460" cy="64524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A06F61-8B80-478A-835A-D0051DF7B618}" type="datetimeFigureOut">
              <a:rPr lang="es-ES" smtClean="0"/>
              <a:t>24/03/2023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031DDC-8380-4F07-8B20-DD2554C71975}" type="slidenum">
              <a:rPr lang="es-ES" smtClean="0"/>
              <a:t>‹Nº›</a:t>
            </a:fld>
            <a:endParaRPr lang="es-ES"/>
          </a:p>
        </p:txBody>
      </p:sp>
    </p:spTree>
    <p:extLst>
      <p:ext uri="{BB962C8B-B14F-4D97-AF65-F5344CB8AC3E}">
        <p14:creationId xmlns:p14="http://schemas.microsoft.com/office/powerpoint/2010/main" val="1470739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Desde los inicios de la FQ el tratamiento  ha sido un tratamiento sintomático y preventivos con el fin de controlar las comorbilidades asociadas a la enfermedad.  Actualmente podemos decir que nos encontramos en la “NUEVA ERA de los </a:t>
            </a:r>
            <a:r>
              <a:rPr lang="es-ES" dirty="0" err="1"/>
              <a:t>muladores</a:t>
            </a:r>
            <a:r>
              <a:rPr lang="es-ES" dirty="0"/>
              <a:t>”. </a:t>
            </a:r>
          </a:p>
        </p:txBody>
      </p:sp>
      <p:sp>
        <p:nvSpPr>
          <p:cNvPr id="4" name="Marcador de número de diapositiva 3"/>
          <p:cNvSpPr>
            <a:spLocks noGrp="1"/>
          </p:cNvSpPr>
          <p:nvPr>
            <p:ph type="sldNum" sz="quarter" idx="5"/>
          </p:nvPr>
        </p:nvSpPr>
        <p:spPr/>
        <p:txBody>
          <a:bodyPr/>
          <a:lstStyle/>
          <a:p>
            <a:fld id="{10031DDC-8380-4F07-8B20-DD2554C71975}" type="slidenum">
              <a:rPr lang="es-ES" smtClean="0"/>
              <a:t>2</a:t>
            </a:fld>
            <a:endParaRPr lang="es-ES"/>
          </a:p>
        </p:txBody>
      </p:sp>
    </p:spTree>
    <p:extLst>
      <p:ext uri="{BB962C8B-B14F-4D97-AF65-F5344CB8AC3E}">
        <p14:creationId xmlns:p14="http://schemas.microsoft.com/office/powerpoint/2010/main" val="87034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Elexacaftor</a:t>
            </a:r>
            <a:r>
              <a:rPr lang="es-ES" dirty="0"/>
              <a:t>/</a:t>
            </a:r>
            <a:r>
              <a:rPr lang="es-ES" dirty="0" err="1"/>
              <a:t>tezacaftor</a:t>
            </a:r>
            <a:r>
              <a:rPr lang="es-ES" dirty="0"/>
              <a:t>/</a:t>
            </a:r>
            <a:r>
              <a:rPr lang="es-ES" dirty="0" err="1"/>
              <a:t>ivacaftor</a:t>
            </a:r>
            <a:r>
              <a:rPr lang="es-ES" dirty="0"/>
              <a:t> son fármacos moduladores. </a:t>
            </a:r>
          </a:p>
          <a:p>
            <a:r>
              <a:rPr lang="es-ES" dirty="0"/>
              <a:t>Inicialmente fue aprobada en mayores de 12 años a partir de septiembre de 2022 se ha reducido el rango de edad a mayores de 6 años. </a:t>
            </a:r>
          </a:p>
        </p:txBody>
      </p:sp>
      <p:sp>
        <p:nvSpPr>
          <p:cNvPr id="4" name="Marcador de número de diapositiva 3"/>
          <p:cNvSpPr>
            <a:spLocks noGrp="1"/>
          </p:cNvSpPr>
          <p:nvPr>
            <p:ph type="sldNum" sz="quarter" idx="5"/>
          </p:nvPr>
        </p:nvSpPr>
        <p:spPr/>
        <p:txBody>
          <a:bodyPr/>
          <a:lstStyle/>
          <a:p>
            <a:fld id="{10031DDC-8380-4F07-8B20-DD2554C71975}" type="slidenum">
              <a:rPr lang="es-ES" smtClean="0"/>
              <a:t>3</a:t>
            </a:fld>
            <a:endParaRPr lang="es-ES"/>
          </a:p>
        </p:txBody>
      </p:sp>
    </p:spTree>
    <p:extLst>
      <p:ext uri="{BB962C8B-B14F-4D97-AF65-F5344CB8AC3E}">
        <p14:creationId xmlns:p14="http://schemas.microsoft.com/office/powerpoint/2010/main" val="2648099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Elexacaftor</a:t>
            </a:r>
            <a:r>
              <a:rPr lang="es-ES" dirty="0"/>
              <a:t>/</a:t>
            </a:r>
            <a:r>
              <a:rPr lang="es-ES" dirty="0" err="1"/>
              <a:t>tezacaftor</a:t>
            </a:r>
            <a:r>
              <a:rPr lang="es-ES" dirty="0"/>
              <a:t>/</a:t>
            </a:r>
            <a:r>
              <a:rPr lang="es-ES" dirty="0" err="1"/>
              <a:t>ivacaftor</a:t>
            </a:r>
            <a:r>
              <a:rPr lang="es-ES" dirty="0"/>
              <a:t> son fármacos moduladores. </a:t>
            </a:r>
          </a:p>
          <a:p>
            <a:r>
              <a:rPr lang="es-ES" dirty="0"/>
              <a:t>Inicialmente fue aprobada en mayores de 12 años a partir de septiembre de 2022 se ha reducido el rango de edad a mayores de 6 años. </a:t>
            </a:r>
          </a:p>
          <a:p>
            <a:r>
              <a:rPr lang="es-ES" dirty="0" err="1"/>
              <a:t>Elexacaftor</a:t>
            </a:r>
            <a:r>
              <a:rPr lang="es-ES" dirty="0"/>
              <a:t> y </a:t>
            </a:r>
            <a:r>
              <a:rPr lang="es-ES" dirty="0" err="1"/>
              <a:t>tezacaftor</a:t>
            </a:r>
            <a:r>
              <a:rPr lang="es-ES" dirty="0"/>
              <a:t>  son fármacos correctores que tienen un lugar de unión diferente. </a:t>
            </a:r>
            <a:r>
              <a:rPr lang="es-ES" dirty="0" err="1"/>
              <a:t>Tezacaftor</a:t>
            </a:r>
            <a:r>
              <a:rPr lang="es-ES" dirty="0"/>
              <a:t> mejora el procesamiento celular y el trasporte de las proteínas. </a:t>
            </a:r>
            <a:r>
              <a:rPr lang="es-ES" dirty="0" err="1"/>
              <a:t>Elexacaftor</a:t>
            </a:r>
            <a:r>
              <a:rPr lang="es-ES" dirty="0"/>
              <a:t> tiene un efecto aditivo para facilitar el procesamiento celular y el trasporte de la proteína. </a:t>
            </a:r>
          </a:p>
        </p:txBody>
      </p:sp>
      <p:sp>
        <p:nvSpPr>
          <p:cNvPr id="4" name="Marcador de número de diapositiva 3"/>
          <p:cNvSpPr>
            <a:spLocks noGrp="1"/>
          </p:cNvSpPr>
          <p:nvPr>
            <p:ph type="sldNum" sz="quarter" idx="5"/>
          </p:nvPr>
        </p:nvSpPr>
        <p:spPr/>
        <p:txBody>
          <a:bodyPr/>
          <a:lstStyle/>
          <a:p>
            <a:fld id="{10031DDC-8380-4F07-8B20-DD2554C71975}" type="slidenum">
              <a:rPr lang="es-ES" smtClean="0"/>
              <a:t>4</a:t>
            </a:fld>
            <a:endParaRPr lang="es-ES"/>
          </a:p>
        </p:txBody>
      </p:sp>
    </p:spTree>
    <p:extLst>
      <p:ext uri="{BB962C8B-B14F-4D97-AF65-F5344CB8AC3E}">
        <p14:creationId xmlns:p14="http://schemas.microsoft.com/office/powerpoint/2010/main" val="221087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Un total de 114 pacientes con FQ que entraron en el programa de acceso precoz a </a:t>
            </a:r>
            <a:r>
              <a:rPr lang="es-ES" dirty="0" err="1"/>
              <a:t>Kaftrio</a:t>
            </a:r>
            <a:r>
              <a:rPr lang="es-ES" dirty="0"/>
              <a:t>. </a:t>
            </a:r>
          </a:p>
        </p:txBody>
      </p:sp>
      <p:sp>
        <p:nvSpPr>
          <p:cNvPr id="4" name="Marcador de número de diapositiva 3"/>
          <p:cNvSpPr>
            <a:spLocks noGrp="1"/>
          </p:cNvSpPr>
          <p:nvPr>
            <p:ph type="sldNum" sz="quarter" idx="5"/>
          </p:nvPr>
        </p:nvSpPr>
        <p:spPr/>
        <p:txBody>
          <a:bodyPr/>
          <a:lstStyle/>
          <a:p>
            <a:fld id="{10031DDC-8380-4F07-8B20-DD2554C71975}" type="slidenum">
              <a:rPr lang="es-ES" smtClean="0"/>
              <a:t>7</a:t>
            </a:fld>
            <a:endParaRPr lang="es-ES"/>
          </a:p>
        </p:txBody>
      </p:sp>
    </p:spTree>
    <p:extLst>
      <p:ext uri="{BB962C8B-B14F-4D97-AF65-F5344CB8AC3E}">
        <p14:creationId xmlns:p14="http://schemas.microsoft.com/office/powerpoint/2010/main" val="3149818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10031DDC-8380-4F07-8B20-DD2554C71975}" type="slidenum">
              <a:rPr lang="es-ES" smtClean="0"/>
              <a:t>13</a:t>
            </a:fld>
            <a:endParaRPr lang="es-ES"/>
          </a:p>
        </p:txBody>
      </p:sp>
    </p:spTree>
    <p:extLst>
      <p:ext uri="{BB962C8B-B14F-4D97-AF65-F5344CB8AC3E}">
        <p14:creationId xmlns:p14="http://schemas.microsoft.com/office/powerpoint/2010/main" val="896204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24/03/2023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png"/><Relationship Id="rId7" Type="http://schemas.openxmlformats.org/officeDocument/2006/relationships/diagramQuickStyle" Target="../diagrams/quickStyle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4.png"/><Relationship Id="rId9" Type="http://schemas.microsoft.com/office/2007/relationships/diagramDrawing" Target="../diagrams/drawing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2C7E44-294A-B094-0AC8-C6E10371F062}"/>
              </a:ext>
            </a:extLst>
          </p:cNvPr>
          <p:cNvSpPr>
            <a:spLocks noGrp="1"/>
          </p:cNvSpPr>
          <p:nvPr>
            <p:ph type="title"/>
          </p:nvPr>
        </p:nvSpPr>
        <p:spPr>
          <a:xfrm>
            <a:off x="698971" y="1617135"/>
            <a:ext cx="7992888" cy="857250"/>
          </a:xfrm>
        </p:spPr>
        <p:txBody>
          <a:bodyPr>
            <a:noAutofit/>
          </a:bodyPr>
          <a:lstStyle/>
          <a:p>
            <a:r>
              <a:rPr lang="es-ES" sz="3400" dirty="0" err="1">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Elexacaftor</a:t>
            </a:r>
            <a:r>
              <a:rPr lang="es-ES" sz="34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t>
            </a:r>
            <a:r>
              <a:rPr lang="es-ES" sz="3400" dirty="0" err="1">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tezacaftor</a:t>
            </a:r>
            <a:r>
              <a:rPr lang="es-ES" sz="34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t>
            </a:r>
            <a:r>
              <a:rPr lang="es-ES" sz="3400" dirty="0" err="1">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ivacaftor</a:t>
            </a:r>
            <a:r>
              <a:rPr lang="es-ES" sz="34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en pacientes con fibrosis quística y enfermedad pulmonar avanzada: experiencia nacional</a:t>
            </a:r>
            <a:endParaRPr lang="es-ES" sz="3400" dirty="0">
              <a:solidFill>
                <a:schemeClr val="accent5">
                  <a:lumMod val="50000"/>
                </a:schemeClr>
              </a:solidFill>
            </a:endParaRPr>
          </a:p>
        </p:txBody>
      </p:sp>
      <p:sp>
        <p:nvSpPr>
          <p:cNvPr id="3" name="Marcador de contenido 2">
            <a:extLst>
              <a:ext uri="{FF2B5EF4-FFF2-40B4-BE49-F238E27FC236}">
                <a16:creationId xmlns:a16="http://schemas.microsoft.com/office/drawing/2014/main" id="{2D78179C-5E16-7946-0FDA-80D76B4B591F}"/>
              </a:ext>
            </a:extLst>
          </p:cNvPr>
          <p:cNvSpPr>
            <a:spLocks noGrp="1"/>
          </p:cNvSpPr>
          <p:nvPr>
            <p:ph idx="1"/>
          </p:nvPr>
        </p:nvSpPr>
        <p:spPr>
          <a:xfrm>
            <a:off x="611560" y="3599907"/>
            <a:ext cx="8229600" cy="1028493"/>
          </a:xfrm>
        </p:spPr>
        <p:txBody>
          <a:bodyPr>
            <a:normAutofit/>
          </a:bodyPr>
          <a:lstStyle/>
          <a:p>
            <a:pPr marL="0" indent="0">
              <a:buNone/>
            </a:pPr>
            <a:r>
              <a:rPr lang="es-ES" sz="1200" dirty="0">
                <a:effectLst/>
                <a:latin typeface="Calibri" panose="020F0502020204030204" pitchFamily="34" charset="0"/>
                <a:ea typeface="Calibri" panose="020F0502020204030204" pitchFamily="34" charset="0"/>
                <a:cs typeface="Times New Roman" panose="02020603050405020304" pitchFamily="18" charset="0"/>
              </a:rPr>
              <a:t>Laura Carrasco Hernández</a:t>
            </a:r>
            <a:r>
              <a:rPr lang="es-ES" sz="1200" baseline="30000" dirty="0">
                <a:effectLst/>
                <a:latin typeface="Calibri" panose="020F0502020204030204" pitchFamily="34" charset="0"/>
                <a:ea typeface="Calibri" panose="020F0502020204030204" pitchFamily="34" charset="0"/>
                <a:cs typeface="Times New Roman" panose="02020603050405020304" pitchFamily="18" charset="0"/>
              </a:rPr>
              <a:t>1-2</a:t>
            </a:r>
            <a:r>
              <a:rPr lang="es-ES" sz="1200" dirty="0">
                <a:effectLst/>
                <a:latin typeface="Calibri" panose="020F0502020204030204" pitchFamily="34" charset="0"/>
                <a:ea typeface="Calibri" panose="020F0502020204030204" pitchFamily="34" charset="0"/>
                <a:cs typeface="Times New Roman" panose="02020603050405020304" pitchFamily="18" charset="0"/>
              </a:rPr>
              <a:t>, Adrián Peláez</a:t>
            </a:r>
            <a:r>
              <a:rPr lang="es-ES" sz="1200" baseline="30000" dirty="0">
                <a:effectLst/>
                <a:latin typeface="Calibri" panose="020F0502020204030204" pitchFamily="34" charset="0"/>
                <a:ea typeface="Calibri" panose="020F0502020204030204" pitchFamily="34" charset="0"/>
                <a:cs typeface="Times New Roman" panose="02020603050405020304" pitchFamily="18" charset="0"/>
              </a:rPr>
              <a:t>2,3,4</a:t>
            </a:r>
            <a:r>
              <a:rPr lang="es-ES" sz="1200" dirty="0">
                <a:effectLst/>
                <a:latin typeface="Calibri" panose="020F0502020204030204" pitchFamily="34" charset="0"/>
                <a:ea typeface="Calibri" panose="020F0502020204030204" pitchFamily="34" charset="0"/>
                <a:cs typeface="Times New Roman" panose="02020603050405020304" pitchFamily="18" charset="0"/>
              </a:rPr>
              <a:t>, Rosa </a:t>
            </a:r>
            <a:r>
              <a:rPr lang="es-ES" sz="1200" dirty="0" err="1">
                <a:effectLst/>
                <a:latin typeface="Calibri" panose="020F0502020204030204" pitchFamily="34" charset="0"/>
                <a:ea typeface="Calibri" panose="020F0502020204030204" pitchFamily="34" charset="0"/>
                <a:cs typeface="Times New Roman" panose="02020603050405020304" pitchFamily="18" charset="0"/>
              </a:rPr>
              <a:t>Mª</a:t>
            </a:r>
            <a:r>
              <a:rPr lang="es-ES" sz="1200" dirty="0">
                <a:effectLst/>
                <a:latin typeface="Calibri" panose="020F0502020204030204" pitchFamily="34" charset="0"/>
                <a:ea typeface="Calibri" panose="020F0502020204030204" pitchFamily="34" charset="0"/>
                <a:cs typeface="Times New Roman" panose="02020603050405020304" pitchFamily="18" charset="0"/>
              </a:rPr>
              <a:t> Girón Moreno</a:t>
            </a:r>
            <a:r>
              <a:rPr lang="es-ES" sz="1200" baseline="30000" dirty="0">
                <a:effectLst/>
                <a:latin typeface="Calibri" panose="020F0502020204030204" pitchFamily="34" charset="0"/>
                <a:ea typeface="Calibri" panose="020F0502020204030204" pitchFamily="34" charset="0"/>
                <a:cs typeface="Times New Roman" panose="02020603050405020304" pitchFamily="18" charset="0"/>
              </a:rPr>
              <a:t>3</a:t>
            </a:r>
            <a:r>
              <a:rPr lang="es-ES" sz="1200" dirty="0">
                <a:effectLst/>
                <a:latin typeface="Calibri" panose="020F0502020204030204" pitchFamily="34" charset="0"/>
                <a:ea typeface="Calibri" panose="020F0502020204030204" pitchFamily="34" charset="0"/>
                <a:cs typeface="Times New Roman" panose="02020603050405020304" pitchFamily="18" charset="0"/>
              </a:rPr>
              <a:t>, Marta Solís García</a:t>
            </a:r>
            <a:r>
              <a:rPr lang="es-ES" sz="1200" baseline="30000" dirty="0">
                <a:effectLst/>
                <a:latin typeface="Calibri" panose="020F0502020204030204" pitchFamily="34" charset="0"/>
                <a:ea typeface="Calibri" panose="020F0502020204030204" pitchFamily="34" charset="0"/>
                <a:cs typeface="Times New Roman" panose="02020603050405020304" pitchFamily="18" charset="0"/>
              </a:rPr>
              <a:t>3</a:t>
            </a:r>
            <a:r>
              <a:rPr lang="es-ES" sz="1200" dirty="0">
                <a:effectLst/>
                <a:latin typeface="Calibri" panose="020F0502020204030204" pitchFamily="34" charset="0"/>
                <a:ea typeface="Calibri" panose="020F0502020204030204" pitchFamily="34" charset="0"/>
                <a:cs typeface="Times New Roman" panose="02020603050405020304" pitchFamily="18" charset="0"/>
              </a:rPr>
              <a:t>, Esther Quintana Gallego</a:t>
            </a:r>
            <a:r>
              <a:rPr lang="es-ES" sz="1200" baseline="30000" dirty="0">
                <a:effectLst/>
                <a:latin typeface="Calibri" panose="020F0502020204030204" pitchFamily="34" charset="0"/>
                <a:ea typeface="Calibri" panose="020F0502020204030204" pitchFamily="34" charset="0"/>
                <a:cs typeface="Times New Roman" panose="02020603050405020304" pitchFamily="18" charset="0"/>
              </a:rPr>
              <a:t>1-2</a:t>
            </a:r>
            <a:r>
              <a:rPr lang="es-ES" sz="1200" dirty="0">
                <a:effectLst/>
                <a:latin typeface="Calibri" panose="020F0502020204030204" pitchFamily="34" charset="0"/>
                <a:ea typeface="Calibri" panose="020F0502020204030204" pitchFamily="34" charset="0"/>
                <a:cs typeface="Times New Roman" panose="02020603050405020304" pitchFamily="18" charset="0"/>
              </a:rPr>
              <a:t>, Amparo Sole</a:t>
            </a:r>
            <a:r>
              <a:rPr lang="es-ES" sz="1200" baseline="30000" dirty="0">
                <a:effectLst/>
                <a:latin typeface="Calibri" panose="020F0502020204030204" pitchFamily="34" charset="0"/>
                <a:ea typeface="Calibri" panose="020F0502020204030204" pitchFamily="34" charset="0"/>
                <a:cs typeface="Times New Roman" panose="02020603050405020304" pitchFamily="18" charset="0"/>
              </a:rPr>
              <a:t>5</a:t>
            </a:r>
            <a:r>
              <a:rPr lang="es-ES" sz="1200" dirty="0">
                <a:effectLst/>
                <a:latin typeface="Calibri" panose="020F0502020204030204" pitchFamily="34" charset="0"/>
                <a:ea typeface="Calibri" panose="020F0502020204030204" pitchFamily="34" charset="0"/>
                <a:cs typeface="Times New Roman" panose="02020603050405020304" pitchFamily="18" charset="0"/>
              </a:rPr>
              <a:t>, Antonio Álvarez Fernández</a:t>
            </a:r>
            <a:r>
              <a:rPr lang="es-ES" sz="1200" baseline="30000" dirty="0">
                <a:effectLst/>
                <a:latin typeface="Calibri" panose="020F0502020204030204" pitchFamily="34" charset="0"/>
                <a:ea typeface="Calibri" panose="020F0502020204030204" pitchFamily="34" charset="0"/>
                <a:cs typeface="Times New Roman" panose="02020603050405020304" pitchFamily="18" charset="0"/>
              </a:rPr>
              <a:t>6</a:t>
            </a:r>
            <a:r>
              <a:rPr lang="es-ES" sz="1200" dirty="0">
                <a:effectLst/>
                <a:latin typeface="Calibri" panose="020F0502020204030204" pitchFamily="34" charset="0"/>
                <a:ea typeface="Calibri" panose="020F0502020204030204" pitchFamily="34" charset="0"/>
                <a:cs typeface="Times New Roman" panose="02020603050405020304" pitchFamily="18" charset="0"/>
              </a:rPr>
              <a:t>,</a:t>
            </a:r>
            <a:r>
              <a:rPr lang="es-ES" sz="1200" baseline="30000" dirty="0">
                <a:effectLst/>
                <a:latin typeface="Calibri" panose="020F0502020204030204" pitchFamily="34" charset="0"/>
                <a:ea typeface="Calibri" panose="020F0502020204030204" pitchFamily="34" charset="0"/>
                <a:cs typeface="Times New Roman" panose="02020603050405020304" pitchFamily="18" charset="0"/>
              </a:rPr>
              <a:t> </a:t>
            </a:r>
            <a:r>
              <a:rPr lang="es-ES" sz="1200" dirty="0">
                <a:effectLst/>
                <a:latin typeface="Calibri" panose="020F0502020204030204" pitchFamily="34" charset="0"/>
                <a:ea typeface="Calibri" panose="020F0502020204030204" pitchFamily="34" charset="0"/>
                <a:cs typeface="Times New Roman" panose="02020603050405020304" pitchFamily="18" charset="0"/>
              </a:rPr>
              <a:t>Casilda Olveira</a:t>
            </a:r>
            <a:r>
              <a:rPr lang="es-ES" sz="1200" baseline="30000" dirty="0">
                <a:effectLst/>
                <a:latin typeface="Calibri" panose="020F0502020204030204" pitchFamily="34" charset="0"/>
                <a:ea typeface="Calibri" panose="020F0502020204030204" pitchFamily="34" charset="0"/>
                <a:cs typeface="Times New Roman" panose="02020603050405020304" pitchFamily="18" charset="0"/>
              </a:rPr>
              <a:t>7-8</a:t>
            </a:r>
            <a:r>
              <a:rPr lang="es-ES" sz="1200" dirty="0">
                <a:effectLst/>
                <a:latin typeface="Calibri" panose="020F0502020204030204" pitchFamily="34" charset="0"/>
                <a:ea typeface="Calibri" panose="020F0502020204030204" pitchFamily="34" charset="0"/>
                <a:cs typeface="Times New Roman" panose="02020603050405020304" pitchFamily="18" charset="0"/>
              </a:rPr>
              <a:t>, Ainhoa Gómez Bonilla</a:t>
            </a:r>
            <a:r>
              <a:rPr lang="es-ES" sz="1200" baseline="30000" dirty="0">
                <a:effectLst/>
                <a:latin typeface="Calibri" panose="020F0502020204030204" pitchFamily="34" charset="0"/>
                <a:ea typeface="Calibri" panose="020F0502020204030204" pitchFamily="34" charset="0"/>
                <a:cs typeface="Times New Roman" panose="02020603050405020304" pitchFamily="18" charset="0"/>
              </a:rPr>
              <a:t>9</a:t>
            </a:r>
            <a:r>
              <a:rPr lang="es-ES" sz="1200" dirty="0">
                <a:effectLst/>
                <a:latin typeface="Calibri" panose="020F0502020204030204" pitchFamily="34" charset="0"/>
                <a:ea typeface="Calibri" panose="020F0502020204030204" pitchFamily="34" charset="0"/>
                <a:cs typeface="Times New Roman" panose="02020603050405020304" pitchFamily="18" charset="0"/>
              </a:rPr>
              <a:t>, Grupo nacional </a:t>
            </a:r>
            <a:r>
              <a:rPr lang="es-ES" sz="1200" dirty="0" err="1">
                <a:effectLst/>
                <a:latin typeface="Calibri" panose="020F0502020204030204" pitchFamily="34" charset="0"/>
                <a:ea typeface="Calibri" panose="020F0502020204030204" pitchFamily="34" charset="0"/>
                <a:cs typeface="Times New Roman" panose="02020603050405020304" pitchFamily="18" charset="0"/>
              </a:rPr>
              <a:t>Kaftrio</a:t>
            </a:r>
            <a:r>
              <a:rPr lang="es-ES" sz="1200" dirty="0">
                <a:effectLst/>
                <a:latin typeface="Calibri" panose="020F0502020204030204" pitchFamily="34" charset="0"/>
                <a:ea typeface="Calibri" panose="020F0502020204030204" pitchFamily="34" charset="0"/>
                <a:cs typeface="Times New Roman" panose="02020603050405020304" pitchFamily="18" charset="0"/>
              </a:rPr>
              <a:t>-Fibrosis quística</a:t>
            </a:r>
            <a:r>
              <a:rPr lang="es-ES" sz="1200" baseline="30000" dirty="0">
                <a:effectLst/>
                <a:latin typeface="Calibri" panose="020F0502020204030204" pitchFamily="34" charset="0"/>
                <a:ea typeface="Calibri" panose="020F0502020204030204" pitchFamily="34" charset="0"/>
                <a:cs typeface="Times New Roman" panose="02020603050405020304" pitchFamily="18" charset="0"/>
              </a:rPr>
              <a:t>10</a:t>
            </a:r>
          </a:p>
          <a:p>
            <a:pPr marL="0" indent="0">
              <a:buNone/>
            </a:pPr>
            <a:endParaRPr lang="es-ES" sz="1200" baseline="30000" dirty="0">
              <a:latin typeface="Calibri" panose="020F0502020204030204" pitchFamily="34" charset="0"/>
              <a:cs typeface="Times New Roman" panose="02020603050405020304" pitchFamily="18" charset="0"/>
            </a:endParaRPr>
          </a:p>
          <a:p>
            <a:pPr marL="0" indent="0">
              <a:buNone/>
            </a:pPr>
            <a:endParaRPr lang="es-ES" sz="1200" dirty="0"/>
          </a:p>
        </p:txBody>
      </p:sp>
      <p:sp>
        <p:nvSpPr>
          <p:cNvPr id="4" name="CuadroTexto 3">
            <a:extLst>
              <a:ext uri="{FF2B5EF4-FFF2-40B4-BE49-F238E27FC236}">
                <a16:creationId xmlns:a16="http://schemas.microsoft.com/office/drawing/2014/main" id="{69D499E5-86FD-558D-C5A9-61133714B6E2}"/>
              </a:ext>
            </a:extLst>
          </p:cNvPr>
          <p:cNvSpPr txBox="1"/>
          <p:nvPr/>
        </p:nvSpPr>
        <p:spPr>
          <a:xfrm>
            <a:off x="539552" y="4111562"/>
            <a:ext cx="8183252" cy="548420"/>
          </a:xfrm>
          <a:prstGeom prst="rect">
            <a:avLst/>
          </a:prstGeom>
          <a:noFill/>
        </p:spPr>
        <p:txBody>
          <a:bodyPr wrap="square" rtlCol="0">
            <a:spAutoFit/>
          </a:bodyPr>
          <a:lstStyle/>
          <a:p>
            <a:pPr algn="just">
              <a:lnSpc>
                <a:spcPct val="107000"/>
              </a:lnSpc>
              <a:spcAft>
                <a:spcPts val="800"/>
              </a:spcAft>
            </a:pPr>
            <a:r>
              <a:rPr lang="es-ES" sz="7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1. Unidad Médico-Quirúrgica de Enfermedades Respiratorias. Hospital Universitario Virgen del Rocío. Sevilla. 2. CIBER de Enfermedades Respiratorias (CIBERES), Instituto de Salud Carlos III, Madrid, España. 3. Hospital Universitario de La Princesa. Madrid. Instituto de Investigación Sanitaria del Hospital Universitario de La Princesa. Madrid. 4. Facultad de Medicina, Universidad Autónoma de Madrid, Madrid. 5. Hospital Universitario La Fe. Valencia. 6. Hospital </a:t>
            </a:r>
            <a:r>
              <a:rPr lang="es-ES" sz="700" dirty="0">
                <a:solidFill>
                  <a:schemeClr val="bg1">
                    <a:lumMod val="50000"/>
                  </a:schemeClr>
                </a:solidFill>
                <a:effectLst/>
                <a:latin typeface="Calibri" panose="020F0502020204030204" pitchFamily="34" charset="0"/>
                <a:ea typeface="Calibri" panose="020F0502020204030204" pitchFamily="34" charset="0"/>
                <a:cs typeface="Calibri" panose="020F0502020204030204" pitchFamily="34" charset="0"/>
              </a:rPr>
              <a:t>Vall </a:t>
            </a:r>
            <a:r>
              <a:rPr lang="es-ES" sz="700" dirty="0" err="1">
                <a:solidFill>
                  <a:schemeClr val="bg1">
                    <a:lumMod val="50000"/>
                  </a:schemeClr>
                </a:solidFill>
                <a:effectLst/>
                <a:latin typeface="Calibri" panose="020F0502020204030204" pitchFamily="34" charset="0"/>
                <a:ea typeface="Calibri" panose="020F0502020204030204" pitchFamily="34" charset="0"/>
                <a:cs typeface="Calibri" panose="020F0502020204030204" pitchFamily="34" charset="0"/>
              </a:rPr>
              <a:t>d’Hebron</a:t>
            </a:r>
            <a:r>
              <a:rPr lang="es-ES" sz="700" dirty="0">
                <a:solidFill>
                  <a:schemeClr val="bg1">
                    <a:lumMod val="50000"/>
                  </a:schemeClr>
                </a:solidFill>
                <a:effectLst/>
                <a:latin typeface="Calibri" panose="020F0502020204030204" pitchFamily="34" charset="0"/>
                <a:ea typeface="Calibri" panose="020F0502020204030204" pitchFamily="34" charset="0"/>
                <a:cs typeface="Calibri" panose="020F0502020204030204" pitchFamily="34" charset="0"/>
              </a:rPr>
              <a:t>. Barcelona.</a:t>
            </a:r>
            <a:r>
              <a:rPr lang="es-ES" sz="700" dirty="0">
                <a:solidFill>
                  <a:schemeClr val="bg1">
                    <a:lumMod val="50000"/>
                  </a:schemeClr>
                </a:solidFill>
                <a:effectLst/>
                <a:latin typeface="Arial" panose="020B0604020202020204" pitchFamily="34" charset="0"/>
                <a:ea typeface="Calibri" panose="020F0502020204030204" pitchFamily="34" charset="0"/>
                <a:cs typeface="Times New Roman" panose="02020603050405020304" pitchFamily="18" charset="0"/>
              </a:rPr>
              <a:t> </a:t>
            </a:r>
            <a:r>
              <a:rPr lang="es-ES" sz="7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7. Unidad de Fibrosis Quística y Bronquiectasias. Servicio de Neumología. Hospital Regional Universitario de Málaga. 8. Instituto de Investigación Biomédica de Málaga (IBIMA). Universidad de Málaga 9. Hospital Universitario de Cruces. Bilbao. 10. Grupo Nacional </a:t>
            </a:r>
            <a:r>
              <a:rPr lang="es-ES" sz="700" dirty="0" err="1">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Kaftrio</a:t>
            </a:r>
            <a:r>
              <a:rPr lang="es-ES" sz="700"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-Fibrosis quística</a:t>
            </a:r>
          </a:p>
        </p:txBody>
      </p:sp>
      <p:grpSp>
        <p:nvGrpSpPr>
          <p:cNvPr id="7" name="Grupo 6">
            <a:extLst>
              <a:ext uri="{FF2B5EF4-FFF2-40B4-BE49-F238E27FC236}">
                <a16:creationId xmlns:a16="http://schemas.microsoft.com/office/drawing/2014/main" id="{4EB62A49-BFAE-CDB2-0B42-AA7E5C2AF892}"/>
              </a:ext>
            </a:extLst>
          </p:cNvPr>
          <p:cNvGrpSpPr/>
          <p:nvPr/>
        </p:nvGrpSpPr>
        <p:grpSpPr>
          <a:xfrm>
            <a:off x="107504" y="4772194"/>
            <a:ext cx="2059245" cy="371306"/>
            <a:chOff x="66653" y="4788911"/>
            <a:chExt cx="2059245" cy="371306"/>
          </a:xfrm>
        </p:grpSpPr>
        <p:pic>
          <p:nvPicPr>
            <p:cNvPr id="8" name="Imagen 7">
              <a:extLst>
                <a:ext uri="{FF2B5EF4-FFF2-40B4-BE49-F238E27FC236}">
                  <a16:creationId xmlns:a16="http://schemas.microsoft.com/office/drawing/2014/main" id="{89B16B5A-9F5B-6373-0397-74B895AE0091}"/>
                </a:ext>
              </a:extLst>
            </p:cNvPr>
            <p:cNvPicPr>
              <a:picLocks noChangeAspect="1"/>
            </p:cNvPicPr>
            <p:nvPr/>
          </p:nvPicPr>
          <p:blipFill>
            <a:blip r:embed="rId2"/>
            <a:stretch>
              <a:fillRect/>
            </a:stretch>
          </p:blipFill>
          <p:spPr>
            <a:xfrm>
              <a:off x="66653" y="4788911"/>
              <a:ext cx="2059245" cy="371306"/>
            </a:xfrm>
            <a:prstGeom prst="rect">
              <a:avLst/>
            </a:prstGeom>
          </p:spPr>
        </p:pic>
        <p:pic>
          <p:nvPicPr>
            <p:cNvPr id="9" name="Picture 3">
              <a:extLst>
                <a:ext uri="{FF2B5EF4-FFF2-40B4-BE49-F238E27FC236}">
                  <a16:creationId xmlns:a16="http://schemas.microsoft.com/office/drawing/2014/main" id="{C08BEA74-C5EE-A57F-B772-2EA21721EF7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7108" y="4881737"/>
              <a:ext cx="577537" cy="237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54DB2DAC-5B3E-5E08-3E80-478739A527E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8895" y="4893717"/>
              <a:ext cx="577537" cy="185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6" name="Conector recto 5">
            <a:extLst>
              <a:ext uri="{FF2B5EF4-FFF2-40B4-BE49-F238E27FC236}">
                <a16:creationId xmlns:a16="http://schemas.microsoft.com/office/drawing/2014/main" id="{F4B0761D-8C70-2CF8-52D1-385C8AF10AE5}"/>
              </a:ext>
            </a:extLst>
          </p:cNvPr>
          <p:cNvCxnSpPr/>
          <p:nvPr/>
        </p:nvCxnSpPr>
        <p:spPr>
          <a:xfrm>
            <a:off x="611560" y="4083918"/>
            <a:ext cx="7992888" cy="0"/>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1" name="Rectángulo 10">
            <a:extLst>
              <a:ext uri="{FF2B5EF4-FFF2-40B4-BE49-F238E27FC236}">
                <a16:creationId xmlns:a16="http://schemas.microsoft.com/office/drawing/2014/main" id="{3D54BEAA-90A6-D595-9EE6-6C5298B7C25C}"/>
              </a:ext>
            </a:extLst>
          </p:cNvPr>
          <p:cNvSpPr/>
          <p:nvPr/>
        </p:nvSpPr>
        <p:spPr>
          <a:xfrm>
            <a:off x="611560" y="843557"/>
            <a:ext cx="8111244" cy="2404407"/>
          </a:xfrm>
          <a:prstGeom prst="rect">
            <a:avLst/>
          </a:prstGeom>
          <a:noFill/>
          <a:ln w="76200">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241917913"/>
      </p:ext>
    </p:extLst>
  </p:cSld>
  <p:clrMapOvr>
    <a:masterClrMapping/>
  </p:clrMapOvr>
  <mc:AlternateContent xmlns:mc="http://schemas.openxmlformats.org/markup-compatibility/2006">
    <mc:Choice xmlns:p14="http://schemas.microsoft.com/office/powerpoint/2010/main" Requires="p14">
      <p:transition spd="slow" p14:dur="2000" advTm="6116"/>
    </mc:Choice>
    <mc:Fallback>
      <p:transition spd="slow" advTm="611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C3D8E6B2-79F9-AC54-2438-ACB3E288E5C5}"/>
              </a:ext>
            </a:extLst>
          </p:cNvPr>
          <p:cNvSpPr>
            <a:spLocks noGrp="1"/>
          </p:cNvSpPr>
          <p:nvPr>
            <p:ph type="title"/>
          </p:nvPr>
        </p:nvSpPr>
        <p:spPr>
          <a:xfrm>
            <a:off x="180658" y="6432"/>
            <a:ext cx="8229600" cy="857250"/>
          </a:xfrm>
        </p:spPr>
        <p:txBody>
          <a:bodyPr/>
          <a:lstStyle/>
          <a:p>
            <a:r>
              <a:rPr lang="es-ES" dirty="0">
                <a:solidFill>
                  <a:schemeClr val="accent5">
                    <a:lumMod val="75000"/>
                  </a:schemeClr>
                </a:solidFill>
              </a:rPr>
              <a:t>Introducción</a:t>
            </a:r>
          </a:p>
        </p:txBody>
      </p:sp>
      <p:sp>
        <p:nvSpPr>
          <p:cNvPr id="6" name="CuadroTexto 5">
            <a:extLst>
              <a:ext uri="{FF2B5EF4-FFF2-40B4-BE49-F238E27FC236}">
                <a16:creationId xmlns:a16="http://schemas.microsoft.com/office/drawing/2014/main" id="{18BC12CB-62DB-0306-AE03-34C926ACBFDF}"/>
              </a:ext>
            </a:extLst>
          </p:cNvPr>
          <p:cNvSpPr txBox="1"/>
          <p:nvPr/>
        </p:nvSpPr>
        <p:spPr>
          <a:xfrm>
            <a:off x="251520" y="4724876"/>
            <a:ext cx="4140504" cy="446276"/>
          </a:xfrm>
          <a:prstGeom prst="rect">
            <a:avLst/>
          </a:prstGeom>
          <a:noFill/>
        </p:spPr>
        <p:txBody>
          <a:bodyPr wrap="square" rtlCol="0">
            <a:spAutoFit/>
          </a:bodyPr>
          <a:lstStyle/>
          <a:p>
            <a:r>
              <a:rPr lang="es-ES" sz="1200" dirty="0" err="1">
                <a:solidFill>
                  <a:schemeClr val="tx1">
                    <a:lumMod val="50000"/>
                    <a:lumOff val="50000"/>
                  </a:schemeClr>
                </a:solidFill>
              </a:rPr>
              <a:t>Lopes-Macheco</a:t>
            </a:r>
            <a:r>
              <a:rPr lang="es-ES" sz="1200" dirty="0">
                <a:solidFill>
                  <a:schemeClr val="tx1">
                    <a:lumMod val="50000"/>
                    <a:lumOff val="50000"/>
                  </a:schemeClr>
                </a:solidFill>
              </a:rPr>
              <a:t> M.</a:t>
            </a:r>
            <a:r>
              <a:rPr lang="fr-FR" sz="1200" dirty="0">
                <a:solidFill>
                  <a:schemeClr val="tx1">
                    <a:lumMod val="50000"/>
                    <a:lumOff val="50000"/>
                  </a:schemeClr>
                </a:solidFill>
              </a:rPr>
              <a:t> Front </a:t>
            </a:r>
            <a:r>
              <a:rPr lang="fr-FR" sz="1200" dirty="0" err="1">
                <a:solidFill>
                  <a:schemeClr val="tx1">
                    <a:lumMod val="50000"/>
                    <a:lumOff val="50000"/>
                  </a:schemeClr>
                </a:solidFill>
              </a:rPr>
              <a:t>Pharmacol</a:t>
            </a:r>
            <a:r>
              <a:rPr lang="fr-FR" sz="1200" dirty="0">
                <a:solidFill>
                  <a:schemeClr val="tx1">
                    <a:lumMod val="50000"/>
                    <a:lumOff val="50000"/>
                  </a:schemeClr>
                </a:solidFill>
              </a:rPr>
              <a:t>. 2016 Sep 5;7:275.</a:t>
            </a:r>
            <a:endParaRPr lang="es-ES" sz="1200" dirty="0">
              <a:solidFill>
                <a:schemeClr val="tx1">
                  <a:lumMod val="50000"/>
                  <a:lumOff val="50000"/>
                </a:schemeClr>
              </a:solidFill>
            </a:endParaRPr>
          </a:p>
          <a:p>
            <a:endParaRPr lang="es-ES" sz="1100" dirty="0">
              <a:solidFill>
                <a:schemeClr val="tx1">
                  <a:lumMod val="50000"/>
                  <a:lumOff val="50000"/>
                </a:schemeClr>
              </a:solidFill>
            </a:endParaRPr>
          </a:p>
        </p:txBody>
      </p:sp>
      <p:grpSp>
        <p:nvGrpSpPr>
          <p:cNvPr id="22" name="Grupo 21">
            <a:extLst>
              <a:ext uri="{FF2B5EF4-FFF2-40B4-BE49-F238E27FC236}">
                <a16:creationId xmlns:a16="http://schemas.microsoft.com/office/drawing/2014/main" id="{925E65F3-1A86-9558-FDD5-8271871053A8}"/>
              </a:ext>
            </a:extLst>
          </p:cNvPr>
          <p:cNvGrpSpPr/>
          <p:nvPr/>
        </p:nvGrpSpPr>
        <p:grpSpPr>
          <a:xfrm>
            <a:off x="1421649" y="755505"/>
            <a:ext cx="6300701" cy="4151229"/>
            <a:chOff x="1835695" y="674378"/>
            <a:chExt cx="6300701" cy="4151229"/>
          </a:xfrm>
        </p:grpSpPr>
        <p:grpSp>
          <p:nvGrpSpPr>
            <p:cNvPr id="11" name="Grupo 10">
              <a:extLst>
                <a:ext uri="{FF2B5EF4-FFF2-40B4-BE49-F238E27FC236}">
                  <a16:creationId xmlns:a16="http://schemas.microsoft.com/office/drawing/2014/main" id="{5C9EEC26-1269-1505-09F4-E94F143DD5CB}"/>
                </a:ext>
              </a:extLst>
            </p:cNvPr>
            <p:cNvGrpSpPr/>
            <p:nvPr/>
          </p:nvGrpSpPr>
          <p:grpSpPr>
            <a:xfrm>
              <a:off x="1835695" y="674378"/>
              <a:ext cx="6300701" cy="4050497"/>
              <a:chOff x="1835695" y="674378"/>
              <a:chExt cx="6300701" cy="4050497"/>
            </a:xfrm>
          </p:grpSpPr>
          <p:pic>
            <p:nvPicPr>
              <p:cNvPr id="5" name="Imagen 4">
                <a:extLst>
                  <a:ext uri="{FF2B5EF4-FFF2-40B4-BE49-F238E27FC236}">
                    <a16:creationId xmlns:a16="http://schemas.microsoft.com/office/drawing/2014/main" id="{3A53DAF8-D791-C769-C0A4-8729B104DE83}"/>
                  </a:ext>
                </a:extLst>
              </p:cNvPr>
              <p:cNvPicPr>
                <a:picLocks noChangeAspect="1"/>
              </p:cNvPicPr>
              <p:nvPr/>
            </p:nvPicPr>
            <p:blipFill>
              <a:blip r:embed="rId4"/>
              <a:stretch>
                <a:fillRect/>
              </a:stretch>
            </p:blipFill>
            <p:spPr>
              <a:xfrm>
                <a:off x="1835695" y="948146"/>
                <a:ext cx="5533667" cy="3776729"/>
              </a:xfrm>
              <a:prstGeom prst="rect">
                <a:avLst/>
              </a:prstGeom>
            </p:spPr>
          </p:pic>
          <p:sp>
            <p:nvSpPr>
              <p:cNvPr id="7" name="Elipse 6">
                <a:extLst>
                  <a:ext uri="{FF2B5EF4-FFF2-40B4-BE49-F238E27FC236}">
                    <a16:creationId xmlns:a16="http://schemas.microsoft.com/office/drawing/2014/main" id="{B820A5E0-6287-F077-629F-F3408BEF9370}"/>
                  </a:ext>
                </a:extLst>
              </p:cNvPr>
              <p:cNvSpPr/>
              <p:nvPr/>
            </p:nvSpPr>
            <p:spPr>
              <a:xfrm>
                <a:off x="7099389" y="814640"/>
                <a:ext cx="504056" cy="209178"/>
              </a:xfrm>
              <a:prstGeom prst="ellipse">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600" dirty="0">
                    <a:solidFill>
                      <a:schemeClr val="tx1"/>
                    </a:solidFill>
                  </a:rPr>
                  <a:t>SYM</a:t>
                </a:r>
              </a:p>
            </p:txBody>
          </p:sp>
          <p:sp>
            <p:nvSpPr>
              <p:cNvPr id="8" name="Elipse 7">
                <a:extLst>
                  <a:ext uri="{FF2B5EF4-FFF2-40B4-BE49-F238E27FC236}">
                    <a16:creationId xmlns:a16="http://schemas.microsoft.com/office/drawing/2014/main" id="{5BD34817-2CE5-A9C6-DB4B-60DED728CAF7}"/>
                  </a:ext>
                </a:extLst>
              </p:cNvPr>
              <p:cNvSpPr/>
              <p:nvPr/>
            </p:nvSpPr>
            <p:spPr>
              <a:xfrm>
                <a:off x="7524328" y="674378"/>
                <a:ext cx="504056" cy="241188"/>
              </a:xfrm>
              <a:prstGeom prst="ellipse">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600" dirty="0">
                    <a:solidFill>
                      <a:schemeClr val="tx1"/>
                    </a:solidFill>
                  </a:rPr>
                  <a:t>KAFT</a:t>
                </a:r>
              </a:p>
            </p:txBody>
          </p:sp>
          <p:cxnSp>
            <p:nvCxnSpPr>
              <p:cNvPr id="10" name="Conector recto 9">
                <a:extLst>
                  <a:ext uri="{FF2B5EF4-FFF2-40B4-BE49-F238E27FC236}">
                    <a16:creationId xmlns:a16="http://schemas.microsoft.com/office/drawing/2014/main" id="{993EA0C5-B460-1B07-3B34-31090BC31FDE}"/>
                  </a:ext>
                </a:extLst>
              </p:cNvPr>
              <p:cNvCxnSpPr/>
              <p:nvPr/>
            </p:nvCxnSpPr>
            <p:spPr>
              <a:xfrm>
                <a:off x="6912260" y="4227934"/>
                <a:ext cx="1224136"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21" name="Grupo 20">
              <a:extLst>
                <a:ext uri="{FF2B5EF4-FFF2-40B4-BE49-F238E27FC236}">
                  <a16:creationId xmlns:a16="http://schemas.microsoft.com/office/drawing/2014/main" id="{90035E4E-F4B8-6BF8-F4A2-C472F6DF54E2}"/>
                </a:ext>
              </a:extLst>
            </p:cNvPr>
            <p:cNvGrpSpPr/>
            <p:nvPr/>
          </p:nvGrpSpPr>
          <p:grpSpPr>
            <a:xfrm>
              <a:off x="7347903" y="4096549"/>
              <a:ext cx="711972" cy="729058"/>
              <a:chOff x="7347903" y="4096549"/>
              <a:chExt cx="711972" cy="729058"/>
            </a:xfrm>
          </p:grpSpPr>
          <p:sp>
            <p:nvSpPr>
              <p:cNvPr id="12" name="CuadroTexto 11">
                <a:extLst>
                  <a:ext uri="{FF2B5EF4-FFF2-40B4-BE49-F238E27FC236}">
                    <a16:creationId xmlns:a16="http://schemas.microsoft.com/office/drawing/2014/main" id="{44329D4F-DB82-2D1C-D8A3-0629D64F3D77}"/>
                  </a:ext>
                </a:extLst>
              </p:cNvPr>
              <p:cNvSpPr txBox="1"/>
              <p:nvPr/>
            </p:nvSpPr>
            <p:spPr>
              <a:xfrm rot="18384163">
                <a:off x="7129917" y="4330622"/>
                <a:ext cx="712971" cy="276999"/>
              </a:xfrm>
              <a:prstGeom prst="rect">
                <a:avLst/>
              </a:prstGeom>
              <a:noFill/>
            </p:spPr>
            <p:txBody>
              <a:bodyPr wrap="square" rtlCol="0">
                <a:spAutoFit/>
              </a:bodyPr>
              <a:lstStyle/>
              <a:p>
                <a:r>
                  <a:rPr lang="es-ES" sz="1200" b="1" dirty="0">
                    <a:latin typeface="Arial" panose="020B0604020202020204" pitchFamily="34" charset="0"/>
                    <a:cs typeface="Arial" panose="020B0604020202020204" pitchFamily="34" charset="0"/>
                  </a:rPr>
                  <a:t>2018</a:t>
                </a:r>
              </a:p>
            </p:txBody>
          </p:sp>
          <p:sp>
            <p:nvSpPr>
              <p:cNvPr id="13" name="CuadroTexto 12">
                <a:extLst>
                  <a:ext uri="{FF2B5EF4-FFF2-40B4-BE49-F238E27FC236}">
                    <a16:creationId xmlns:a16="http://schemas.microsoft.com/office/drawing/2014/main" id="{DEB22149-18F3-3029-5992-F5C57EDF15A4}"/>
                  </a:ext>
                </a:extLst>
              </p:cNvPr>
              <p:cNvSpPr txBox="1"/>
              <p:nvPr/>
            </p:nvSpPr>
            <p:spPr>
              <a:xfrm rot="18384163">
                <a:off x="7564890" y="4314535"/>
                <a:ext cx="712971" cy="276999"/>
              </a:xfrm>
              <a:prstGeom prst="rect">
                <a:avLst/>
              </a:prstGeom>
              <a:noFill/>
            </p:spPr>
            <p:txBody>
              <a:bodyPr wrap="square" rtlCol="0">
                <a:spAutoFit/>
              </a:bodyPr>
              <a:lstStyle/>
              <a:p>
                <a:r>
                  <a:rPr lang="es-ES" sz="1200" b="1" dirty="0">
                    <a:latin typeface="Arial" panose="020B0604020202020204" pitchFamily="34" charset="0"/>
                    <a:cs typeface="Arial" panose="020B0604020202020204" pitchFamily="34" charset="0"/>
                  </a:rPr>
                  <a:t>2019</a:t>
                </a:r>
              </a:p>
            </p:txBody>
          </p:sp>
          <p:cxnSp>
            <p:nvCxnSpPr>
              <p:cNvPr id="15" name="Conector recto 14">
                <a:extLst>
                  <a:ext uri="{FF2B5EF4-FFF2-40B4-BE49-F238E27FC236}">
                    <a16:creationId xmlns:a16="http://schemas.microsoft.com/office/drawing/2014/main" id="{C6D4EAE4-AF37-5658-45DB-E6CAC4E2B70E}"/>
                  </a:ext>
                </a:extLst>
              </p:cNvPr>
              <p:cNvCxnSpPr>
                <a:cxnSpLocks/>
              </p:cNvCxnSpPr>
              <p:nvPr/>
            </p:nvCxnSpPr>
            <p:spPr>
              <a:xfrm>
                <a:off x="7486402" y="4227934"/>
                <a:ext cx="0" cy="100926"/>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Conector recto 17">
                <a:extLst>
                  <a:ext uri="{FF2B5EF4-FFF2-40B4-BE49-F238E27FC236}">
                    <a16:creationId xmlns:a16="http://schemas.microsoft.com/office/drawing/2014/main" id="{02068524-7CAA-1BCF-E4EF-223364192049}"/>
                  </a:ext>
                </a:extLst>
              </p:cNvPr>
              <p:cNvCxnSpPr>
                <a:cxnSpLocks/>
              </p:cNvCxnSpPr>
              <p:nvPr/>
            </p:nvCxnSpPr>
            <p:spPr>
              <a:xfrm>
                <a:off x="7884368" y="4227934"/>
                <a:ext cx="0" cy="100926"/>
              </a:xfrm>
              <a:prstGeom prst="line">
                <a:avLst/>
              </a:prstGeom>
              <a:ln w="19050"/>
            </p:spPr>
            <p:style>
              <a:lnRef idx="1">
                <a:schemeClr val="dk1"/>
              </a:lnRef>
              <a:fillRef idx="0">
                <a:schemeClr val="dk1"/>
              </a:fillRef>
              <a:effectRef idx="0">
                <a:schemeClr val="dk1"/>
              </a:effectRef>
              <a:fontRef idx="minor">
                <a:schemeClr val="tx1"/>
              </a:fontRef>
            </p:style>
          </p:cxnSp>
        </p:grpSp>
      </p:grpSp>
      <p:sp>
        <p:nvSpPr>
          <p:cNvPr id="24" name="Elipse 23">
            <a:extLst>
              <a:ext uri="{FF2B5EF4-FFF2-40B4-BE49-F238E27FC236}">
                <a16:creationId xmlns:a16="http://schemas.microsoft.com/office/drawing/2014/main" id="{30C1660E-9601-F36C-B6F7-BDB14CBCA934}"/>
              </a:ext>
            </a:extLst>
          </p:cNvPr>
          <p:cNvSpPr/>
          <p:nvPr/>
        </p:nvSpPr>
        <p:spPr>
          <a:xfrm>
            <a:off x="5993198" y="577444"/>
            <a:ext cx="2041277" cy="1096163"/>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Tree>
    <p:custDataLst>
      <p:tags r:id="rId1"/>
    </p:custDataLst>
    <p:extLst>
      <p:ext uri="{BB962C8B-B14F-4D97-AF65-F5344CB8AC3E}">
        <p14:creationId xmlns:p14="http://schemas.microsoft.com/office/powerpoint/2010/main" val="1486114293"/>
      </p:ext>
    </p:extLst>
  </p:cSld>
  <p:clrMapOvr>
    <a:masterClrMapping/>
  </p:clrMapOvr>
  <mc:AlternateContent xmlns:mc="http://schemas.openxmlformats.org/markup-compatibility/2006">
    <mc:Choice xmlns:p14="http://schemas.microsoft.com/office/powerpoint/2010/main" Requires="p14">
      <p:transition spd="slow" p14:dur="2000" advTm="33584"/>
    </mc:Choice>
    <mc:Fallback>
      <p:transition spd="slow" advTm="335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3153741-D48D-543D-44D9-AFD794C2F6D0}"/>
              </a:ext>
            </a:extLst>
          </p:cNvPr>
          <p:cNvSpPr>
            <a:spLocks noGrp="1"/>
          </p:cNvSpPr>
          <p:nvPr>
            <p:ph idx="1"/>
          </p:nvPr>
        </p:nvSpPr>
        <p:spPr/>
        <p:txBody>
          <a:bodyPr>
            <a:normAutofit/>
          </a:bodyPr>
          <a:lstStyle/>
          <a:p>
            <a:pPr>
              <a:lnSpc>
                <a:spcPct val="107000"/>
              </a:lnSpc>
              <a:spcAft>
                <a:spcPts val="800"/>
              </a:spcAft>
            </a:pPr>
            <a:r>
              <a:rPr lang="es-ES" sz="1800" dirty="0" err="1">
                <a:effectLst/>
                <a:latin typeface="Calibri" panose="020F0502020204030204" pitchFamily="34" charset="0"/>
                <a:ea typeface="Calibri" panose="020F0502020204030204" pitchFamily="34" charset="0"/>
                <a:cs typeface="Times New Roman" panose="02020603050405020304" pitchFamily="18" charset="0"/>
              </a:rPr>
              <a:t>Elexacaftor</a:t>
            </a:r>
            <a:r>
              <a:rPr lang="es-ES" sz="1800" dirty="0">
                <a:effectLst/>
                <a:latin typeface="Calibri" panose="020F0502020204030204" pitchFamily="34" charset="0"/>
                <a:ea typeface="Calibri" panose="020F0502020204030204" pitchFamily="34" charset="0"/>
                <a:cs typeface="Times New Roman" panose="02020603050405020304" pitchFamily="18" charset="0"/>
              </a:rPr>
              <a:t>/</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tezacaftor</a:t>
            </a:r>
            <a:r>
              <a:rPr lang="es-ES" sz="1800" dirty="0">
                <a:effectLst/>
                <a:latin typeface="Calibri" panose="020F0502020204030204" pitchFamily="34" charset="0"/>
                <a:ea typeface="Calibri" panose="020F0502020204030204" pitchFamily="34" charset="0"/>
                <a:cs typeface="Times New Roman" panose="02020603050405020304" pitchFamily="18" charset="0"/>
              </a:rPr>
              <a:t>/</a:t>
            </a:r>
            <a:r>
              <a:rPr lang="es-ES" sz="1800" dirty="0" err="1">
                <a:effectLst/>
                <a:latin typeface="Calibri" panose="020F0502020204030204" pitchFamily="34" charset="0"/>
                <a:ea typeface="Calibri" panose="020F0502020204030204" pitchFamily="34" charset="0"/>
                <a:cs typeface="Times New Roman" panose="02020603050405020304" pitchFamily="18" charset="0"/>
              </a:rPr>
              <a:t>ivacaftor</a:t>
            </a:r>
            <a:r>
              <a:rPr lang="es-ES" sz="1800" dirty="0">
                <a:effectLst/>
                <a:latin typeface="Calibri" panose="020F0502020204030204" pitchFamily="34" charset="0"/>
                <a:ea typeface="Calibri" panose="020F0502020204030204" pitchFamily="34" charset="0"/>
                <a:cs typeface="Times New Roman" panose="02020603050405020304" pitchFamily="18" charset="0"/>
              </a:rPr>
              <a:t> (KAFTRIO®) aprobación por FDA en 2019. </a:t>
            </a:r>
          </a:p>
          <a:p>
            <a:pPr>
              <a:lnSpc>
                <a:spcPct val="107000"/>
              </a:lnSpc>
              <a:spcAft>
                <a:spcPts val="800"/>
              </a:spcAft>
            </a:pPr>
            <a:r>
              <a:rPr lang="es-ES" sz="1800" dirty="0">
                <a:effectLst/>
                <a:latin typeface="Calibri" panose="020F0502020204030204" pitchFamily="34" charset="0"/>
                <a:ea typeface="Calibri" panose="020F0502020204030204" pitchFamily="34" charset="0"/>
                <a:cs typeface="Times New Roman" panose="02020603050405020304" pitchFamily="18" charset="0"/>
              </a:rPr>
              <a:t>En España programa de acceso temprano en diciembre de 2019. </a:t>
            </a:r>
          </a:p>
          <a:p>
            <a:pPr>
              <a:lnSpc>
                <a:spcPct val="107000"/>
              </a:lnSpc>
              <a:spcAft>
                <a:spcPts val="800"/>
              </a:spcAft>
            </a:pPr>
            <a:r>
              <a:rPr lang="es-ES" sz="1800" dirty="0">
                <a:latin typeface="Calibri" panose="020F0502020204030204" pitchFamily="34" charset="0"/>
                <a:ea typeface="Calibri" panose="020F0502020204030204" pitchFamily="34" charset="0"/>
                <a:cs typeface="Times New Roman" panose="02020603050405020304" pitchFamily="18" charset="0"/>
              </a:rPr>
              <a:t>I</a:t>
            </a:r>
            <a:r>
              <a:rPr lang="es-ES" sz="1800" dirty="0">
                <a:effectLst/>
                <a:latin typeface="Calibri" panose="020F0502020204030204" pitchFamily="34" charset="0"/>
                <a:ea typeface="Calibri" panose="020F0502020204030204" pitchFamily="34" charset="0"/>
                <a:cs typeface="Times New Roman" panose="02020603050405020304" pitchFamily="18" charset="0"/>
              </a:rPr>
              <a:t>ndicación de ELX/TEZ/IVA</a:t>
            </a:r>
          </a:p>
          <a:p>
            <a:pPr lvl="1">
              <a:lnSpc>
                <a:spcPct val="107000"/>
              </a:lnSpc>
              <a:spcAft>
                <a:spcPts val="800"/>
              </a:spcAft>
            </a:pPr>
            <a:r>
              <a:rPr lang="es-ES" sz="1400" dirty="0">
                <a:latin typeface="Calibri" panose="020F0502020204030204" pitchFamily="34" charset="0"/>
                <a:ea typeface="Calibri" panose="020F0502020204030204" pitchFamily="34" charset="0"/>
                <a:cs typeface="Times New Roman" panose="02020603050405020304" pitchFamily="18" charset="0"/>
              </a:rPr>
              <a:t>M</a:t>
            </a:r>
            <a:r>
              <a:rPr lang="es-ES" sz="1400" dirty="0">
                <a:effectLst/>
                <a:latin typeface="Calibri" panose="020F0502020204030204" pitchFamily="34" charset="0"/>
                <a:ea typeface="Calibri" panose="020F0502020204030204" pitchFamily="34" charset="0"/>
                <a:cs typeface="Times New Roman" panose="02020603050405020304" pitchFamily="18" charset="0"/>
              </a:rPr>
              <a:t>utación F508del en homocigosis o en heterocigosis. </a:t>
            </a:r>
          </a:p>
          <a:p>
            <a:pPr lvl="1">
              <a:lnSpc>
                <a:spcPct val="107000"/>
              </a:lnSpc>
              <a:spcAft>
                <a:spcPts val="800"/>
              </a:spcAft>
            </a:pPr>
            <a:r>
              <a:rPr lang="es-ES" sz="1400" dirty="0">
                <a:latin typeface="Calibri" panose="020F0502020204030204" pitchFamily="34" charset="0"/>
                <a:ea typeface="Calibri" panose="020F0502020204030204" pitchFamily="34" charset="0"/>
                <a:cs typeface="Times New Roman" panose="02020603050405020304" pitchFamily="18" charset="0"/>
              </a:rPr>
              <a:t>≥</a:t>
            </a:r>
            <a:r>
              <a:rPr lang="es-ES" sz="1400" dirty="0">
                <a:effectLst/>
                <a:latin typeface="Calibri" panose="020F0502020204030204" pitchFamily="34" charset="0"/>
                <a:ea typeface="Calibri" panose="020F0502020204030204" pitchFamily="34" charset="0"/>
                <a:cs typeface="Times New Roman" panose="02020603050405020304" pitchFamily="18" charset="0"/>
              </a:rPr>
              <a:t> 6 años. </a:t>
            </a:r>
          </a:p>
        </p:txBody>
      </p:sp>
      <p:sp>
        <p:nvSpPr>
          <p:cNvPr id="6" name="Título 1">
            <a:extLst>
              <a:ext uri="{FF2B5EF4-FFF2-40B4-BE49-F238E27FC236}">
                <a16:creationId xmlns:a16="http://schemas.microsoft.com/office/drawing/2014/main" id="{9C11B4A4-9A73-6941-83D5-0E93F26705C4}"/>
              </a:ext>
            </a:extLst>
          </p:cNvPr>
          <p:cNvSpPr>
            <a:spLocks noGrp="1"/>
          </p:cNvSpPr>
          <p:nvPr>
            <p:ph type="title"/>
          </p:nvPr>
        </p:nvSpPr>
        <p:spPr>
          <a:xfrm>
            <a:off x="179512" y="0"/>
            <a:ext cx="8229600" cy="857250"/>
          </a:xfrm>
        </p:spPr>
        <p:txBody>
          <a:bodyPr/>
          <a:lstStyle/>
          <a:p>
            <a:r>
              <a:rPr lang="es-ES" dirty="0">
                <a:solidFill>
                  <a:schemeClr val="accent5">
                    <a:lumMod val="75000"/>
                  </a:schemeClr>
                </a:solidFill>
              </a:rPr>
              <a:t>Introducción</a:t>
            </a:r>
          </a:p>
        </p:txBody>
      </p:sp>
      <p:pic>
        <p:nvPicPr>
          <p:cNvPr id="4" name="Imagen 3">
            <a:extLst>
              <a:ext uri="{FF2B5EF4-FFF2-40B4-BE49-F238E27FC236}">
                <a16:creationId xmlns:a16="http://schemas.microsoft.com/office/drawing/2014/main" id="{7D914360-706D-5402-3AFD-1F76DEA42B66}"/>
              </a:ext>
            </a:extLst>
          </p:cNvPr>
          <p:cNvPicPr>
            <a:picLocks noChangeAspect="1"/>
          </p:cNvPicPr>
          <p:nvPr/>
        </p:nvPicPr>
        <p:blipFill>
          <a:blip r:embed="rId3"/>
          <a:stretch>
            <a:fillRect/>
          </a:stretch>
        </p:blipFill>
        <p:spPr>
          <a:xfrm>
            <a:off x="3540918" y="3291830"/>
            <a:ext cx="2062163" cy="1443038"/>
          </a:xfrm>
          <a:prstGeom prst="rect">
            <a:avLst/>
          </a:prstGeom>
        </p:spPr>
      </p:pic>
    </p:spTree>
    <p:extLst>
      <p:ext uri="{BB962C8B-B14F-4D97-AF65-F5344CB8AC3E}">
        <p14:creationId xmlns:p14="http://schemas.microsoft.com/office/powerpoint/2010/main" val="1340680140"/>
      </p:ext>
    </p:extLst>
  </p:cSld>
  <p:clrMapOvr>
    <a:masterClrMapping/>
  </p:clrMapOvr>
  <mc:AlternateContent xmlns:mc="http://schemas.openxmlformats.org/markup-compatibility/2006">
    <mc:Choice xmlns:p14="http://schemas.microsoft.com/office/powerpoint/2010/main" Requires="p14">
      <p:transition spd="slow" p14:dur="2000" advTm="43123"/>
    </mc:Choice>
    <mc:Fallback>
      <p:transition spd="slow" advTm="4312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D366A94-CDF6-40E5-163C-CFBA6E61AAEF}"/>
              </a:ext>
            </a:extLst>
          </p:cNvPr>
          <p:cNvPicPr>
            <a:picLocks noChangeAspect="1"/>
          </p:cNvPicPr>
          <p:nvPr/>
        </p:nvPicPr>
        <p:blipFill>
          <a:blip r:embed="rId3"/>
          <a:stretch>
            <a:fillRect/>
          </a:stretch>
        </p:blipFill>
        <p:spPr>
          <a:xfrm>
            <a:off x="5538628" y="557571"/>
            <a:ext cx="3605372" cy="4494966"/>
          </a:xfrm>
          <a:prstGeom prst="rect">
            <a:avLst/>
          </a:prstGeom>
        </p:spPr>
      </p:pic>
      <p:sp>
        <p:nvSpPr>
          <p:cNvPr id="3" name="Marcador de contenido 2">
            <a:extLst>
              <a:ext uri="{FF2B5EF4-FFF2-40B4-BE49-F238E27FC236}">
                <a16:creationId xmlns:a16="http://schemas.microsoft.com/office/drawing/2014/main" id="{B3153741-D48D-543D-44D9-AFD794C2F6D0}"/>
              </a:ext>
            </a:extLst>
          </p:cNvPr>
          <p:cNvSpPr>
            <a:spLocks noGrp="1"/>
          </p:cNvSpPr>
          <p:nvPr>
            <p:ph idx="1"/>
          </p:nvPr>
        </p:nvSpPr>
        <p:spPr>
          <a:xfrm>
            <a:off x="603937" y="1107818"/>
            <a:ext cx="4834880" cy="3394472"/>
          </a:xfrm>
        </p:spPr>
        <p:txBody>
          <a:bodyPr>
            <a:normAutofit lnSpcReduction="10000"/>
          </a:bodyPr>
          <a:lstStyle/>
          <a:p>
            <a:pPr>
              <a:lnSpc>
                <a:spcPct val="115000"/>
              </a:lnSpc>
              <a:spcAft>
                <a:spcPts val="800"/>
              </a:spcAft>
              <a:buSzPct val="120000"/>
              <a:buBlip>
                <a:blip r:embed="rId4">
                  <a:extLst>
                    <a:ext uri="{96DAC541-7B7A-43D3-8B79-37D633B846F1}">
                      <asvg:svgBlip xmlns:asvg="http://schemas.microsoft.com/office/drawing/2016/SVG/main" r:embed="rId5"/>
                    </a:ext>
                  </a:extLst>
                </a:blip>
              </a:buBlip>
            </a:pPr>
            <a:endParaRPr lang="es-ES" sz="18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SzPct val="120000"/>
              <a:buBlip>
                <a:blip r:embed="rId4">
                  <a:extLst>
                    <a:ext uri="{96DAC541-7B7A-43D3-8B79-37D633B846F1}">
                      <asvg:svgBlip xmlns:asvg="http://schemas.microsoft.com/office/drawing/2016/SVG/main" r:embed="rId5"/>
                    </a:ext>
                  </a:extLst>
                </a:blip>
              </a:buBlip>
            </a:pPr>
            <a:r>
              <a:rPr lang="es-ES" sz="1800"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Ivacaftor</a:t>
            </a:r>
            <a:r>
              <a:rPr lang="es-ES" sz="1800" dirty="0">
                <a:latin typeface="Calibri" panose="020F0502020204030204" pitchFamily="34" charset="0"/>
                <a:ea typeface="Calibri" panose="020F0502020204030204" pitchFamily="34" charset="0"/>
                <a:cs typeface="Times New Roman" panose="02020603050405020304" pitchFamily="18" charset="0"/>
              </a:rPr>
              <a:t> fármaco potenciador: potencia la probabilidad de apertura de la proteína CFTR.</a:t>
            </a:r>
          </a:p>
          <a:p>
            <a:pPr lvl="1">
              <a:lnSpc>
                <a:spcPct val="115000"/>
              </a:lnSpc>
              <a:spcAft>
                <a:spcPts val="800"/>
              </a:spcAft>
              <a:buSzPct val="120000"/>
              <a:buBlip>
                <a:blip r:embed="rId4">
                  <a:extLst>
                    <a:ext uri="{96DAC541-7B7A-43D3-8B79-37D633B846F1}">
                      <asvg:svgBlip xmlns:asvg="http://schemas.microsoft.com/office/drawing/2016/SVG/main" r:embed="rId5"/>
                    </a:ext>
                  </a:extLst>
                </a:blip>
              </a:buBlip>
            </a:pPr>
            <a:r>
              <a:rPr lang="es-ES" sz="1400" dirty="0">
                <a:latin typeface="Calibri" panose="020F0502020204030204" pitchFamily="34" charset="0"/>
                <a:ea typeface="Calibri" panose="020F0502020204030204" pitchFamily="34" charset="0"/>
                <a:cs typeface="Times New Roman" panose="02020603050405020304" pitchFamily="18" charset="0"/>
              </a:rPr>
              <a:t>Posología 150mg cada 12h.</a:t>
            </a:r>
            <a:endParaRPr lang="es-ES" sz="1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SzPct val="120000"/>
              <a:buBlip>
                <a:blip r:embed="rId4">
                  <a:extLst>
                    <a:ext uri="{96DAC541-7B7A-43D3-8B79-37D633B846F1}">
                      <asvg:svgBlip xmlns:asvg="http://schemas.microsoft.com/office/drawing/2016/SVG/main" r:embed="rId5"/>
                    </a:ext>
                  </a:extLst>
                </a:blip>
              </a:buBlip>
            </a:pPr>
            <a:r>
              <a:rPr lang="es-ES" sz="1800" dirty="0" err="1">
                <a:solidFill>
                  <a:srgbClr val="FF3399"/>
                </a:solidFill>
                <a:latin typeface="Calibri" panose="020F0502020204030204" pitchFamily="34" charset="0"/>
                <a:ea typeface="Calibri" panose="020F0502020204030204" pitchFamily="34" charset="0"/>
                <a:cs typeface="Times New Roman" panose="02020603050405020304" pitchFamily="18" charset="0"/>
              </a:rPr>
              <a:t>Elexacaftor</a:t>
            </a:r>
            <a:r>
              <a:rPr lang="es-ES" sz="1800" dirty="0">
                <a:solidFill>
                  <a:srgbClr val="FF3399"/>
                </a:solidFill>
                <a:latin typeface="Calibri" panose="020F0502020204030204" pitchFamily="34" charset="0"/>
                <a:ea typeface="Calibri" panose="020F0502020204030204" pitchFamily="34" charset="0"/>
                <a:cs typeface="Times New Roman" panose="02020603050405020304" pitchFamily="18" charset="0"/>
              </a:rPr>
              <a:t> </a:t>
            </a:r>
            <a:r>
              <a:rPr lang="es-ES" sz="1800" dirty="0">
                <a:solidFill>
                  <a:srgbClr val="FF3399"/>
                </a:solidFill>
                <a:effectLst/>
                <a:latin typeface="Calibri" panose="020F0502020204030204" pitchFamily="34" charset="0"/>
                <a:ea typeface="Calibri" panose="020F0502020204030204" pitchFamily="34" charset="0"/>
                <a:cs typeface="Times New Roman" panose="02020603050405020304" pitchFamily="18" charset="0"/>
              </a:rPr>
              <a:t>y </a:t>
            </a:r>
            <a:r>
              <a:rPr lang="es-ES" sz="1800" dirty="0" err="1">
                <a:solidFill>
                  <a:srgbClr val="FF3399"/>
                </a:solidFill>
                <a:effectLst/>
                <a:latin typeface="Calibri" panose="020F0502020204030204" pitchFamily="34" charset="0"/>
                <a:ea typeface="Calibri" panose="020F0502020204030204" pitchFamily="34" charset="0"/>
                <a:cs typeface="Times New Roman" panose="02020603050405020304" pitchFamily="18" charset="0"/>
              </a:rPr>
              <a:t>tezacaftor</a:t>
            </a:r>
            <a:r>
              <a:rPr lang="es-ES" sz="1800" dirty="0">
                <a:solidFill>
                  <a:srgbClr val="FF3399"/>
                </a:solidFill>
                <a:effectLst/>
                <a:latin typeface="Calibri" panose="020F0502020204030204" pitchFamily="34" charset="0"/>
                <a:ea typeface="Calibri" panose="020F0502020204030204" pitchFamily="34" charset="0"/>
                <a:cs typeface="Times New Roman" panose="02020603050405020304" pitchFamily="18" charset="0"/>
              </a:rPr>
              <a:t> </a:t>
            </a:r>
            <a:r>
              <a:rPr lang="es-ES" sz="1800" dirty="0">
                <a:effectLst/>
                <a:latin typeface="Calibri" panose="020F0502020204030204" pitchFamily="34" charset="0"/>
                <a:ea typeface="Calibri" panose="020F0502020204030204" pitchFamily="34" charset="0"/>
                <a:cs typeface="Times New Roman" panose="02020603050405020304" pitchFamily="18" charset="0"/>
              </a:rPr>
              <a:t>fármacos correctores de la proteína CFTR que se unen en diferentes lugares de la proteína. </a:t>
            </a:r>
          </a:p>
          <a:p>
            <a:pPr lvl="1">
              <a:lnSpc>
                <a:spcPct val="115000"/>
              </a:lnSpc>
              <a:spcAft>
                <a:spcPts val="800"/>
              </a:spcAft>
              <a:buSzPct val="120000"/>
              <a:buBlip>
                <a:blip r:embed="rId4">
                  <a:extLst>
                    <a:ext uri="{96DAC541-7B7A-43D3-8B79-37D633B846F1}">
                      <asvg:svgBlip xmlns:asvg="http://schemas.microsoft.com/office/drawing/2016/SVG/main" r:embed="rId5"/>
                    </a:ext>
                  </a:extLst>
                </a:blip>
              </a:buBlip>
            </a:pPr>
            <a:r>
              <a:rPr lang="es-ES" sz="1400" dirty="0" err="1">
                <a:latin typeface="Calibri" panose="020F0502020204030204" pitchFamily="34" charset="0"/>
                <a:ea typeface="Calibri" panose="020F0502020204030204" pitchFamily="34" charset="0"/>
                <a:cs typeface="Times New Roman" panose="02020603050405020304" pitchFamily="18" charset="0"/>
              </a:rPr>
              <a:t>Elexacaftor</a:t>
            </a:r>
            <a:r>
              <a:rPr lang="es-ES" sz="1400" dirty="0">
                <a:latin typeface="Calibri" panose="020F0502020204030204" pitchFamily="34" charset="0"/>
                <a:ea typeface="Calibri" panose="020F0502020204030204" pitchFamily="34" charset="0"/>
                <a:cs typeface="Times New Roman" panose="02020603050405020304" pitchFamily="18" charset="0"/>
              </a:rPr>
              <a:t> 200mg cada 24h</a:t>
            </a:r>
          </a:p>
          <a:p>
            <a:pPr lvl="1">
              <a:lnSpc>
                <a:spcPct val="115000"/>
              </a:lnSpc>
              <a:spcAft>
                <a:spcPts val="800"/>
              </a:spcAft>
              <a:buSzPct val="120000"/>
              <a:buBlip>
                <a:blip r:embed="rId4">
                  <a:extLst>
                    <a:ext uri="{96DAC541-7B7A-43D3-8B79-37D633B846F1}">
                      <asvg:svgBlip xmlns:asvg="http://schemas.microsoft.com/office/drawing/2016/SVG/main" r:embed="rId5"/>
                    </a:ext>
                  </a:extLst>
                </a:blip>
              </a:buBlip>
            </a:pPr>
            <a:r>
              <a:rPr lang="es-ES" sz="1400" dirty="0" err="1">
                <a:effectLst/>
                <a:latin typeface="Calibri" panose="020F0502020204030204" pitchFamily="34" charset="0"/>
                <a:ea typeface="Calibri" panose="020F0502020204030204" pitchFamily="34" charset="0"/>
                <a:cs typeface="Times New Roman" panose="02020603050405020304" pitchFamily="18" charset="0"/>
              </a:rPr>
              <a:t>Tezacaftor</a:t>
            </a:r>
            <a:r>
              <a:rPr lang="es-ES" sz="1400" dirty="0">
                <a:effectLst/>
                <a:latin typeface="Calibri" panose="020F0502020204030204" pitchFamily="34" charset="0"/>
                <a:ea typeface="Calibri" panose="020F0502020204030204" pitchFamily="34" charset="0"/>
                <a:cs typeface="Times New Roman" panose="02020603050405020304" pitchFamily="18" charset="0"/>
              </a:rPr>
              <a:t> 100mg cada 24h</a:t>
            </a:r>
          </a:p>
          <a:p>
            <a:endParaRPr lang="es-ES" dirty="0"/>
          </a:p>
        </p:txBody>
      </p:sp>
      <p:sp>
        <p:nvSpPr>
          <p:cNvPr id="6" name="Título 1">
            <a:extLst>
              <a:ext uri="{FF2B5EF4-FFF2-40B4-BE49-F238E27FC236}">
                <a16:creationId xmlns:a16="http://schemas.microsoft.com/office/drawing/2014/main" id="{9C11B4A4-9A73-6941-83D5-0E93F26705C4}"/>
              </a:ext>
            </a:extLst>
          </p:cNvPr>
          <p:cNvSpPr>
            <a:spLocks noGrp="1"/>
          </p:cNvSpPr>
          <p:nvPr>
            <p:ph type="title"/>
          </p:nvPr>
        </p:nvSpPr>
        <p:spPr>
          <a:xfrm>
            <a:off x="179512" y="0"/>
            <a:ext cx="8229600" cy="857250"/>
          </a:xfrm>
        </p:spPr>
        <p:txBody>
          <a:bodyPr/>
          <a:lstStyle/>
          <a:p>
            <a:r>
              <a:rPr lang="es-ES" dirty="0">
                <a:solidFill>
                  <a:schemeClr val="accent5">
                    <a:lumMod val="75000"/>
                  </a:schemeClr>
                </a:solidFill>
              </a:rPr>
              <a:t>Introducción</a:t>
            </a:r>
          </a:p>
        </p:txBody>
      </p:sp>
      <p:sp>
        <p:nvSpPr>
          <p:cNvPr id="2" name="CuadroTexto 1">
            <a:extLst>
              <a:ext uri="{FF2B5EF4-FFF2-40B4-BE49-F238E27FC236}">
                <a16:creationId xmlns:a16="http://schemas.microsoft.com/office/drawing/2014/main" id="{3C52B399-2A08-156D-B8C5-A76D6802CCFE}"/>
              </a:ext>
            </a:extLst>
          </p:cNvPr>
          <p:cNvSpPr txBox="1"/>
          <p:nvPr/>
        </p:nvSpPr>
        <p:spPr>
          <a:xfrm>
            <a:off x="611560" y="4637442"/>
            <a:ext cx="6357392" cy="600164"/>
          </a:xfrm>
          <a:prstGeom prst="rect">
            <a:avLst/>
          </a:prstGeom>
          <a:noFill/>
        </p:spPr>
        <p:txBody>
          <a:bodyPr wrap="square" rtlCol="0">
            <a:spAutoFit/>
          </a:bodyPr>
          <a:lstStyle/>
          <a:p>
            <a:r>
              <a:rPr lang="es-ES" sz="1100" dirty="0">
                <a:solidFill>
                  <a:schemeClr val="bg1">
                    <a:lumMod val="50000"/>
                  </a:schemeClr>
                </a:solidFill>
              </a:rPr>
              <a:t>CFTR: proteína reguladora de la conductancia transmembrana</a:t>
            </a:r>
          </a:p>
          <a:p>
            <a:r>
              <a:rPr lang="en-US" sz="1000" b="0" i="0" dirty="0">
                <a:solidFill>
                  <a:schemeClr val="bg1">
                    <a:lumMod val="50000"/>
                  </a:schemeClr>
                </a:solidFill>
                <a:effectLst/>
                <a:latin typeface="Lato" panose="020F0502020204030203" pitchFamily="34" charset="0"/>
              </a:rPr>
              <a:t>KAFTRIO</a:t>
            </a:r>
            <a:r>
              <a:rPr lang="en-US" sz="1000" b="0" i="0" baseline="30000" dirty="0">
                <a:solidFill>
                  <a:schemeClr val="bg1">
                    <a:lumMod val="50000"/>
                  </a:schemeClr>
                </a:solidFill>
                <a:effectLst/>
                <a:latin typeface="Lato" panose="020F0502020204030203" pitchFamily="34" charset="0"/>
              </a:rPr>
              <a:t>®</a:t>
            </a:r>
            <a:r>
              <a:rPr lang="en-US" sz="1000" b="0" i="0" dirty="0">
                <a:solidFill>
                  <a:schemeClr val="bg1">
                    <a:lumMod val="50000"/>
                  </a:schemeClr>
                </a:solidFill>
                <a:effectLst/>
                <a:latin typeface="Lato" panose="020F0502020204030203" pitchFamily="34" charset="0"/>
              </a:rPr>
              <a:t> Summary of Product Characteristics. Vertex Pharmaceuticals (Ireland) Limited 11/22</a:t>
            </a:r>
          </a:p>
          <a:p>
            <a:endParaRPr lang="es-ES" sz="1100" dirty="0">
              <a:solidFill>
                <a:schemeClr val="bg1">
                  <a:lumMod val="50000"/>
                </a:schemeClr>
              </a:solidFill>
            </a:endParaRPr>
          </a:p>
        </p:txBody>
      </p:sp>
    </p:spTree>
    <p:extLst>
      <p:ext uri="{BB962C8B-B14F-4D97-AF65-F5344CB8AC3E}">
        <p14:creationId xmlns:p14="http://schemas.microsoft.com/office/powerpoint/2010/main" val="3670475211"/>
      </p:ext>
    </p:extLst>
  </p:cSld>
  <p:clrMapOvr>
    <a:masterClrMapping/>
  </p:clrMapOvr>
  <mc:AlternateContent xmlns:mc="http://schemas.openxmlformats.org/markup-compatibility/2006">
    <mc:Choice xmlns:p14="http://schemas.microsoft.com/office/powerpoint/2010/main" Requires="p14">
      <p:transition spd="slow" p14:dur="2000" advTm="32716"/>
    </mc:Choice>
    <mc:Fallback>
      <p:transition spd="slow" advTm="3271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22E1CD86-2CDA-5045-9E10-8B48C756FBAC}"/>
              </a:ext>
            </a:extLst>
          </p:cNvPr>
          <p:cNvGrpSpPr/>
          <p:nvPr/>
        </p:nvGrpSpPr>
        <p:grpSpPr>
          <a:xfrm>
            <a:off x="107504" y="4760543"/>
            <a:ext cx="2059245" cy="371306"/>
            <a:chOff x="66653" y="4788911"/>
            <a:chExt cx="2059245" cy="371306"/>
          </a:xfrm>
        </p:grpSpPr>
        <p:pic>
          <p:nvPicPr>
            <p:cNvPr id="5" name="Imagen 4">
              <a:extLst>
                <a:ext uri="{FF2B5EF4-FFF2-40B4-BE49-F238E27FC236}">
                  <a16:creationId xmlns:a16="http://schemas.microsoft.com/office/drawing/2014/main" id="{2D6D3DA1-C13F-C1D8-7180-5F2DCDE678DA}"/>
                </a:ext>
              </a:extLst>
            </p:cNvPr>
            <p:cNvPicPr>
              <a:picLocks noChangeAspect="1"/>
            </p:cNvPicPr>
            <p:nvPr/>
          </p:nvPicPr>
          <p:blipFill>
            <a:blip r:embed="rId2"/>
            <a:stretch>
              <a:fillRect/>
            </a:stretch>
          </p:blipFill>
          <p:spPr>
            <a:xfrm>
              <a:off x="66653" y="4788911"/>
              <a:ext cx="2059245" cy="371306"/>
            </a:xfrm>
            <a:prstGeom prst="rect">
              <a:avLst/>
            </a:prstGeom>
          </p:spPr>
        </p:pic>
        <p:pic>
          <p:nvPicPr>
            <p:cNvPr id="6" name="Picture 3">
              <a:extLst>
                <a:ext uri="{FF2B5EF4-FFF2-40B4-BE49-F238E27FC236}">
                  <a16:creationId xmlns:a16="http://schemas.microsoft.com/office/drawing/2014/main" id="{8177F95E-3CD0-1355-7327-09B1D4B72EE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7108" y="4881737"/>
              <a:ext cx="577537" cy="237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a:extLst>
                <a:ext uri="{FF2B5EF4-FFF2-40B4-BE49-F238E27FC236}">
                  <a16:creationId xmlns:a16="http://schemas.microsoft.com/office/drawing/2014/main" id="{DA770889-B5F1-F644-E309-239F181D302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8895" y="4893717"/>
              <a:ext cx="577537" cy="185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ítulo 7">
            <a:extLst>
              <a:ext uri="{FF2B5EF4-FFF2-40B4-BE49-F238E27FC236}">
                <a16:creationId xmlns:a16="http://schemas.microsoft.com/office/drawing/2014/main" id="{46DA4C60-E740-B758-6B72-B57A1F499F60}"/>
              </a:ext>
            </a:extLst>
          </p:cNvPr>
          <p:cNvSpPr>
            <a:spLocks noGrp="1"/>
          </p:cNvSpPr>
          <p:nvPr>
            <p:ph type="title"/>
          </p:nvPr>
        </p:nvSpPr>
        <p:spPr>
          <a:xfrm>
            <a:off x="457200" y="195486"/>
            <a:ext cx="8229600" cy="857250"/>
          </a:xfrm>
        </p:spPr>
        <p:txBody>
          <a:bodyPr/>
          <a:lstStyle/>
          <a:p>
            <a:r>
              <a:rPr lang="es-ES" dirty="0">
                <a:solidFill>
                  <a:schemeClr val="accent5">
                    <a:lumMod val="75000"/>
                  </a:schemeClr>
                </a:solidFill>
              </a:rPr>
              <a:t>Objetivo</a:t>
            </a:r>
          </a:p>
        </p:txBody>
      </p:sp>
      <p:sp>
        <p:nvSpPr>
          <p:cNvPr id="9" name="Marcador de contenido 8">
            <a:extLst>
              <a:ext uri="{FF2B5EF4-FFF2-40B4-BE49-F238E27FC236}">
                <a16:creationId xmlns:a16="http://schemas.microsoft.com/office/drawing/2014/main" id="{872C53DA-D641-B5C0-84B8-EA492A3D156F}"/>
              </a:ext>
            </a:extLst>
          </p:cNvPr>
          <p:cNvSpPr>
            <a:spLocks noGrp="1"/>
          </p:cNvSpPr>
          <p:nvPr>
            <p:ph idx="1"/>
          </p:nvPr>
        </p:nvSpPr>
        <p:spPr>
          <a:xfrm>
            <a:off x="678396" y="1209403"/>
            <a:ext cx="7787208" cy="3394472"/>
          </a:xfrm>
        </p:spPr>
        <p:txBody>
          <a:bodyPr>
            <a:normAutofit/>
          </a:bodyPr>
          <a:lstStyle/>
          <a:p>
            <a:pPr marL="0" indent="0">
              <a:buNone/>
            </a:pPr>
            <a:endParaRPr lang="es-ES" sz="20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s-ES" sz="2000" dirty="0">
                <a:effectLst/>
                <a:latin typeface="Calibri" panose="020F0502020204030204" pitchFamily="34" charset="0"/>
                <a:ea typeface="Calibri" panose="020F0502020204030204" pitchFamily="34" charset="0"/>
                <a:cs typeface="Times New Roman" panose="02020603050405020304" pitchFamily="18" charset="0"/>
              </a:rPr>
              <a:t>Analizar los resultados ELX/TEZ/IVA en pacientes con fibrosis quística y enfermedad pulmonar grave (pFEV</a:t>
            </a:r>
            <a:r>
              <a:rPr lang="es-ES" sz="2000" baseline="-25000" dirty="0">
                <a:effectLst/>
                <a:latin typeface="Calibri" panose="020F0502020204030204" pitchFamily="34" charset="0"/>
                <a:ea typeface="Calibri" panose="020F0502020204030204" pitchFamily="34" charset="0"/>
                <a:cs typeface="Times New Roman" panose="02020603050405020304" pitchFamily="18" charset="0"/>
              </a:rPr>
              <a:t>1 </a:t>
            </a:r>
            <a:r>
              <a:rPr lang="es-ES" sz="2000" dirty="0">
                <a:effectLst/>
                <a:latin typeface="Calibri" panose="020F0502020204030204" pitchFamily="34" charset="0"/>
                <a:ea typeface="Calibri" panose="020F0502020204030204" pitchFamily="34" charset="0"/>
                <a:cs typeface="Times New Roman" panose="02020603050405020304" pitchFamily="18" charset="0"/>
              </a:rPr>
              <a:t> </a:t>
            </a:r>
            <a:r>
              <a:rPr lang="es-ES" sz="2000" dirty="0">
                <a:latin typeface="Calibri" panose="020F0502020204030204" pitchFamily="34" charset="0"/>
                <a:ea typeface="Calibri" panose="020F0502020204030204" pitchFamily="34" charset="0"/>
                <a:cs typeface="Calibri" panose="020F0502020204030204" pitchFamily="34" charset="0"/>
              </a:rPr>
              <a:t>≤</a:t>
            </a:r>
            <a:r>
              <a:rPr lang="es-ES" sz="2000" dirty="0">
                <a:effectLst/>
                <a:latin typeface="Calibri" panose="020F0502020204030204" pitchFamily="34" charset="0"/>
                <a:ea typeface="Calibri" panose="020F0502020204030204" pitchFamily="34" charset="0"/>
                <a:cs typeface="Times New Roman" panose="02020603050405020304" pitchFamily="18" charset="0"/>
              </a:rPr>
              <a:t>40) después de 30 meses de tratamiento tras entrar en el programa de acceso temprano.  </a:t>
            </a:r>
          </a:p>
          <a:p>
            <a:endParaRPr lang="es-ES" sz="2000" dirty="0"/>
          </a:p>
        </p:txBody>
      </p:sp>
    </p:spTree>
  </p:cSld>
  <p:clrMapOvr>
    <a:masterClrMapping/>
  </p:clrMapOvr>
  <mc:AlternateContent xmlns:mc="http://schemas.openxmlformats.org/markup-compatibility/2006">
    <mc:Choice xmlns:p14="http://schemas.microsoft.com/office/powerpoint/2010/main" Requires="p14">
      <p:transition spd="slow" p14:dur="2000" advTm="14602"/>
    </mc:Choice>
    <mc:Fallback>
      <p:transition spd="slow" advTm="1460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0FA01B-2ED4-1366-AE21-793A805B4FD1}"/>
              </a:ext>
            </a:extLst>
          </p:cNvPr>
          <p:cNvSpPr>
            <a:spLocks noGrp="1"/>
          </p:cNvSpPr>
          <p:nvPr>
            <p:ph type="title"/>
          </p:nvPr>
        </p:nvSpPr>
        <p:spPr>
          <a:xfrm>
            <a:off x="446204" y="120252"/>
            <a:ext cx="8229600" cy="857250"/>
          </a:xfrm>
        </p:spPr>
        <p:txBody>
          <a:bodyPr/>
          <a:lstStyle/>
          <a:p>
            <a:r>
              <a:rPr lang="es-ES" dirty="0">
                <a:solidFill>
                  <a:schemeClr val="accent5">
                    <a:lumMod val="75000"/>
                  </a:schemeClr>
                </a:solidFill>
              </a:rPr>
              <a:t>Metodología</a:t>
            </a:r>
          </a:p>
        </p:txBody>
      </p:sp>
      <p:graphicFrame>
        <p:nvGraphicFramePr>
          <p:cNvPr id="5" name="Marcador de contenido 2">
            <a:extLst>
              <a:ext uri="{FF2B5EF4-FFF2-40B4-BE49-F238E27FC236}">
                <a16:creationId xmlns:a16="http://schemas.microsoft.com/office/drawing/2014/main" id="{BC834E3E-F734-CF61-8AED-4E8AE5B715F3}"/>
              </a:ext>
            </a:extLst>
          </p:cNvPr>
          <p:cNvGraphicFramePr>
            <a:graphicFrameLocks noGrp="1"/>
          </p:cNvGraphicFramePr>
          <p:nvPr>
            <p:ph idx="1"/>
            <p:extLst>
              <p:ext uri="{D42A27DB-BD31-4B8C-83A1-F6EECF244321}">
                <p14:modId xmlns:p14="http://schemas.microsoft.com/office/powerpoint/2010/main" val="1521632059"/>
              </p:ext>
            </p:extLst>
          </p:nvPr>
        </p:nvGraphicFramePr>
        <p:xfrm>
          <a:off x="457200" y="1200151"/>
          <a:ext cx="8229600" cy="3394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4574"/>
    </mc:Choice>
    <mc:Fallback>
      <p:transition spd="slow" advTm="2457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22E1CD86-2CDA-5045-9E10-8B48C756FBAC}"/>
              </a:ext>
            </a:extLst>
          </p:cNvPr>
          <p:cNvGrpSpPr/>
          <p:nvPr/>
        </p:nvGrpSpPr>
        <p:grpSpPr>
          <a:xfrm>
            <a:off x="107504" y="4760543"/>
            <a:ext cx="2059245" cy="371306"/>
            <a:chOff x="66653" y="4788911"/>
            <a:chExt cx="2059245" cy="371306"/>
          </a:xfrm>
        </p:grpSpPr>
        <p:pic>
          <p:nvPicPr>
            <p:cNvPr id="5" name="Imagen 4">
              <a:extLst>
                <a:ext uri="{FF2B5EF4-FFF2-40B4-BE49-F238E27FC236}">
                  <a16:creationId xmlns:a16="http://schemas.microsoft.com/office/drawing/2014/main" id="{2D6D3DA1-C13F-C1D8-7180-5F2DCDE678DA}"/>
                </a:ext>
              </a:extLst>
            </p:cNvPr>
            <p:cNvPicPr>
              <a:picLocks noChangeAspect="1"/>
            </p:cNvPicPr>
            <p:nvPr/>
          </p:nvPicPr>
          <p:blipFill>
            <a:blip r:embed="rId3"/>
            <a:stretch>
              <a:fillRect/>
            </a:stretch>
          </p:blipFill>
          <p:spPr>
            <a:xfrm>
              <a:off x="66653" y="4788911"/>
              <a:ext cx="2059245" cy="371306"/>
            </a:xfrm>
            <a:prstGeom prst="rect">
              <a:avLst/>
            </a:prstGeom>
          </p:spPr>
        </p:pic>
        <p:pic>
          <p:nvPicPr>
            <p:cNvPr id="6" name="Picture 3">
              <a:extLst>
                <a:ext uri="{FF2B5EF4-FFF2-40B4-BE49-F238E27FC236}">
                  <a16:creationId xmlns:a16="http://schemas.microsoft.com/office/drawing/2014/main" id="{8177F95E-3CD0-1355-7327-09B1D4B72EE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7108" y="4881737"/>
              <a:ext cx="577537" cy="237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a:extLst>
                <a:ext uri="{FF2B5EF4-FFF2-40B4-BE49-F238E27FC236}">
                  <a16:creationId xmlns:a16="http://schemas.microsoft.com/office/drawing/2014/main" id="{DA770889-B5F1-F644-E309-239F181D302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8895" y="4893717"/>
              <a:ext cx="577537" cy="185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ítulo 1">
            <a:extLst>
              <a:ext uri="{FF2B5EF4-FFF2-40B4-BE49-F238E27FC236}">
                <a16:creationId xmlns:a16="http://schemas.microsoft.com/office/drawing/2014/main" id="{4787AE7C-A287-13DD-7463-F2CE552FFBA9}"/>
              </a:ext>
            </a:extLst>
          </p:cNvPr>
          <p:cNvSpPr>
            <a:spLocks noGrp="1"/>
          </p:cNvSpPr>
          <p:nvPr>
            <p:ph type="title"/>
          </p:nvPr>
        </p:nvSpPr>
        <p:spPr/>
        <p:txBody>
          <a:bodyPr/>
          <a:lstStyle/>
          <a:p>
            <a:r>
              <a:rPr lang="es-ES" dirty="0">
                <a:solidFill>
                  <a:schemeClr val="accent5">
                    <a:lumMod val="75000"/>
                  </a:schemeClr>
                </a:solidFill>
              </a:rPr>
              <a:t>Resultados</a:t>
            </a:r>
          </a:p>
        </p:txBody>
      </p:sp>
      <p:grpSp>
        <p:nvGrpSpPr>
          <p:cNvPr id="27" name="Grupo 26">
            <a:extLst>
              <a:ext uri="{FF2B5EF4-FFF2-40B4-BE49-F238E27FC236}">
                <a16:creationId xmlns:a16="http://schemas.microsoft.com/office/drawing/2014/main" id="{DD980472-AD75-1995-39FE-B0ED6865AA3E}"/>
              </a:ext>
            </a:extLst>
          </p:cNvPr>
          <p:cNvGrpSpPr/>
          <p:nvPr/>
        </p:nvGrpSpPr>
        <p:grpSpPr>
          <a:xfrm>
            <a:off x="4572000" y="1421223"/>
            <a:ext cx="3876675" cy="2981325"/>
            <a:chOff x="2483768" y="1453697"/>
            <a:chExt cx="3876675" cy="2981325"/>
          </a:xfrm>
        </p:grpSpPr>
        <p:pic>
          <p:nvPicPr>
            <p:cNvPr id="11" name="Imagen 10">
              <a:extLst>
                <a:ext uri="{FF2B5EF4-FFF2-40B4-BE49-F238E27FC236}">
                  <a16:creationId xmlns:a16="http://schemas.microsoft.com/office/drawing/2014/main" id="{4DBC8195-6EE9-33D4-ED55-9CBD24ADBA3C}"/>
                </a:ext>
              </a:extLst>
            </p:cNvPr>
            <p:cNvPicPr>
              <a:picLocks noChangeAspect="1"/>
            </p:cNvPicPr>
            <p:nvPr/>
          </p:nvPicPr>
          <p:blipFill>
            <a:blip r:embed="rId6"/>
            <a:stretch>
              <a:fillRect/>
            </a:stretch>
          </p:blipFill>
          <p:spPr>
            <a:xfrm>
              <a:off x="2483768" y="1453697"/>
              <a:ext cx="3876675" cy="2981325"/>
            </a:xfrm>
            <a:prstGeom prst="rect">
              <a:avLst/>
            </a:prstGeom>
          </p:spPr>
        </p:pic>
        <p:sp>
          <p:nvSpPr>
            <p:cNvPr id="12" name="Elipse 11">
              <a:extLst>
                <a:ext uri="{FF2B5EF4-FFF2-40B4-BE49-F238E27FC236}">
                  <a16:creationId xmlns:a16="http://schemas.microsoft.com/office/drawing/2014/main" id="{2875D7D9-93A7-7C59-91AC-8D858EFDC07E}"/>
                </a:ext>
              </a:extLst>
            </p:cNvPr>
            <p:cNvSpPr/>
            <p:nvPr/>
          </p:nvSpPr>
          <p:spPr>
            <a:xfrm>
              <a:off x="4278089" y="3507854"/>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Elipse 12">
              <a:extLst>
                <a:ext uri="{FF2B5EF4-FFF2-40B4-BE49-F238E27FC236}">
                  <a16:creationId xmlns:a16="http://schemas.microsoft.com/office/drawing/2014/main" id="{44EE1D1B-F04A-AC25-540B-969A58C357D5}"/>
                </a:ext>
              </a:extLst>
            </p:cNvPr>
            <p:cNvSpPr/>
            <p:nvPr/>
          </p:nvSpPr>
          <p:spPr>
            <a:xfrm>
              <a:off x="3851920" y="3363838"/>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Elipse 13">
              <a:extLst>
                <a:ext uri="{FF2B5EF4-FFF2-40B4-BE49-F238E27FC236}">
                  <a16:creationId xmlns:a16="http://schemas.microsoft.com/office/drawing/2014/main" id="{2E7D1A36-9E89-092A-4F03-F91B9C9F68E1}"/>
                </a:ext>
              </a:extLst>
            </p:cNvPr>
            <p:cNvSpPr/>
            <p:nvPr/>
          </p:nvSpPr>
          <p:spPr>
            <a:xfrm>
              <a:off x="4309836" y="2499742"/>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Elipse 14">
              <a:extLst>
                <a:ext uri="{FF2B5EF4-FFF2-40B4-BE49-F238E27FC236}">
                  <a16:creationId xmlns:a16="http://schemas.microsoft.com/office/drawing/2014/main" id="{5DB6BAE4-8CBF-CDCC-2013-EB50C91EE034}"/>
                </a:ext>
              </a:extLst>
            </p:cNvPr>
            <p:cNvSpPr/>
            <p:nvPr/>
          </p:nvSpPr>
          <p:spPr>
            <a:xfrm>
              <a:off x="4464334" y="2643758"/>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Elipse 15">
              <a:extLst>
                <a:ext uri="{FF2B5EF4-FFF2-40B4-BE49-F238E27FC236}">
                  <a16:creationId xmlns:a16="http://schemas.microsoft.com/office/drawing/2014/main" id="{70ED94A7-004E-4EE5-FAD4-AE03234896E2}"/>
                </a:ext>
              </a:extLst>
            </p:cNvPr>
            <p:cNvSpPr/>
            <p:nvPr/>
          </p:nvSpPr>
          <p:spPr>
            <a:xfrm>
              <a:off x="4499992" y="2427734"/>
              <a:ext cx="129905"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7" name="Elipse 16">
              <a:extLst>
                <a:ext uri="{FF2B5EF4-FFF2-40B4-BE49-F238E27FC236}">
                  <a16:creationId xmlns:a16="http://schemas.microsoft.com/office/drawing/2014/main" id="{F304051D-59A6-FDB3-2A53-EC8C2117F2E5}"/>
                </a:ext>
              </a:extLst>
            </p:cNvPr>
            <p:cNvSpPr/>
            <p:nvPr/>
          </p:nvSpPr>
          <p:spPr>
            <a:xfrm>
              <a:off x="4644008" y="1707654"/>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Elipse 17">
              <a:extLst>
                <a:ext uri="{FF2B5EF4-FFF2-40B4-BE49-F238E27FC236}">
                  <a16:creationId xmlns:a16="http://schemas.microsoft.com/office/drawing/2014/main" id="{358C0A4C-B33C-7B76-37F0-E6236AC418B8}"/>
                </a:ext>
              </a:extLst>
            </p:cNvPr>
            <p:cNvSpPr/>
            <p:nvPr/>
          </p:nvSpPr>
          <p:spPr>
            <a:xfrm>
              <a:off x="5724128" y="2067694"/>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Elipse 18">
              <a:extLst>
                <a:ext uri="{FF2B5EF4-FFF2-40B4-BE49-F238E27FC236}">
                  <a16:creationId xmlns:a16="http://schemas.microsoft.com/office/drawing/2014/main" id="{BED39A59-919A-85D4-A7C7-3C0482BCAF21}"/>
                </a:ext>
              </a:extLst>
            </p:cNvPr>
            <p:cNvSpPr/>
            <p:nvPr/>
          </p:nvSpPr>
          <p:spPr>
            <a:xfrm>
              <a:off x="5508104" y="2211710"/>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Elipse 19">
              <a:extLst>
                <a:ext uri="{FF2B5EF4-FFF2-40B4-BE49-F238E27FC236}">
                  <a16:creationId xmlns:a16="http://schemas.microsoft.com/office/drawing/2014/main" id="{780BC905-9765-99F6-FEB2-5A6E6CB12E1F}"/>
                </a:ext>
              </a:extLst>
            </p:cNvPr>
            <p:cNvSpPr/>
            <p:nvPr/>
          </p:nvSpPr>
          <p:spPr>
            <a:xfrm>
              <a:off x="5148064" y="3003798"/>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Elipse 20">
              <a:extLst>
                <a:ext uri="{FF2B5EF4-FFF2-40B4-BE49-F238E27FC236}">
                  <a16:creationId xmlns:a16="http://schemas.microsoft.com/office/drawing/2014/main" id="{8AA51D82-3A68-9C20-4BDE-12124BD1F6FC}"/>
                </a:ext>
              </a:extLst>
            </p:cNvPr>
            <p:cNvSpPr/>
            <p:nvPr/>
          </p:nvSpPr>
          <p:spPr>
            <a:xfrm>
              <a:off x="3851920" y="1707654"/>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Elipse 21">
              <a:extLst>
                <a:ext uri="{FF2B5EF4-FFF2-40B4-BE49-F238E27FC236}">
                  <a16:creationId xmlns:a16="http://schemas.microsoft.com/office/drawing/2014/main" id="{7CE18477-D8CC-697C-E2AC-B6AF5F899F05}"/>
                </a:ext>
              </a:extLst>
            </p:cNvPr>
            <p:cNvSpPr/>
            <p:nvPr/>
          </p:nvSpPr>
          <p:spPr>
            <a:xfrm>
              <a:off x="3347864" y="1779662"/>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Elipse 22">
              <a:extLst>
                <a:ext uri="{FF2B5EF4-FFF2-40B4-BE49-F238E27FC236}">
                  <a16:creationId xmlns:a16="http://schemas.microsoft.com/office/drawing/2014/main" id="{CC9069F1-C837-4A60-AE21-445DA899BFC5}"/>
                </a:ext>
              </a:extLst>
            </p:cNvPr>
            <p:cNvSpPr/>
            <p:nvPr/>
          </p:nvSpPr>
          <p:spPr>
            <a:xfrm>
              <a:off x="2915816" y="4155926"/>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Elipse 23">
              <a:extLst>
                <a:ext uri="{FF2B5EF4-FFF2-40B4-BE49-F238E27FC236}">
                  <a16:creationId xmlns:a16="http://schemas.microsoft.com/office/drawing/2014/main" id="{68A0FE31-C43B-41BD-2FE9-B7AE58AF9F57}"/>
                </a:ext>
              </a:extLst>
            </p:cNvPr>
            <p:cNvSpPr/>
            <p:nvPr/>
          </p:nvSpPr>
          <p:spPr>
            <a:xfrm>
              <a:off x="3347864" y="1995686"/>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aphicFrame>
        <p:nvGraphicFramePr>
          <p:cNvPr id="26" name="Tabla 25">
            <a:extLst>
              <a:ext uri="{FF2B5EF4-FFF2-40B4-BE49-F238E27FC236}">
                <a16:creationId xmlns:a16="http://schemas.microsoft.com/office/drawing/2014/main" id="{3E480A61-4AE9-2E77-8ED9-20F84AC38EFF}"/>
              </a:ext>
            </a:extLst>
          </p:cNvPr>
          <p:cNvGraphicFramePr>
            <a:graphicFrameLocks noGrp="1"/>
          </p:cNvGraphicFramePr>
          <p:nvPr>
            <p:extLst>
              <p:ext uri="{D42A27DB-BD31-4B8C-83A1-F6EECF244321}">
                <p14:modId xmlns:p14="http://schemas.microsoft.com/office/powerpoint/2010/main" val="4271751644"/>
              </p:ext>
            </p:extLst>
          </p:nvPr>
        </p:nvGraphicFramePr>
        <p:xfrm>
          <a:off x="567242" y="1203598"/>
          <a:ext cx="3844755" cy="3470100"/>
        </p:xfrm>
        <a:graphic>
          <a:graphicData uri="http://schemas.openxmlformats.org/drawingml/2006/table">
            <a:tbl>
              <a:tblPr firstRow="1" firstCol="1" bandRow="1">
                <a:tableStyleId>{5A111915-BE36-4E01-A7E5-04B1672EAD32}</a:tableStyleId>
              </a:tblPr>
              <a:tblGrid>
                <a:gridCol w="1922377">
                  <a:extLst>
                    <a:ext uri="{9D8B030D-6E8A-4147-A177-3AD203B41FA5}">
                      <a16:colId xmlns:a16="http://schemas.microsoft.com/office/drawing/2014/main" val="1821201989"/>
                    </a:ext>
                  </a:extLst>
                </a:gridCol>
                <a:gridCol w="961189">
                  <a:extLst>
                    <a:ext uri="{9D8B030D-6E8A-4147-A177-3AD203B41FA5}">
                      <a16:colId xmlns:a16="http://schemas.microsoft.com/office/drawing/2014/main" val="3685121007"/>
                    </a:ext>
                  </a:extLst>
                </a:gridCol>
                <a:gridCol w="961189">
                  <a:extLst>
                    <a:ext uri="{9D8B030D-6E8A-4147-A177-3AD203B41FA5}">
                      <a16:colId xmlns:a16="http://schemas.microsoft.com/office/drawing/2014/main" val="1426197343"/>
                    </a:ext>
                  </a:extLst>
                </a:gridCol>
              </a:tblGrid>
              <a:tr h="134929">
                <a:tc rowSpan="2">
                  <a:txBody>
                    <a:bodyPr/>
                    <a:lstStyle/>
                    <a:p>
                      <a:pPr algn="ctr">
                        <a:lnSpc>
                          <a:spcPct val="107000"/>
                        </a:lnSpc>
                        <a:spcAft>
                          <a:spcPts val="800"/>
                        </a:spcAft>
                      </a:pPr>
                      <a:r>
                        <a:rPr lang="es-ES" sz="800" dirty="0">
                          <a:effectLst/>
                        </a:rPr>
                        <a:t>Centro</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gridSpan="2">
                  <a:txBody>
                    <a:bodyPr/>
                    <a:lstStyle/>
                    <a:p>
                      <a:pPr algn="ctr">
                        <a:lnSpc>
                          <a:spcPct val="107000"/>
                        </a:lnSpc>
                        <a:spcAft>
                          <a:spcPts val="800"/>
                        </a:spcAft>
                      </a:pPr>
                      <a:r>
                        <a:rPr lang="es-ES" sz="800" dirty="0">
                          <a:effectLst/>
                        </a:rPr>
                        <a:t>Número de pacientes por centro</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hMerge="1">
                  <a:txBody>
                    <a:bodyPr/>
                    <a:lstStyle/>
                    <a:p>
                      <a:endParaRPr lang="es-ES" dirty="0"/>
                    </a:p>
                  </a:txBody>
                  <a:tcPr/>
                </a:tc>
                <a:extLst>
                  <a:ext uri="{0D108BD9-81ED-4DB2-BD59-A6C34878D82A}">
                    <a16:rowId xmlns:a16="http://schemas.microsoft.com/office/drawing/2014/main" val="3156981686"/>
                  </a:ext>
                </a:extLst>
              </a:tr>
              <a:tr h="134929">
                <a:tc vMerge="1">
                  <a:txBody>
                    <a:bodyPr/>
                    <a:lstStyle/>
                    <a:p>
                      <a:endParaRPr lang="es-ES"/>
                    </a:p>
                  </a:txBody>
                  <a:tcPr/>
                </a:tc>
                <a:tc>
                  <a:txBody>
                    <a:bodyPr/>
                    <a:lstStyle/>
                    <a:p>
                      <a:pPr algn="ctr">
                        <a:lnSpc>
                          <a:spcPct val="107000"/>
                        </a:lnSpc>
                        <a:spcAft>
                          <a:spcPts val="800"/>
                        </a:spcAft>
                      </a:pPr>
                      <a:r>
                        <a:rPr lang="es-ES" sz="800" dirty="0">
                          <a:effectLst/>
                        </a:rPr>
                        <a:t>Adultos</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a:txBody>
                    <a:bodyPr/>
                    <a:lstStyle/>
                    <a:p>
                      <a:pPr algn="ctr">
                        <a:lnSpc>
                          <a:spcPct val="107000"/>
                        </a:lnSpc>
                        <a:spcAft>
                          <a:spcPts val="800"/>
                        </a:spcAft>
                      </a:pPr>
                      <a:r>
                        <a:rPr lang="es-ES" sz="800" dirty="0">
                          <a:effectLst/>
                        </a:rPr>
                        <a:t>Niños</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extLst>
                  <a:ext uri="{0D108BD9-81ED-4DB2-BD59-A6C34878D82A}">
                    <a16:rowId xmlns:a16="http://schemas.microsoft.com/office/drawing/2014/main" val="3427935544"/>
                  </a:ext>
                </a:extLst>
              </a:tr>
              <a:tr h="224589">
                <a:tc>
                  <a:txBody>
                    <a:bodyPr/>
                    <a:lstStyle/>
                    <a:p>
                      <a:pPr>
                        <a:lnSpc>
                          <a:spcPct val="107000"/>
                        </a:lnSpc>
                        <a:spcAft>
                          <a:spcPts val="800"/>
                        </a:spcAft>
                      </a:pPr>
                      <a:r>
                        <a:rPr lang="es-ES" sz="800" dirty="0">
                          <a:effectLst/>
                        </a:rPr>
                        <a:t>Hospital Virgen de Rocío. Sevilla</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a:txBody>
                    <a:bodyPr/>
                    <a:lstStyle/>
                    <a:p>
                      <a:pPr>
                        <a:lnSpc>
                          <a:spcPct val="107000"/>
                        </a:lnSpc>
                        <a:spcAft>
                          <a:spcPts val="800"/>
                        </a:spcAft>
                      </a:pPr>
                      <a:r>
                        <a:rPr lang="es-ES" sz="800" dirty="0">
                          <a:effectLst/>
                        </a:rPr>
                        <a:t>17</a:t>
                      </a:r>
                    </a:p>
                  </a:txBody>
                  <a:tcPr marL="55023" marR="55023" marT="0" marB="0"/>
                </a:tc>
                <a:tc>
                  <a:txBody>
                    <a:bodyPr/>
                    <a:lstStyle/>
                    <a:p>
                      <a:pPr>
                        <a:lnSpc>
                          <a:spcPct val="107000"/>
                        </a:lnSpc>
                        <a:spcAft>
                          <a:spcPts val="800"/>
                        </a:spcAft>
                      </a:pPr>
                      <a:r>
                        <a:rPr lang="es-ES" sz="800" dirty="0">
                          <a:effectLst/>
                        </a:rPr>
                        <a:t>1</a:t>
                      </a:r>
                    </a:p>
                  </a:txBody>
                  <a:tcPr marL="55023" marR="55023" marT="0" marB="0"/>
                </a:tc>
                <a:extLst>
                  <a:ext uri="{0D108BD9-81ED-4DB2-BD59-A6C34878D82A}">
                    <a16:rowId xmlns:a16="http://schemas.microsoft.com/office/drawing/2014/main" val="3263805371"/>
                  </a:ext>
                </a:extLst>
              </a:tr>
              <a:tr h="134929">
                <a:tc>
                  <a:txBody>
                    <a:bodyPr/>
                    <a:lstStyle/>
                    <a:p>
                      <a:pPr>
                        <a:lnSpc>
                          <a:spcPct val="107000"/>
                        </a:lnSpc>
                        <a:spcAft>
                          <a:spcPts val="800"/>
                        </a:spcAft>
                      </a:pPr>
                      <a:r>
                        <a:rPr lang="es-ES" sz="800">
                          <a:effectLst/>
                        </a:rPr>
                        <a:t>Hospital Universitario La Fe. Valencia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gridSpan="2">
                  <a:txBody>
                    <a:bodyPr/>
                    <a:lstStyle/>
                    <a:p>
                      <a:pPr>
                        <a:lnSpc>
                          <a:spcPct val="107000"/>
                        </a:lnSpc>
                        <a:spcAft>
                          <a:spcPts val="800"/>
                        </a:spcAft>
                      </a:pPr>
                      <a:r>
                        <a:rPr lang="es-ES" sz="800" dirty="0">
                          <a:effectLst/>
                        </a:rPr>
                        <a:t>17</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hMerge="1">
                  <a:txBody>
                    <a:bodyPr/>
                    <a:lstStyle/>
                    <a:p>
                      <a:endParaRPr lang="es-ES"/>
                    </a:p>
                  </a:txBody>
                  <a:tcPr/>
                </a:tc>
                <a:extLst>
                  <a:ext uri="{0D108BD9-81ED-4DB2-BD59-A6C34878D82A}">
                    <a16:rowId xmlns:a16="http://schemas.microsoft.com/office/drawing/2014/main" val="2834675535"/>
                  </a:ext>
                </a:extLst>
              </a:tr>
              <a:tr h="134929">
                <a:tc>
                  <a:txBody>
                    <a:bodyPr/>
                    <a:lstStyle/>
                    <a:p>
                      <a:pPr>
                        <a:lnSpc>
                          <a:spcPct val="107000"/>
                        </a:lnSpc>
                        <a:spcAft>
                          <a:spcPts val="800"/>
                        </a:spcAft>
                      </a:pPr>
                      <a:r>
                        <a:rPr lang="es-ES" sz="800">
                          <a:effectLst/>
                        </a:rPr>
                        <a:t>Hospital Vall d’Hebron. Barcelona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gridSpan="2">
                  <a:txBody>
                    <a:bodyPr/>
                    <a:lstStyle/>
                    <a:p>
                      <a:pPr>
                        <a:lnSpc>
                          <a:spcPct val="107000"/>
                        </a:lnSpc>
                        <a:spcAft>
                          <a:spcPts val="800"/>
                        </a:spcAft>
                      </a:pPr>
                      <a:r>
                        <a:rPr lang="es-ES" sz="800" dirty="0">
                          <a:effectLst/>
                        </a:rPr>
                        <a:t>14</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hMerge="1">
                  <a:txBody>
                    <a:bodyPr/>
                    <a:lstStyle/>
                    <a:p>
                      <a:endParaRPr lang="es-ES"/>
                    </a:p>
                  </a:txBody>
                  <a:tcPr/>
                </a:tc>
                <a:extLst>
                  <a:ext uri="{0D108BD9-81ED-4DB2-BD59-A6C34878D82A}">
                    <a16:rowId xmlns:a16="http://schemas.microsoft.com/office/drawing/2014/main" val="153895371"/>
                  </a:ext>
                </a:extLst>
              </a:tr>
              <a:tr h="276086">
                <a:tc>
                  <a:txBody>
                    <a:bodyPr/>
                    <a:lstStyle/>
                    <a:p>
                      <a:pPr>
                        <a:lnSpc>
                          <a:spcPct val="107000"/>
                        </a:lnSpc>
                        <a:spcAft>
                          <a:spcPts val="800"/>
                        </a:spcAft>
                      </a:pPr>
                      <a:r>
                        <a:rPr lang="es-ES" sz="800">
                          <a:effectLst/>
                        </a:rPr>
                        <a:t>Hospital Universitario de La Princesa. Madrid</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gridSpan="2">
                  <a:txBody>
                    <a:bodyPr/>
                    <a:lstStyle/>
                    <a:p>
                      <a:pPr>
                        <a:lnSpc>
                          <a:spcPct val="107000"/>
                        </a:lnSpc>
                        <a:spcAft>
                          <a:spcPts val="800"/>
                        </a:spcAft>
                      </a:pPr>
                      <a:r>
                        <a:rPr lang="es-ES" sz="800" dirty="0">
                          <a:effectLst/>
                        </a:rPr>
                        <a:t>14</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hMerge="1">
                  <a:txBody>
                    <a:bodyPr/>
                    <a:lstStyle/>
                    <a:p>
                      <a:endParaRPr lang="es-ES"/>
                    </a:p>
                  </a:txBody>
                  <a:tcPr/>
                </a:tc>
                <a:extLst>
                  <a:ext uri="{0D108BD9-81ED-4DB2-BD59-A6C34878D82A}">
                    <a16:rowId xmlns:a16="http://schemas.microsoft.com/office/drawing/2014/main" val="1950235369"/>
                  </a:ext>
                </a:extLst>
              </a:tr>
              <a:tr h="276086">
                <a:tc>
                  <a:txBody>
                    <a:bodyPr/>
                    <a:lstStyle/>
                    <a:p>
                      <a:pPr>
                        <a:lnSpc>
                          <a:spcPct val="107000"/>
                        </a:lnSpc>
                        <a:spcAft>
                          <a:spcPts val="800"/>
                        </a:spcAft>
                      </a:pPr>
                      <a:r>
                        <a:rPr lang="es-ES" sz="800">
                          <a:effectLst/>
                        </a:rPr>
                        <a:t>Hospital Regional Universitario de Málaga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gridSpan="2">
                  <a:txBody>
                    <a:bodyPr/>
                    <a:lstStyle/>
                    <a:p>
                      <a:pPr>
                        <a:lnSpc>
                          <a:spcPct val="107000"/>
                        </a:lnSpc>
                        <a:spcAft>
                          <a:spcPts val="800"/>
                        </a:spcAft>
                      </a:pPr>
                      <a:r>
                        <a:rPr lang="es-ES" sz="800" dirty="0">
                          <a:effectLst/>
                        </a:rPr>
                        <a:t>12</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hMerge="1">
                  <a:txBody>
                    <a:bodyPr/>
                    <a:lstStyle/>
                    <a:p>
                      <a:endParaRPr lang="es-ES"/>
                    </a:p>
                  </a:txBody>
                  <a:tcPr/>
                </a:tc>
                <a:extLst>
                  <a:ext uri="{0D108BD9-81ED-4DB2-BD59-A6C34878D82A}">
                    <a16:rowId xmlns:a16="http://schemas.microsoft.com/office/drawing/2014/main" val="1253461897"/>
                  </a:ext>
                </a:extLst>
              </a:tr>
              <a:tr h="276086">
                <a:tc>
                  <a:txBody>
                    <a:bodyPr/>
                    <a:lstStyle/>
                    <a:p>
                      <a:pPr>
                        <a:lnSpc>
                          <a:spcPct val="107000"/>
                        </a:lnSpc>
                        <a:spcAft>
                          <a:spcPts val="800"/>
                        </a:spcAft>
                      </a:pPr>
                      <a:r>
                        <a:rPr lang="es-ES" sz="800" dirty="0">
                          <a:effectLst/>
                        </a:rPr>
                        <a:t>Hospital Universitario de Cruces. Barakaldo</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gridSpan="2">
                  <a:txBody>
                    <a:bodyPr/>
                    <a:lstStyle/>
                    <a:p>
                      <a:pPr>
                        <a:lnSpc>
                          <a:spcPct val="107000"/>
                        </a:lnSpc>
                        <a:spcAft>
                          <a:spcPts val="800"/>
                        </a:spcAft>
                      </a:pPr>
                      <a:r>
                        <a:rPr lang="es-ES" sz="800" dirty="0">
                          <a:effectLst/>
                        </a:rPr>
                        <a:t>8</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hMerge="1">
                  <a:txBody>
                    <a:bodyPr/>
                    <a:lstStyle/>
                    <a:p>
                      <a:endParaRPr lang="es-ES"/>
                    </a:p>
                  </a:txBody>
                  <a:tcPr/>
                </a:tc>
                <a:extLst>
                  <a:ext uri="{0D108BD9-81ED-4DB2-BD59-A6C34878D82A}">
                    <a16:rowId xmlns:a16="http://schemas.microsoft.com/office/drawing/2014/main" val="1260624808"/>
                  </a:ext>
                </a:extLst>
              </a:tr>
              <a:tr h="135747">
                <a:tc>
                  <a:txBody>
                    <a:bodyPr/>
                    <a:lstStyle/>
                    <a:p>
                      <a:pPr>
                        <a:lnSpc>
                          <a:spcPct val="107000"/>
                        </a:lnSpc>
                        <a:spcAft>
                          <a:spcPts val="800"/>
                        </a:spcAft>
                      </a:pPr>
                      <a:r>
                        <a:rPr lang="es-ES" sz="800" dirty="0">
                          <a:effectLst/>
                        </a:rPr>
                        <a:t>Hospital Universitario Central de Asturias</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gridSpan="2">
                  <a:txBody>
                    <a:bodyPr/>
                    <a:lstStyle/>
                    <a:p>
                      <a:pPr>
                        <a:lnSpc>
                          <a:spcPct val="107000"/>
                        </a:lnSpc>
                        <a:spcAft>
                          <a:spcPts val="800"/>
                        </a:spcAft>
                      </a:pPr>
                      <a:r>
                        <a:rPr lang="es-ES" sz="800" dirty="0">
                          <a:effectLst/>
                        </a:rPr>
                        <a:t>6</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hMerge="1">
                  <a:txBody>
                    <a:bodyPr/>
                    <a:lstStyle/>
                    <a:p>
                      <a:endParaRPr lang="es-ES"/>
                    </a:p>
                  </a:txBody>
                  <a:tcPr/>
                </a:tc>
                <a:extLst>
                  <a:ext uri="{0D108BD9-81ED-4DB2-BD59-A6C34878D82A}">
                    <a16:rowId xmlns:a16="http://schemas.microsoft.com/office/drawing/2014/main" val="197099658"/>
                  </a:ext>
                </a:extLst>
              </a:tr>
              <a:tr h="276086">
                <a:tc>
                  <a:txBody>
                    <a:bodyPr/>
                    <a:lstStyle/>
                    <a:p>
                      <a:pPr>
                        <a:lnSpc>
                          <a:spcPct val="107000"/>
                        </a:lnSpc>
                        <a:spcAft>
                          <a:spcPts val="800"/>
                        </a:spcAft>
                      </a:pPr>
                      <a:r>
                        <a:rPr lang="es-ES" sz="800">
                          <a:effectLst/>
                        </a:rPr>
                        <a:t>Hospital Universitario Ramón y Cajal. Madrid</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a:txBody>
                    <a:bodyPr/>
                    <a:lstStyle/>
                    <a:p>
                      <a:pPr>
                        <a:lnSpc>
                          <a:spcPct val="107000"/>
                        </a:lnSpc>
                        <a:spcAft>
                          <a:spcPts val="800"/>
                        </a:spcAft>
                      </a:pP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a:txBody>
                    <a:bodyPr/>
                    <a:lstStyle/>
                    <a:p>
                      <a:pPr>
                        <a:lnSpc>
                          <a:spcPct val="107000"/>
                        </a:lnSpc>
                        <a:spcAft>
                          <a:spcPts val="800"/>
                        </a:spcAft>
                      </a:pPr>
                      <a:r>
                        <a:rPr lang="es-ES" sz="800" dirty="0">
                          <a:effectLst/>
                        </a:rPr>
                        <a:t>4</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extLst>
                  <a:ext uri="{0D108BD9-81ED-4DB2-BD59-A6C34878D82A}">
                    <a16:rowId xmlns:a16="http://schemas.microsoft.com/office/drawing/2014/main" val="765500288"/>
                  </a:ext>
                </a:extLst>
              </a:tr>
              <a:tr h="276086">
                <a:tc>
                  <a:txBody>
                    <a:bodyPr/>
                    <a:lstStyle/>
                    <a:p>
                      <a:pPr>
                        <a:lnSpc>
                          <a:spcPct val="107000"/>
                        </a:lnSpc>
                        <a:spcAft>
                          <a:spcPts val="800"/>
                        </a:spcAft>
                      </a:pPr>
                      <a:r>
                        <a:rPr lang="es-ES" sz="800">
                          <a:effectLst/>
                        </a:rPr>
                        <a:t>Hospital Universitario Nuestra señora de la Candelaria. Tenerife</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gridSpan="2">
                  <a:txBody>
                    <a:bodyPr/>
                    <a:lstStyle/>
                    <a:p>
                      <a:pPr>
                        <a:lnSpc>
                          <a:spcPct val="107000"/>
                        </a:lnSpc>
                        <a:spcAft>
                          <a:spcPts val="800"/>
                        </a:spcAft>
                      </a:pPr>
                      <a:r>
                        <a:rPr lang="es-ES" sz="800">
                          <a:effectLst/>
                        </a:rPr>
                        <a:t>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hMerge="1">
                  <a:txBody>
                    <a:bodyPr/>
                    <a:lstStyle/>
                    <a:p>
                      <a:endParaRPr lang="es-ES"/>
                    </a:p>
                  </a:txBody>
                  <a:tcPr/>
                </a:tc>
                <a:extLst>
                  <a:ext uri="{0D108BD9-81ED-4DB2-BD59-A6C34878D82A}">
                    <a16:rowId xmlns:a16="http://schemas.microsoft.com/office/drawing/2014/main" val="647010485"/>
                  </a:ext>
                </a:extLst>
              </a:tr>
              <a:tr h="373816">
                <a:tc>
                  <a:txBody>
                    <a:bodyPr/>
                    <a:lstStyle/>
                    <a:p>
                      <a:pPr>
                        <a:lnSpc>
                          <a:spcPct val="107000"/>
                        </a:lnSpc>
                        <a:spcAft>
                          <a:spcPts val="800"/>
                        </a:spcAft>
                      </a:pPr>
                      <a:r>
                        <a:rPr lang="es-ES" sz="800" dirty="0">
                          <a:effectLst/>
                        </a:rPr>
                        <a:t>Hospital Universitario 12 de octubre. Madrid</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a:txBody>
                    <a:bodyPr/>
                    <a:lstStyle/>
                    <a:p>
                      <a:pPr>
                        <a:lnSpc>
                          <a:spcPct val="107000"/>
                        </a:lnSpc>
                        <a:spcAft>
                          <a:spcPts val="800"/>
                        </a:spcAft>
                      </a:pPr>
                      <a:r>
                        <a:rPr lang="es-ES" sz="800" dirty="0">
                          <a:effectLst/>
                        </a:rPr>
                        <a:t>6</a:t>
                      </a:r>
                    </a:p>
                    <a:p>
                      <a:pPr>
                        <a:lnSpc>
                          <a:spcPct val="107000"/>
                        </a:lnSpc>
                        <a:spcAft>
                          <a:spcPts val="800"/>
                        </a:spcAft>
                      </a:pPr>
                      <a:endParaRPr lang="es-ES" sz="800" dirty="0">
                        <a:effectLst/>
                      </a:endParaRPr>
                    </a:p>
                  </a:txBody>
                  <a:tcPr marL="55023" marR="55023" marT="0" marB="0"/>
                </a:tc>
                <a:tc>
                  <a:txBody>
                    <a:bodyPr/>
                    <a:lstStyle/>
                    <a:p>
                      <a:pPr>
                        <a:lnSpc>
                          <a:spcPct val="107000"/>
                        </a:lnSpc>
                        <a:spcAft>
                          <a:spcPts val="800"/>
                        </a:spcAft>
                      </a:pPr>
                      <a:r>
                        <a:rPr lang="es-ES" sz="800" dirty="0">
                          <a:effectLst/>
                        </a:rPr>
                        <a:t>1</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extLst>
                  <a:ext uri="{0D108BD9-81ED-4DB2-BD59-A6C34878D82A}">
                    <a16:rowId xmlns:a16="http://schemas.microsoft.com/office/drawing/2014/main" val="1370895751"/>
                  </a:ext>
                </a:extLst>
              </a:tr>
              <a:tr h="134929">
                <a:tc>
                  <a:txBody>
                    <a:bodyPr/>
                    <a:lstStyle/>
                    <a:p>
                      <a:pPr>
                        <a:lnSpc>
                          <a:spcPct val="107000"/>
                        </a:lnSpc>
                        <a:spcAft>
                          <a:spcPts val="800"/>
                        </a:spcAft>
                      </a:pPr>
                      <a:r>
                        <a:rPr lang="es-ES" sz="800" dirty="0">
                          <a:effectLst/>
                        </a:rPr>
                        <a:t>Hospital Álvaro Cunqueiro. Vigo</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gridSpan="2">
                  <a:txBody>
                    <a:bodyPr/>
                    <a:lstStyle/>
                    <a:p>
                      <a:pPr>
                        <a:lnSpc>
                          <a:spcPct val="107000"/>
                        </a:lnSpc>
                        <a:spcAft>
                          <a:spcPts val="800"/>
                        </a:spcAft>
                      </a:pPr>
                      <a:r>
                        <a:rPr lang="es-ES" sz="800">
                          <a:effectLst/>
                        </a:rPr>
                        <a:t>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hMerge="1">
                  <a:txBody>
                    <a:bodyPr/>
                    <a:lstStyle/>
                    <a:p>
                      <a:endParaRPr lang="es-ES"/>
                    </a:p>
                  </a:txBody>
                  <a:tcPr/>
                </a:tc>
                <a:extLst>
                  <a:ext uri="{0D108BD9-81ED-4DB2-BD59-A6C34878D82A}">
                    <a16:rowId xmlns:a16="http://schemas.microsoft.com/office/drawing/2014/main" val="1030359153"/>
                  </a:ext>
                </a:extLst>
              </a:tr>
              <a:tr h="134929">
                <a:tc>
                  <a:txBody>
                    <a:bodyPr/>
                    <a:lstStyle/>
                    <a:p>
                      <a:pPr>
                        <a:lnSpc>
                          <a:spcPct val="107000"/>
                        </a:lnSpc>
                        <a:spcAft>
                          <a:spcPts val="800"/>
                        </a:spcAft>
                      </a:pPr>
                      <a:r>
                        <a:rPr lang="es-ES" sz="800">
                          <a:effectLst/>
                        </a:rPr>
                        <a:t>Hospital Universitario La Paz, Madrid</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gridSpan="2">
                  <a:txBody>
                    <a:bodyPr/>
                    <a:lstStyle/>
                    <a:p>
                      <a:pPr>
                        <a:lnSpc>
                          <a:spcPct val="107000"/>
                        </a:lnSpc>
                        <a:spcAft>
                          <a:spcPts val="800"/>
                        </a:spcAft>
                      </a:pPr>
                      <a:r>
                        <a:rPr lang="es-ES" sz="800" dirty="0">
                          <a:effectLst/>
                        </a:rPr>
                        <a:t>3</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hMerge="1">
                  <a:txBody>
                    <a:bodyPr/>
                    <a:lstStyle/>
                    <a:p>
                      <a:endParaRPr lang="es-ES"/>
                    </a:p>
                  </a:txBody>
                  <a:tcPr/>
                </a:tc>
                <a:extLst>
                  <a:ext uri="{0D108BD9-81ED-4DB2-BD59-A6C34878D82A}">
                    <a16:rowId xmlns:a16="http://schemas.microsoft.com/office/drawing/2014/main" val="3716663659"/>
                  </a:ext>
                </a:extLst>
              </a:tr>
              <a:tr h="134929">
                <a:tc>
                  <a:txBody>
                    <a:bodyPr/>
                    <a:lstStyle/>
                    <a:p>
                      <a:pPr>
                        <a:lnSpc>
                          <a:spcPct val="107000"/>
                        </a:lnSpc>
                        <a:spcAft>
                          <a:spcPts val="800"/>
                        </a:spcAft>
                      </a:pPr>
                      <a:r>
                        <a:rPr lang="es-ES" sz="800">
                          <a:effectLst/>
                        </a:rPr>
                        <a:t>Hospital Universitario A Coruña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gridSpan="2">
                  <a:txBody>
                    <a:bodyPr/>
                    <a:lstStyle/>
                    <a:p>
                      <a:pPr>
                        <a:lnSpc>
                          <a:spcPct val="107000"/>
                        </a:lnSpc>
                        <a:spcAft>
                          <a:spcPts val="800"/>
                        </a:spcAft>
                      </a:pPr>
                      <a:r>
                        <a:rPr lang="es-ES" sz="800" dirty="0">
                          <a:effectLst/>
                        </a:rPr>
                        <a:t>2</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hMerge="1">
                  <a:txBody>
                    <a:bodyPr/>
                    <a:lstStyle/>
                    <a:p>
                      <a:endParaRPr lang="es-ES"/>
                    </a:p>
                  </a:txBody>
                  <a:tcPr/>
                </a:tc>
                <a:extLst>
                  <a:ext uri="{0D108BD9-81ED-4DB2-BD59-A6C34878D82A}">
                    <a16:rowId xmlns:a16="http://schemas.microsoft.com/office/drawing/2014/main" val="486980683"/>
                  </a:ext>
                </a:extLst>
              </a:tr>
              <a:tr h="134929">
                <a:tc>
                  <a:txBody>
                    <a:bodyPr/>
                    <a:lstStyle/>
                    <a:p>
                      <a:pPr>
                        <a:lnSpc>
                          <a:spcPct val="107000"/>
                        </a:lnSpc>
                        <a:spcAft>
                          <a:spcPts val="800"/>
                        </a:spcAft>
                      </a:pPr>
                      <a:r>
                        <a:rPr lang="es-ES" sz="800">
                          <a:effectLst/>
                        </a:rPr>
                        <a:t>Hospital Niño Jesús. Madrid</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gridSpan="2">
                  <a:txBody>
                    <a:bodyPr/>
                    <a:lstStyle/>
                    <a:p>
                      <a:pPr>
                        <a:lnSpc>
                          <a:spcPct val="107000"/>
                        </a:lnSpc>
                        <a:spcAft>
                          <a:spcPts val="800"/>
                        </a:spcAft>
                      </a:pPr>
                      <a:r>
                        <a:rPr lang="es-ES" sz="800" dirty="0">
                          <a:effectLst/>
                        </a:rPr>
                        <a:t>2</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hMerge="1">
                  <a:txBody>
                    <a:bodyPr/>
                    <a:lstStyle/>
                    <a:p>
                      <a:endParaRPr lang="es-ES"/>
                    </a:p>
                  </a:txBody>
                  <a:tcPr/>
                </a:tc>
                <a:extLst>
                  <a:ext uri="{0D108BD9-81ED-4DB2-BD59-A6C34878D82A}">
                    <a16:rowId xmlns:a16="http://schemas.microsoft.com/office/drawing/2014/main" val="945584092"/>
                  </a:ext>
                </a:extLst>
              </a:tr>
              <a:tr h="276086">
                <a:tc>
                  <a:txBody>
                    <a:bodyPr/>
                    <a:lstStyle/>
                    <a:p>
                      <a:pPr>
                        <a:lnSpc>
                          <a:spcPct val="107000"/>
                        </a:lnSpc>
                        <a:spcAft>
                          <a:spcPts val="800"/>
                        </a:spcAft>
                      </a:pPr>
                      <a:r>
                        <a:rPr lang="es-ES" sz="800">
                          <a:effectLst/>
                        </a:rPr>
                        <a:t>Hospital Universitario Parc Taulí, Sabadell, Barcelona</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gridSpan="2">
                  <a:txBody>
                    <a:bodyPr/>
                    <a:lstStyle/>
                    <a:p>
                      <a:pPr>
                        <a:lnSpc>
                          <a:spcPct val="107000"/>
                        </a:lnSpc>
                        <a:spcAft>
                          <a:spcPts val="800"/>
                        </a:spcAft>
                      </a:pPr>
                      <a:r>
                        <a:rPr lang="es-ES" sz="800" dirty="0">
                          <a:effectLst/>
                        </a:rPr>
                        <a:t>1</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5023" marR="55023" marT="0" marB="0"/>
                </a:tc>
                <a:tc hMerge="1">
                  <a:txBody>
                    <a:bodyPr/>
                    <a:lstStyle/>
                    <a:p>
                      <a:endParaRPr lang="es-ES"/>
                    </a:p>
                  </a:txBody>
                  <a:tcPr/>
                </a:tc>
                <a:extLst>
                  <a:ext uri="{0D108BD9-81ED-4DB2-BD59-A6C34878D82A}">
                    <a16:rowId xmlns:a16="http://schemas.microsoft.com/office/drawing/2014/main" val="668648161"/>
                  </a:ext>
                </a:extLst>
              </a:tr>
            </a:tbl>
          </a:graphicData>
        </a:graphic>
      </p:graphicFrame>
      <p:sp>
        <p:nvSpPr>
          <p:cNvPr id="28" name="Elipse 27">
            <a:extLst>
              <a:ext uri="{FF2B5EF4-FFF2-40B4-BE49-F238E27FC236}">
                <a16:creationId xmlns:a16="http://schemas.microsoft.com/office/drawing/2014/main" id="{03E9FAB2-3AE5-4472-588F-2D16876D5372}"/>
              </a:ext>
            </a:extLst>
          </p:cNvPr>
          <p:cNvSpPr/>
          <p:nvPr/>
        </p:nvSpPr>
        <p:spPr>
          <a:xfrm>
            <a:off x="6660232" y="2499742"/>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Elipse 28">
            <a:extLst>
              <a:ext uri="{FF2B5EF4-FFF2-40B4-BE49-F238E27FC236}">
                <a16:creationId xmlns:a16="http://schemas.microsoft.com/office/drawing/2014/main" id="{B8DF2ED5-2F1C-5B4F-AEAF-32468BFE3B52}"/>
              </a:ext>
            </a:extLst>
          </p:cNvPr>
          <p:cNvSpPr/>
          <p:nvPr/>
        </p:nvSpPr>
        <p:spPr>
          <a:xfrm>
            <a:off x="6388495" y="2610061"/>
            <a:ext cx="144016" cy="144016"/>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2A9D0C86-6BC6-5CB5-A5AB-65CA6D0424FF}"/>
              </a:ext>
            </a:extLst>
          </p:cNvPr>
          <p:cNvSpPr txBox="1"/>
          <p:nvPr/>
        </p:nvSpPr>
        <p:spPr>
          <a:xfrm>
            <a:off x="5560204" y="1094470"/>
            <a:ext cx="2385539" cy="369332"/>
          </a:xfrm>
          <a:prstGeom prst="rect">
            <a:avLst/>
          </a:prstGeom>
          <a:noFill/>
        </p:spPr>
        <p:txBody>
          <a:bodyPr wrap="square" rtlCol="0">
            <a:spAutoFit/>
          </a:bodyPr>
          <a:lstStyle/>
          <a:p>
            <a:r>
              <a:rPr lang="es-ES" dirty="0"/>
              <a:t>114 pacientes con FQ</a:t>
            </a:r>
          </a:p>
        </p:txBody>
      </p:sp>
    </p:spTree>
    <p:extLst>
      <p:ext uri="{BB962C8B-B14F-4D97-AF65-F5344CB8AC3E}">
        <p14:creationId xmlns:p14="http://schemas.microsoft.com/office/powerpoint/2010/main" val="3846258479"/>
      </p:ext>
    </p:extLst>
  </p:cSld>
  <p:clrMapOvr>
    <a:masterClrMapping/>
  </p:clrMapOvr>
  <mc:AlternateContent xmlns:mc="http://schemas.openxmlformats.org/markup-compatibility/2006">
    <mc:Choice xmlns:p14="http://schemas.microsoft.com/office/powerpoint/2010/main" Requires="p14">
      <p:transition spd="slow" p14:dur="2000" advTm="12024"/>
    </mc:Choice>
    <mc:Fallback>
      <p:transition spd="slow" advTm="1202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22E1CD86-2CDA-5045-9E10-8B48C756FBAC}"/>
              </a:ext>
            </a:extLst>
          </p:cNvPr>
          <p:cNvGrpSpPr/>
          <p:nvPr/>
        </p:nvGrpSpPr>
        <p:grpSpPr>
          <a:xfrm>
            <a:off x="107504" y="4760543"/>
            <a:ext cx="2059245" cy="371306"/>
            <a:chOff x="66653" y="4788911"/>
            <a:chExt cx="2059245" cy="371306"/>
          </a:xfrm>
        </p:grpSpPr>
        <p:pic>
          <p:nvPicPr>
            <p:cNvPr id="5" name="Imagen 4">
              <a:extLst>
                <a:ext uri="{FF2B5EF4-FFF2-40B4-BE49-F238E27FC236}">
                  <a16:creationId xmlns:a16="http://schemas.microsoft.com/office/drawing/2014/main" id="{2D6D3DA1-C13F-C1D8-7180-5F2DCDE678DA}"/>
                </a:ext>
              </a:extLst>
            </p:cNvPr>
            <p:cNvPicPr>
              <a:picLocks noChangeAspect="1"/>
            </p:cNvPicPr>
            <p:nvPr/>
          </p:nvPicPr>
          <p:blipFill>
            <a:blip r:embed="rId2"/>
            <a:stretch>
              <a:fillRect/>
            </a:stretch>
          </p:blipFill>
          <p:spPr>
            <a:xfrm>
              <a:off x="66653" y="4788911"/>
              <a:ext cx="2059245" cy="371306"/>
            </a:xfrm>
            <a:prstGeom prst="rect">
              <a:avLst/>
            </a:prstGeom>
          </p:spPr>
        </p:pic>
        <p:pic>
          <p:nvPicPr>
            <p:cNvPr id="6" name="Picture 3">
              <a:extLst>
                <a:ext uri="{FF2B5EF4-FFF2-40B4-BE49-F238E27FC236}">
                  <a16:creationId xmlns:a16="http://schemas.microsoft.com/office/drawing/2014/main" id="{8177F95E-3CD0-1355-7327-09B1D4B72EE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7108" y="4881737"/>
              <a:ext cx="577537" cy="237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a:extLst>
                <a:ext uri="{FF2B5EF4-FFF2-40B4-BE49-F238E27FC236}">
                  <a16:creationId xmlns:a16="http://schemas.microsoft.com/office/drawing/2014/main" id="{DA770889-B5F1-F644-E309-239F181D302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8895" y="4893717"/>
              <a:ext cx="577537" cy="185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ítulo 1">
            <a:extLst>
              <a:ext uri="{FF2B5EF4-FFF2-40B4-BE49-F238E27FC236}">
                <a16:creationId xmlns:a16="http://schemas.microsoft.com/office/drawing/2014/main" id="{EBD1433A-19F1-7E50-0860-C812C19B7C8B}"/>
              </a:ext>
            </a:extLst>
          </p:cNvPr>
          <p:cNvSpPr txBox="1">
            <a:spLocks/>
          </p:cNvSpPr>
          <p:nvPr/>
        </p:nvSpPr>
        <p:spPr>
          <a:xfrm>
            <a:off x="457199" y="195486"/>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dirty="0">
                <a:solidFill>
                  <a:schemeClr val="accent5">
                    <a:lumMod val="75000"/>
                  </a:schemeClr>
                </a:solidFill>
              </a:rPr>
              <a:t>Resultados</a:t>
            </a:r>
          </a:p>
        </p:txBody>
      </p:sp>
      <p:sp>
        <p:nvSpPr>
          <p:cNvPr id="20" name="CuadroTexto 19">
            <a:extLst>
              <a:ext uri="{FF2B5EF4-FFF2-40B4-BE49-F238E27FC236}">
                <a16:creationId xmlns:a16="http://schemas.microsoft.com/office/drawing/2014/main" id="{FE4F7729-05AA-4609-0AAB-0EED71361271}"/>
              </a:ext>
            </a:extLst>
          </p:cNvPr>
          <p:cNvSpPr txBox="1"/>
          <p:nvPr/>
        </p:nvSpPr>
        <p:spPr>
          <a:xfrm>
            <a:off x="457199" y="903244"/>
            <a:ext cx="3672408" cy="338554"/>
          </a:xfrm>
          <a:prstGeom prst="rect">
            <a:avLst/>
          </a:prstGeom>
          <a:noFill/>
        </p:spPr>
        <p:txBody>
          <a:bodyPr wrap="square" rtlCol="0">
            <a:spAutoFit/>
          </a:bodyPr>
          <a:lstStyle/>
          <a:p>
            <a:r>
              <a:rPr lang="es-ES" sz="1600" dirty="0"/>
              <a:t>Tabla 1. Características de la población</a:t>
            </a:r>
          </a:p>
        </p:txBody>
      </p:sp>
      <p:graphicFrame>
        <p:nvGraphicFramePr>
          <p:cNvPr id="3" name="Tabla 10">
            <a:extLst>
              <a:ext uri="{FF2B5EF4-FFF2-40B4-BE49-F238E27FC236}">
                <a16:creationId xmlns:a16="http://schemas.microsoft.com/office/drawing/2014/main" id="{1909DB0F-02AB-FD02-537D-3C9C4FB8D263}"/>
              </a:ext>
            </a:extLst>
          </p:cNvPr>
          <p:cNvGraphicFramePr>
            <a:graphicFrameLocks noGrp="1"/>
          </p:cNvGraphicFramePr>
          <p:nvPr>
            <p:extLst>
              <p:ext uri="{D42A27DB-BD31-4B8C-83A1-F6EECF244321}">
                <p14:modId xmlns:p14="http://schemas.microsoft.com/office/powerpoint/2010/main" val="2384836181"/>
              </p:ext>
            </p:extLst>
          </p:nvPr>
        </p:nvGraphicFramePr>
        <p:xfrm>
          <a:off x="745103" y="1335005"/>
          <a:ext cx="2890793" cy="3322320"/>
        </p:xfrm>
        <a:graphic>
          <a:graphicData uri="http://schemas.openxmlformats.org/drawingml/2006/table">
            <a:tbl>
              <a:tblPr firstRow="1" bandRow="1">
                <a:tableStyleId>{F2DE63D5-997A-4646-A377-4702673A728D}</a:tableStyleId>
              </a:tblPr>
              <a:tblGrid>
                <a:gridCol w="1814006">
                  <a:extLst>
                    <a:ext uri="{9D8B030D-6E8A-4147-A177-3AD203B41FA5}">
                      <a16:colId xmlns:a16="http://schemas.microsoft.com/office/drawing/2014/main" val="3246816780"/>
                    </a:ext>
                  </a:extLst>
                </a:gridCol>
                <a:gridCol w="1076787">
                  <a:extLst>
                    <a:ext uri="{9D8B030D-6E8A-4147-A177-3AD203B41FA5}">
                      <a16:colId xmlns:a16="http://schemas.microsoft.com/office/drawing/2014/main" val="1567761806"/>
                    </a:ext>
                  </a:extLst>
                </a:gridCol>
              </a:tblGrid>
              <a:tr h="209340">
                <a:tc>
                  <a:txBody>
                    <a:bodyPr/>
                    <a:lstStyle/>
                    <a:p>
                      <a:r>
                        <a:rPr lang="es-ES" sz="800" dirty="0"/>
                        <a:t>Variables</a:t>
                      </a:r>
                      <a:endParaRPr lang="es-ES" sz="800" dirty="0">
                        <a:latin typeface="Arial" panose="020B0604020202020204" pitchFamily="34" charset="0"/>
                        <a:cs typeface="Arial" panose="020B0604020202020204" pitchFamily="34" charset="0"/>
                      </a:endParaRPr>
                    </a:p>
                  </a:txBody>
                  <a:tcPr/>
                </a:tc>
                <a:tc>
                  <a:txBody>
                    <a:bodyPr/>
                    <a:lstStyle/>
                    <a:p>
                      <a:r>
                        <a:rPr lang="es-ES" sz="800" dirty="0"/>
                        <a:t>Valor promedio</a:t>
                      </a:r>
                      <a:endParaRPr lang="es-ES" sz="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2021347"/>
                  </a:ext>
                </a:extLst>
              </a:tr>
              <a:tr h="209340">
                <a:tc>
                  <a:txBody>
                    <a:bodyPr/>
                    <a:lstStyle/>
                    <a:p>
                      <a:r>
                        <a:rPr lang="es-ES" sz="800" dirty="0"/>
                        <a:t>Edad (años)</a:t>
                      </a:r>
                    </a:p>
                    <a:p>
                      <a:r>
                        <a:rPr lang="es-ES" sz="800" dirty="0">
                          <a:latin typeface="Arial" panose="020B0604020202020204" pitchFamily="34" charset="0"/>
                          <a:cs typeface="Arial" panose="020B0604020202020204" pitchFamily="34" charset="0"/>
                        </a:rPr>
                        <a:t>&lt;30</a:t>
                      </a:r>
                    </a:p>
                    <a:p>
                      <a:r>
                        <a:rPr lang="es-ES" sz="800" dirty="0">
                          <a:latin typeface="Arial" panose="020B0604020202020204" pitchFamily="34" charset="0"/>
                          <a:cs typeface="Arial" panose="020B0604020202020204" pitchFamily="34" charset="0"/>
                        </a:rPr>
                        <a:t>&gt;30</a:t>
                      </a:r>
                    </a:p>
                  </a:txBody>
                  <a:tcPr/>
                </a:tc>
                <a:tc>
                  <a:txBody>
                    <a:bodyPr/>
                    <a:lstStyle/>
                    <a:p>
                      <a:r>
                        <a:rPr lang="es-ES" sz="800" kern="1200" dirty="0">
                          <a:solidFill>
                            <a:schemeClr val="tx1"/>
                          </a:solidFill>
                          <a:effectLst/>
                        </a:rPr>
                        <a:t>32,2±9,9 </a:t>
                      </a:r>
                    </a:p>
                    <a:p>
                      <a:r>
                        <a:rPr lang="es-ES" sz="800" kern="1200" dirty="0">
                          <a:solidFill>
                            <a:schemeClr val="tx1"/>
                          </a:solidFill>
                          <a:effectLst/>
                          <a:latin typeface="Arial" panose="020B0604020202020204" pitchFamily="34" charset="0"/>
                          <a:cs typeface="Arial" panose="020B0604020202020204" pitchFamily="34" charset="0"/>
                        </a:rPr>
                        <a:t>43 (37,7%)</a:t>
                      </a:r>
                    </a:p>
                    <a:p>
                      <a:r>
                        <a:rPr lang="es-ES" sz="800" kern="1200" dirty="0">
                          <a:solidFill>
                            <a:schemeClr val="tx1"/>
                          </a:solidFill>
                          <a:effectLst/>
                          <a:latin typeface="Arial" panose="020B0604020202020204" pitchFamily="34" charset="0"/>
                          <a:cs typeface="Arial" panose="020B0604020202020204" pitchFamily="34" charset="0"/>
                        </a:rPr>
                        <a:t>71 (62,3%)</a:t>
                      </a:r>
                      <a:endParaRPr lang="es-ES" sz="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79321835"/>
                  </a:ext>
                </a:extLst>
              </a:tr>
              <a:tr h="209340">
                <a:tc>
                  <a:txBody>
                    <a:bodyPr/>
                    <a:lstStyle/>
                    <a:p>
                      <a:r>
                        <a:rPr lang="es-ES" sz="800" dirty="0"/>
                        <a:t>Sexo (hombres)</a:t>
                      </a:r>
                      <a:endParaRPr lang="es-ES" sz="800" dirty="0">
                        <a:latin typeface="Arial" panose="020B0604020202020204" pitchFamily="34" charset="0"/>
                        <a:cs typeface="Arial" panose="020B0604020202020204" pitchFamily="34" charset="0"/>
                      </a:endParaRPr>
                    </a:p>
                  </a:txBody>
                  <a:tcPr/>
                </a:tc>
                <a:tc>
                  <a:txBody>
                    <a:bodyPr/>
                    <a:lstStyle/>
                    <a:p>
                      <a:r>
                        <a:rPr lang="es-ES" sz="800" kern="1200" dirty="0">
                          <a:solidFill>
                            <a:schemeClr val="tx1"/>
                          </a:solidFill>
                          <a:effectLst/>
                        </a:rPr>
                        <a:t>59 (51,8%)</a:t>
                      </a:r>
                      <a:endParaRPr lang="es-ES" sz="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41416923"/>
                  </a:ext>
                </a:extLst>
              </a:tr>
              <a:tr h="448585">
                <a:tc>
                  <a:txBody>
                    <a:bodyPr/>
                    <a:lstStyle/>
                    <a:p>
                      <a:r>
                        <a:rPr lang="es-ES" sz="800" dirty="0"/>
                        <a:t>Mutaciones</a:t>
                      </a:r>
                    </a:p>
                    <a:p>
                      <a:pPr marL="171450" indent="-171450">
                        <a:buFont typeface="Arial" panose="020B0604020202020204" pitchFamily="34" charset="0"/>
                        <a:buChar char="•"/>
                      </a:pPr>
                      <a:r>
                        <a:rPr lang="es-ES" sz="800" kern="1200" dirty="0">
                          <a:solidFill>
                            <a:schemeClr val="tx1"/>
                          </a:solidFill>
                          <a:effectLst/>
                        </a:rPr>
                        <a:t>DeltaF508 en homocigosis</a:t>
                      </a:r>
                    </a:p>
                    <a:p>
                      <a:pPr marL="171450" indent="-171450">
                        <a:buFont typeface="Arial" panose="020B0604020202020204" pitchFamily="34" charset="0"/>
                        <a:buChar char="•"/>
                      </a:pPr>
                      <a:r>
                        <a:rPr lang="es-ES" sz="800" kern="1200" dirty="0">
                          <a:solidFill>
                            <a:schemeClr val="tx1"/>
                          </a:solidFill>
                          <a:effectLst/>
                        </a:rPr>
                        <a:t>DeltaF508 en heterocigosis</a:t>
                      </a:r>
                      <a:endParaRPr lang="es-ES" sz="800" dirty="0">
                        <a:latin typeface="Arial" panose="020B0604020202020204" pitchFamily="34" charset="0"/>
                        <a:cs typeface="Arial" panose="020B0604020202020204" pitchFamily="34" charset="0"/>
                      </a:endParaRPr>
                    </a:p>
                  </a:txBody>
                  <a:tcPr/>
                </a:tc>
                <a:tc>
                  <a:txBody>
                    <a:bodyPr/>
                    <a:lstStyle/>
                    <a:p>
                      <a:pPr marL="0" indent="0">
                        <a:buFont typeface="Arial" panose="020B0604020202020204" pitchFamily="34" charset="0"/>
                        <a:buNone/>
                      </a:pPr>
                      <a:endParaRPr lang="es-ES" sz="800" kern="1200" dirty="0">
                        <a:solidFill>
                          <a:schemeClr val="tx1"/>
                        </a:solidFill>
                        <a:effectLst/>
                      </a:endParaRPr>
                    </a:p>
                    <a:p>
                      <a:pPr marL="0" indent="0">
                        <a:buFont typeface="Arial" panose="020B0604020202020204" pitchFamily="34" charset="0"/>
                        <a:buNone/>
                      </a:pPr>
                      <a:r>
                        <a:rPr lang="es-ES" sz="800" kern="1200" dirty="0">
                          <a:solidFill>
                            <a:schemeClr val="tx1"/>
                          </a:solidFill>
                          <a:effectLst/>
                        </a:rPr>
                        <a:t>29 (25,4%) </a:t>
                      </a:r>
                    </a:p>
                    <a:p>
                      <a:pPr marL="0" indent="0">
                        <a:buFont typeface="Arial" panose="020B0604020202020204" pitchFamily="34" charset="0"/>
                        <a:buNone/>
                      </a:pPr>
                      <a:r>
                        <a:rPr lang="es-ES" sz="800" kern="1200" dirty="0">
                          <a:solidFill>
                            <a:schemeClr val="tx1"/>
                          </a:solidFill>
                          <a:effectLst/>
                        </a:rPr>
                        <a:t>85 (74,6%)</a:t>
                      </a:r>
                      <a:endParaRPr lang="es-ES" sz="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87877909"/>
                  </a:ext>
                </a:extLst>
              </a:tr>
              <a:tr h="687830">
                <a:tc>
                  <a:txBody>
                    <a:bodyPr/>
                    <a:lstStyle/>
                    <a:p>
                      <a:r>
                        <a:rPr lang="es-ES" sz="800" dirty="0"/>
                        <a:t>Comorbilidades</a:t>
                      </a:r>
                    </a:p>
                    <a:p>
                      <a:pPr marL="171450" indent="-171450">
                        <a:buFont typeface="Arial" panose="020B0604020202020204" pitchFamily="34" charset="0"/>
                        <a:buChar char="•"/>
                      </a:pPr>
                      <a:r>
                        <a:rPr lang="es-ES" sz="800" dirty="0"/>
                        <a:t>Intolerancia hidrocarbonada</a:t>
                      </a:r>
                    </a:p>
                    <a:p>
                      <a:pPr marL="171450" indent="-171450">
                        <a:buFont typeface="Arial" panose="020B0604020202020204" pitchFamily="34" charset="0"/>
                        <a:buChar char="•"/>
                      </a:pPr>
                      <a:r>
                        <a:rPr lang="es-ES" sz="800" dirty="0"/>
                        <a:t>DM asociada a la FQ</a:t>
                      </a:r>
                    </a:p>
                    <a:p>
                      <a:pPr marL="171450" indent="-171450">
                        <a:buFont typeface="Arial" panose="020B0604020202020204" pitchFamily="34" charset="0"/>
                        <a:buChar char="•"/>
                      </a:pPr>
                      <a:r>
                        <a:rPr lang="es-ES" sz="800" dirty="0"/>
                        <a:t>I. pancreática exocrina</a:t>
                      </a:r>
                    </a:p>
                    <a:p>
                      <a:pPr marL="171450" indent="-171450">
                        <a:buFont typeface="Arial" panose="020B0604020202020204" pitchFamily="34" charset="0"/>
                        <a:buChar char="•"/>
                      </a:pPr>
                      <a:r>
                        <a:rPr lang="es-ES" sz="800" dirty="0">
                          <a:latin typeface="Arial" panose="020B0604020202020204" pitchFamily="34" charset="0"/>
                          <a:cs typeface="Arial" panose="020B0604020202020204" pitchFamily="34" charset="0"/>
                        </a:rPr>
                        <a:t>Hepatopatía</a:t>
                      </a:r>
                    </a:p>
                  </a:txBody>
                  <a:tcPr/>
                </a:tc>
                <a:tc>
                  <a:txBody>
                    <a:bodyPr/>
                    <a:lstStyle/>
                    <a:p>
                      <a:endParaRPr lang="es-ES" sz="800" dirty="0"/>
                    </a:p>
                    <a:p>
                      <a:r>
                        <a:rPr lang="es-ES" sz="800" dirty="0"/>
                        <a:t>23 (20,2%)</a:t>
                      </a:r>
                    </a:p>
                    <a:p>
                      <a:r>
                        <a:rPr lang="es-ES" sz="800" dirty="0"/>
                        <a:t>26 (22,8%)</a:t>
                      </a:r>
                    </a:p>
                    <a:p>
                      <a:r>
                        <a:rPr lang="es-ES" sz="800" dirty="0"/>
                        <a:t>109 (95,6%)</a:t>
                      </a:r>
                    </a:p>
                    <a:p>
                      <a:r>
                        <a:rPr lang="es-ES" sz="800" dirty="0">
                          <a:latin typeface="Arial" panose="020B0604020202020204" pitchFamily="34" charset="0"/>
                          <a:cs typeface="Arial" panose="020B0604020202020204" pitchFamily="34" charset="0"/>
                        </a:rPr>
                        <a:t>35 (30,7%)</a:t>
                      </a:r>
                    </a:p>
                  </a:txBody>
                  <a:tcPr/>
                </a:tc>
                <a:extLst>
                  <a:ext uri="{0D108BD9-81ED-4DB2-BD59-A6C34878D82A}">
                    <a16:rowId xmlns:a16="http://schemas.microsoft.com/office/drawing/2014/main" val="3392472480"/>
                  </a:ext>
                </a:extLst>
              </a:tr>
              <a:tr h="209340">
                <a:tc>
                  <a:txBody>
                    <a:bodyPr/>
                    <a:lstStyle/>
                    <a:p>
                      <a:r>
                        <a:rPr lang="es-ES" sz="800" dirty="0"/>
                        <a:t>Tratamiento con moduladores</a:t>
                      </a:r>
                    </a:p>
                    <a:p>
                      <a:r>
                        <a:rPr lang="es-ES" sz="800" dirty="0"/>
                        <a:t>Duración del tratamiento modulador previo</a:t>
                      </a:r>
                    </a:p>
                  </a:txBody>
                  <a:tcPr/>
                </a:tc>
                <a:tc>
                  <a:txBody>
                    <a:bodyPr/>
                    <a:lstStyle/>
                    <a:p>
                      <a:r>
                        <a:rPr lang="es-ES" sz="800" dirty="0"/>
                        <a:t>37 (32,5%)</a:t>
                      </a:r>
                    </a:p>
                    <a:p>
                      <a:r>
                        <a:rPr lang="es-ES" sz="800" dirty="0"/>
                        <a:t>747,1 </a:t>
                      </a:r>
                      <a:r>
                        <a:rPr lang="es-ES" sz="800" kern="1200" dirty="0">
                          <a:solidFill>
                            <a:schemeClr val="tx1"/>
                          </a:solidFill>
                          <a:effectLst/>
                        </a:rPr>
                        <a:t>±610,5 </a:t>
                      </a:r>
                      <a:r>
                        <a:rPr lang="es-ES" sz="800" kern="1200" dirty="0" err="1">
                          <a:solidFill>
                            <a:schemeClr val="tx1"/>
                          </a:solidFill>
                          <a:effectLst/>
                        </a:rPr>
                        <a:t>dias</a:t>
                      </a:r>
                      <a:endParaRPr lang="es-ES" sz="800" dirty="0"/>
                    </a:p>
                  </a:txBody>
                  <a:tcPr/>
                </a:tc>
                <a:extLst>
                  <a:ext uri="{0D108BD9-81ED-4DB2-BD59-A6C34878D82A}">
                    <a16:rowId xmlns:a16="http://schemas.microsoft.com/office/drawing/2014/main" val="1061736961"/>
                  </a:ext>
                </a:extLst>
              </a:tr>
              <a:tr h="425501">
                <a:tc>
                  <a:txBody>
                    <a:bodyPr/>
                    <a:lstStyle/>
                    <a:p>
                      <a:r>
                        <a:rPr lang="es-ES" sz="800" dirty="0"/>
                        <a:t>Infección bronquial crónica</a:t>
                      </a:r>
                      <a:endParaRPr lang="es-ES" sz="800" i="1" dirty="0"/>
                    </a:p>
                    <a:p>
                      <a:pPr marL="171450" indent="-171450">
                        <a:buFont typeface="Arial" panose="020B0604020202020204" pitchFamily="34" charset="0"/>
                        <a:buChar char="•"/>
                      </a:pPr>
                      <a:r>
                        <a:rPr lang="es-ES" sz="800" i="1" dirty="0" err="1"/>
                        <a:t>P.aeruginosa</a:t>
                      </a:r>
                      <a:endParaRPr lang="es-ES" sz="800" i="1" dirty="0"/>
                    </a:p>
                    <a:p>
                      <a:pPr marL="171450" indent="-171450">
                        <a:buFont typeface="Arial" panose="020B0604020202020204" pitchFamily="34" charset="0"/>
                        <a:buChar char="•"/>
                      </a:pPr>
                      <a:r>
                        <a:rPr lang="es-ES" sz="800" i="1" dirty="0">
                          <a:latin typeface="Arial" panose="020B0604020202020204" pitchFamily="34" charset="0"/>
                          <a:cs typeface="Arial" panose="020B0604020202020204" pitchFamily="34" charset="0"/>
                        </a:rPr>
                        <a:t>SAMS</a:t>
                      </a:r>
                    </a:p>
                    <a:p>
                      <a:pPr marL="171450" indent="-171450">
                        <a:buFont typeface="Arial" panose="020B0604020202020204" pitchFamily="34" charset="0"/>
                        <a:buChar char="•"/>
                      </a:pPr>
                      <a:r>
                        <a:rPr lang="es-ES" sz="800" i="1" dirty="0">
                          <a:latin typeface="Arial" panose="020B0604020202020204" pitchFamily="34" charset="0"/>
                          <a:cs typeface="Arial" panose="020B0604020202020204" pitchFamily="34" charset="0"/>
                        </a:rPr>
                        <a:t>SAMR</a:t>
                      </a:r>
                    </a:p>
                    <a:p>
                      <a:pPr marL="171450" indent="-171450">
                        <a:buFont typeface="Arial" panose="020B0604020202020204" pitchFamily="34" charset="0"/>
                        <a:buChar char="•"/>
                      </a:pPr>
                      <a:r>
                        <a:rPr lang="es-ES" sz="800" i="1" dirty="0">
                          <a:latin typeface="Arial" panose="020B0604020202020204" pitchFamily="34" charset="0"/>
                          <a:cs typeface="Arial" panose="020B0604020202020204" pitchFamily="34" charset="0"/>
                        </a:rPr>
                        <a:t>A. </a:t>
                      </a:r>
                      <a:r>
                        <a:rPr lang="es-ES" sz="800" i="1" dirty="0" err="1">
                          <a:latin typeface="Arial" panose="020B0604020202020204" pitchFamily="34" charset="0"/>
                          <a:cs typeface="Arial" panose="020B0604020202020204" pitchFamily="34" charset="0"/>
                        </a:rPr>
                        <a:t>xylosoxidans</a:t>
                      </a:r>
                      <a:endParaRPr lang="es-ES" sz="800" i="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s-ES" sz="800" i="1" dirty="0">
                          <a:latin typeface="Arial" panose="020B0604020202020204" pitchFamily="34" charset="0"/>
                          <a:cs typeface="Arial" panose="020B0604020202020204" pitchFamily="34" charset="0"/>
                        </a:rPr>
                        <a:t>Aspergillus </a:t>
                      </a:r>
                      <a:r>
                        <a:rPr lang="es-ES" sz="800" i="1" dirty="0" err="1">
                          <a:latin typeface="Arial" panose="020B0604020202020204" pitchFamily="34" charset="0"/>
                          <a:cs typeface="Arial" panose="020B0604020202020204" pitchFamily="34" charset="0"/>
                        </a:rPr>
                        <a:t>sp</a:t>
                      </a:r>
                      <a:endParaRPr lang="es-ES" sz="800" i="1" dirty="0">
                        <a:latin typeface="Arial" panose="020B0604020202020204" pitchFamily="34" charset="0"/>
                        <a:cs typeface="Arial" panose="020B0604020202020204" pitchFamily="34" charset="0"/>
                      </a:endParaRPr>
                    </a:p>
                  </a:txBody>
                  <a:tcPr/>
                </a:tc>
                <a:tc>
                  <a:txBody>
                    <a:bodyPr/>
                    <a:lstStyle/>
                    <a:p>
                      <a:endParaRPr lang="es-ES" sz="800" dirty="0"/>
                    </a:p>
                    <a:p>
                      <a:r>
                        <a:rPr lang="es-ES" sz="800" dirty="0"/>
                        <a:t>75 (42,9%)</a:t>
                      </a:r>
                    </a:p>
                    <a:p>
                      <a:r>
                        <a:rPr lang="es-ES" sz="800" dirty="0">
                          <a:latin typeface="Arial" panose="020B0604020202020204" pitchFamily="34" charset="0"/>
                          <a:cs typeface="Arial" panose="020B0604020202020204" pitchFamily="34" charset="0"/>
                        </a:rPr>
                        <a:t>60 (52,6%</a:t>
                      </a:r>
                    </a:p>
                    <a:p>
                      <a:r>
                        <a:rPr lang="es-ES" sz="800" dirty="0">
                          <a:latin typeface="Arial" panose="020B0604020202020204" pitchFamily="34" charset="0"/>
                          <a:cs typeface="Arial" panose="020B0604020202020204" pitchFamily="34" charset="0"/>
                        </a:rPr>
                        <a:t>9 (7,9%)</a:t>
                      </a:r>
                    </a:p>
                    <a:p>
                      <a:r>
                        <a:rPr lang="es-ES" sz="800" dirty="0">
                          <a:latin typeface="Arial" panose="020B0604020202020204" pitchFamily="34" charset="0"/>
                          <a:cs typeface="Arial" panose="020B0604020202020204" pitchFamily="34" charset="0"/>
                        </a:rPr>
                        <a:t>22 (19,3%)</a:t>
                      </a:r>
                    </a:p>
                    <a:p>
                      <a:r>
                        <a:rPr lang="es-ES" sz="800" dirty="0">
                          <a:latin typeface="Arial" panose="020B0604020202020204" pitchFamily="34" charset="0"/>
                          <a:cs typeface="Arial" panose="020B0604020202020204" pitchFamily="34" charset="0"/>
                        </a:rPr>
                        <a:t>21 (18,4%)</a:t>
                      </a:r>
                    </a:p>
                  </a:txBody>
                  <a:tcPr/>
                </a:tc>
                <a:extLst>
                  <a:ext uri="{0D108BD9-81ED-4DB2-BD59-A6C34878D82A}">
                    <a16:rowId xmlns:a16="http://schemas.microsoft.com/office/drawing/2014/main" val="3953946779"/>
                  </a:ext>
                </a:extLst>
              </a:tr>
            </a:tbl>
          </a:graphicData>
        </a:graphic>
      </p:graphicFrame>
      <p:sp>
        <p:nvSpPr>
          <p:cNvPr id="8" name="CuadroTexto 7">
            <a:extLst>
              <a:ext uri="{FF2B5EF4-FFF2-40B4-BE49-F238E27FC236}">
                <a16:creationId xmlns:a16="http://schemas.microsoft.com/office/drawing/2014/main" id="{4C37F334-A0E3-64EF-77B2-BB8B00E686F9}"/>
              </a:ext>
            </a:extLst>
          </p:cNvPr>
          <p:cNvSpPr txBox="1"/>
          <p:nvPr/>
        </p:nvSpPr>
        <p:spPr>
          <a:xfrm>
            <a:off x="4283968" y="903244"/>
            <a:ext cx="3672408" cy="338554"/>
          </a:xfrm>
          <a:prstGeom prst="rect">
            <a:avLst/>
          </a:prstGeom>
          <a:noFill/>
        </p:spPr>
        <p:txBody>
          <a:bodyPr wrap="square" rtlCol="0">
            <a:spAutoFit/>
          </a:bodyPr>
          <a:lstStyle/>
          <a:p>
            <a:r>
              <a:rPr lang="es-ES" sz="1600" dirty="0"/>
              <a:t>Tabla 2. Efectos secundarios</a:t>
            </a:r>
          </a:p>
        </p:txBody>
      </p:sp>
      <p:graphicFrame>
        <p:nvGraphicFramePr>
          <p:cNvPr id="9" name="Tabla 9">
            <a:extLst>
              <a:ext uri="{FF2B5EF4-FFF2-40B4-BE49-F238E27FC236}">
                <a16:creationId xmlns:a16="http://schemas.microsoft.com/office/drawing/2014/main" id="{B4EA553D-ACFF-9A3C-E754-B3E1AED150CF}"/>
              </a:ext>
            </a:extLst>
          </p:cNvPr>
          <p:cNvGraphicFramePr>
            <a:graphicFrameLocks noGrp="1"/>
          </p:cNvGraphicFramePr>
          <p:nvPr>
            <p:extLst>
              <p:ext uri="{D42A27DB-BD31-4B8C-83A1-F6EECF244321}">
                <p14:modId xmlns:p14="http://schemas.microsoft.com/office/powerpoint/2010/main" val="3623190916"/>
              </p:ext>
            </p:extLst>
          </p:nvPr>
        </p:nvGraphicFramePr>
        <p:xfrm>
          <a:off x="4312953" y="1335005"/>
          <a:ext cx="3912096" cy="1315720"/>
        </p:xfrm>
        <a:graphic>
          <a:graphicData uri="http://schemas.openxmlformats.org/drawingml/2006/table">
            <a:tbl>
              <a:tblPr firstRow="1" bandRow="1">
                <a:tableStyleId>{16D9F66E-5EB9-4882-86FB-DCBF35E3C3E4}</a:tableStyleId>
              </a:tblPr>
              <a:tblGrid>
                <a:gridCol w="1956048">
                  <a:extLst>
                    <a:ext uri="{9D8B030D-6E8A-4147-A177-3AD203B41FA5}">
                      <a16:colId xmlns:a16="http://schemas.microsoft.com/office/drawing/2014/main" val="1727666374"/>
                    </a:ext>
                  </a:extLst>
                </a:gridCol>
                <a:gridCol w="1956048">
                  <a:extLst>
                    <a:ext uri="{9D8B030D-6E8A-4147-A177-3AD203B41FA5}">
                      <a16:colId xmlns:a16="http://schemas.microsoft.com/office/drawing/2014/main" val="284222819"/>
                    </a:ext>
                  </a:extLst>
                </a:gridCol>
              </a:tblGrid>
              <a:tr h="370840">
                <a:tc>
                  <a:txBody>
                    <a:bodyPr/>
                    <a:lstStyle/>
                    <a:p>
                      <a:r>
                        <a:rPr lang="es-ES" sz="1200" b="0" dirty="0"/>
                        <a:t>Variables</a:t>
                      </a:r>
                    </a:p>
                  </a:txBody>
                  <a:tcPr/>
                </a:tc>
                <a:tc>
                  <a:txBody>
                    <a:bodyPr/>
                    <a:lstStyle/>
                    <a:p>
                      <a:r>
                        <a:rPr lang="es-ES" sz="1200" b="0" dirty="0"/>
                        <a:t>Valor promedio</a:t>
                      </a:r>
                    </a:p>
                  </a:txBody>
                  <a:tcPr/>
                </a:tc>
                <a:extLst>
                  <a:ext uri="{0D108BD9-81ED-4DB2-BD59-A6C34878D82A}">
                    <a16:rowId xmlns:a16="http://schemas.microsoft.com/office/drawing/2014/main" val="47417652"/>
                  </a:ext>
                </a:extLst>
              </a:tr>
              <a:tr h="370840">
                <a:tc>
                  <a:txBody>
                    <a:bodyPr/>
                    <a:lstStyle/>
                    <a:p>
                      <a:r>
                        <a:rPr lang="es-ES" sz="1400" dirty="0"/>
                        <a:t>Alteración hepática</a:t>
                      </a:r>
                    </a:p>
                    <a:p>
                      <a:r>
                        <a:rPr lang="es-ES" sz="1400" dirty="0"/>
                        <a:t>Dolor abdominal</a:t>
                      </a:r>
                    </a:p>
                    <a:p>
                      <a:r>
                        <a:rPr lang="es-ES" sz="1400" dirty="0" err="1"/>
                        <a:t>Rash</a:t>
                      </a:r>
                      <a:r>
                        <a:rPr lang="es-ES" sz="1400" dirty="0"/>
                        <a:t> cutáneo</a:t>
                      </a:r>
                    </a:p>
                    <a:p>
                      <a:r>
                        <a:rPr lang="es-ES" sz="1400" dirty="0"/>
                        <a:t>Otros</a:t>
                      </a:r>
                    </a:p>
                  </a:txBody>
                  <a:tcPr>
                    <a:solidFill>
                      <a:schemeClr val="bg1"/>
                    </a:solidFill>
                  </a:tcPr>
                </a:tc>
                <a:tc>
                  <a:txBody>
                    <a:bodyPr/>
                    <a:lstStyle/>
                    <a:p>
                      <a:r>
                        <a:rPr lang="es-ES" sz="1400" dirty="0"/>
                        <a:t>9 (52,9%)</a:t>
                      </a:r>
                    </a:p>
                    <a:p>
                      <a:r>
                        <a:rPr lang="es-ES" sz="1400" dirty="0"/>
                        <a:t>2 (11,8%)</a:t>
                      </a:r>
                    </a:p>
                    <a:p>
                      <a:r>
                        <a:rPr lang="es-ES" sz="1400" dirty="0"/>
                        <a:t>5 (29,4%)</a:t>
                      </a:r>
                    </a:p>
                    <a:p>
                      <a:r>
                        <a:rPr lang="es-ES" sz="1400" dirty="0"/>
                        <a:t>1 (5,9%)</a:t>
                      </a:r>
                    </a:p>
                  </a:txBody>
                  <a:tcPr>
                    <a:solidFill>
                      <a:schemeClr val="bg1"/>
                    </a:solidFill>
                  </a:tcPr>
                </a:tc>
                <a:extLst>
                  <a:ext uri="{0D108BD9-81ED-4DB2-BD59-A6C34878D82A}">
                    <a16:rowId xmlns:a16="http://schemas.microsoft.com/office/drawing/2014/main" val="4294905081"/>
                  </a:ext>
                </a:extLst>
              </a:tr>
            </a:tbl>
          </a:graphicData>
        </a:graphic>
      </p:graphicFrame>
      <p:sp>
        <p:nvSpPr>
          <p:cNvPr id="10" name="CuadroTexto 9">
            <a:extLst>
              <a:ext uri="{FF2B5EF4-FFF2-40B4-BE49-F238E27FC236}">
                <a16:creationId xmlns:a16="http://schemas.microsoft.com/office/drawing/2014/main" id="{D952C96D-5C52-760A-C01A-1CB8516CFC33}"/>
              </a:ext>
            </a:extLst>
          </p:cNvPr>
          <p:cNvSpPr txBox="1"/>
          <p:nvPr/>
        </p:nvSpPr>
        <p:spPr>
          <a:xfrm>
            <a:off x="4251418" y="2834582"/>
            <a:ext cx="4147479" cy="323165"/>
          </a:xfrm>
          <a:prstGeom prst="rect">
            <a:avLst/>
          </a:prstGeom>
          <a:noFill/>
        </p:spPr>
        <p:txBody>
          <a:bodyPr wrap="square" rtlCol="0">
            <a:spAutoFit/>
          </a:bodyPr>
          <a:lstStyle/>
          <a:p>
            <a:r>
              <a:rPr lang="es-ES" sz="1500" dirty="0"/>
              <a:t>Tabla 3 Suspensión de tratamiento modulador</a:t>
            </a:r>
          </a:p>
        </p:txBody>
      </p:sp>
      <p:graphicFrame>
        <p:nvGraphicFramePr>
          <p:cNvPr id="11" name="Tabla 11">
            <a:extLst>
              <a:ext uri="{FF2B5EF4-FFF2-40B4-BE49-F238E27FC236}">
                <a16:creationId xmlns:a16="http://schemas.microsoft.com/office/drawing/2014/main" id="{F82F730B-988D-011E-D896-ECA5123E5AEA}"/>
              </a:ext>
            </a:extLst>
          </p:cNvPr>
          <p:cNvGraphicFramePr>
            <a:graphicFrameLocks noGrp="1"/>
          </p:cNvGraphicFramePr>
          <p:nvPr>
            <p:extLst>
              <p:ext uri="{D42A27DB-BD31-4B8C-83A1-F6EECF244321}">
                <p14:modId xmlns:p14="http://schemas.microsoft.com/office/powerpoint/2010/main" val="1320991260"/>
              </p:ext>
            </p:extLst>
          </p:nvPr>
        </p:nvGraphicFramePr>
        <p:xfrm>
          <a:off x="4312953" y="3166245"/>
          <a:ext cx="3672408" cy="777240"/>
        </p:xfrm>
        <a:graphic>
          <a:graphicData uri="http://schemas.openxmlformats.org/drawingml/2006/table">
            <a:tbl>
              <a:tblPr firstRow="1" bandRow="1">
                <a:tableStyleId>{5C22544A-7EE6-4342-B048-85BDC9FD1C3A}</a:tableStyleId>
              </a:tblPr>
              <a:tblGrid>
                <a:gridCol w="2199526">
                  <a:extLst>
                    <a:ext uri="{9D8B030D-6E8A-4147-A177-3AD203B41FA5}">
                      <a16:colId xmlns:a16="http://schemas.microsoft.com/office/drawing/2014/main" val="2222928473"/>
                    </a:ext>
                  </a:extLst>
                </a:gridCol>
                <a:gridCol w="1472882">
                  <a:extLst>
                    <a:ext uri="{9D8B030D-6E8A-4147-A177-3AD203B41FA5}">
                      <a16:colId xmlns:a16="http://schemas.microsoft.com/office/drawing/2014/main" val="2462549125"/>
                    </a:ext>
                  </a:extLst>
                </a:gridCol>
              </a:tblGrid>
              <a:tr h="370840">
                <a:tc>
                  <a:txBody>
                    <a:bodyPr/>
                    <a:lstStyle/>
                    <a:p>
                      <a:r>
                        <a:rPr lang="es-ES" sz="1500" b="0" dirty="0" err="1">
                          <a:solidFill>
                            <a:schemeClr val="tx1"/>
                          </a:solidFill>
                        </a:rPr>
                        <a:t>Hipertransaminasemia</a:t>
                      </a:r>
                      <a:endParaRPr lang="es-ES" sz="1500" b="0" dirty="0">
                        <a:solidFill>
                          <a:schemeClr val="tx1"/>
                        </a:solidFill>
                      </a:endParaRPr>
                    </a:p>
                    <a:p>
                      <a:r>
                        <a:rPr lang="es-ES" sz="1500" b="0" dirty="0">
                          <a:solidFill>
                            <a:schemeClr val="tx1"/>
                          </a:solidFill>
                        </a:rPr>
                        <a:t>Trasplante pulmonar</a:t>
                      </a:r>
                    </a:p>
                    <a:p>
                      <a:r>
                        <a:rPr lang="es-ES" sz="1500" b="0" dirty="0">
                          <a:solidFill>
                            <a:schemeClr val="tx1"/>
                          </a:solidFill>
                        </a:rPr>
                        <a:t>Otras</a:t>
                      </a:r>
                    </a:p>
                  </a:txBody>
                  <a:tcPr>
                    <a:solidFill>
                      <a:schemeClr val="accent1">
                        <a:lumMod val="20000"/>
                        <a:lumOff val="80000"/>
                      </a:schemeClr>
                    </a:solidFill>
                  </a:tcPr>
                </a:tc>
                <a:tc>
                  <a:txBody>
                    <a:bodyPr/>
                    <a:lstStyle/>
                    <a:p>
                      <a:r>
                        <a:rPr lang="es-ES" sz="1500" b="0" dirty="0">
                          <a:solidFill>
                            <a:schemeClr val="tx1"/>
                          </a:solidFill>
                        </a:rPr>
                        <a:t>4 (36,4%)</a:t>
                      </a:r>
                    </a:p>
                    <a:p>
                      <a:r>
                        <a:rPr lang="es-ES" sz="1500" b="0" dirty="0">
                          <a:solidFill>
                            <a:schemeClr val="tx1"/>
                          </a:solidFill>
                        </a:rPr>
                        <a:t>6 (54,5%)</a:t>
                      </a:r>
                    </a:p>
                    <a:p>
                      <a:r>
                        <a:rPr lang="es-ES" sz="1500" b="0" dirty="0">
                          <a:solidFill>
                            <a:schemeClr val="tx1"/>
                          </a:solidFill>
                        </a:rPr>
                        <a:t>1 (9,1%)</a:t>
                      </a:r>
                    </a:p>
                  </a:txBody>
                  <a:tcPr>
                    <a:solidFill>
                      <a:schemeClr val="accent1">
                        <a:lumMod val="20000"/>
                        <a:lumOff val="80000"/>
                      </a:schemeClr>
                    </a:solidFill>
                  </a:tcPr>
                </a:tc>
                <a:extLst>
                  <a:ext uri="{0D108BD9-81ED-4DB2-BD59-A6C34878D82A}">
                    <a16:rowId xmlns:a16="http://schemas.microsoft.com/office/drawing/2014/main" val="73139340"/>
                  </a:ext>
                </a:extLst>
              </a:tr>
            </a:tbl>
          </a:graphicData>
        </a:graphic>
      </p:graphicFrame>
    </p:spTree>
    <p:extLst>
      <p:ext uri="{BB962C8B-B14F-4D97-AF65-F5344CB8AC3E}">
        <p14:creationId xmlns:p14="http://schemas.microsoft.com/office/powerpoint/2010/main" val="1427710020"/>
      </p:ext>
    </p:extLst>
  </p:cSld>
  <p:clrMapOvr>
    <a:masterClrMapping/>
  </p:clrMapOvr>
  <mc:AlternateContent xmlns:mc="http://schemas.openxmlformats.org/markup-compatibility/2006">
    <mc:Choice xmlns:p14="http://schemas.microsoft.com/office/powerpoint/2010/main" Requires="p14">
      <p:transition spd="slow" p14:dur="2000" advTm="99170"/>
    </mc:Choice>
    <mc:Fallback>
      <p:transition spd="slow" advTm="9917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C6026452-E710-9679-CEE9-7FF3CB4F65E0}"/>
              </a:ext>
            </a:extLst>
          </p:cNvPr>
          <p:cNvSpPr txBox="1">
            <a:spLocks/>
          </p:cNvSpPr>
          <p:nvPr/>
        </p:nvSpPr>
        <p:spPr>
          <a:xfrm>
            <a:off x="457199" y="195486"/>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dirty="0">
                <a:solidFill>
                  <a:schemeClr val="accent5">
                    <a:lumMod val="75000"/>
                  </a:schemeClr>
                </a:solidFill>
              </a:rPr>
              <a:t>Resultados</a:t>
            </a:r>
          </a:p>
        </p:txBody>
      </p:sp>
      <p:pic>
        <p:nvPicPr>
          <p:cNvPr id="8" name="Imagen 7">
            <a:extLst>
              <a:ext uri="{FF2B5EF4-FFF2-40B4-BE49-F238E27FC236}">
                <a16:creationId xmlns:a16="http://schemas.microsoft.com/office/drawing/2014/main" id="{6670014B-1753-3315-FAFF-D953DDBA1A64}"/>
              </a:ext>
            </a:extLst>
          </p:cNvPr>
          <p:cNvPicPr>
            <a:picLocks noChangeAspect="1"/>
          </p:cNvPicPr>
          <p:nvPr/>
        </p:nvPicPr>
        <p:blipFill>
          <a:blip r:embed="rId2"/>
          <a:stretch>
            <a:fillRect/>
          </a:stretch>
        </p:blipFill>
        <p:spPr>
          <a:xfrm>
            <a:off x="185737" y="1790700"/>
            <a:ext cx="8772525" cy="1562100"/>
          </a:xfrm>
          <a:prstGeom prst="rect">
            <a:avLst/>
          </a:prstGeom>
        </p:spPr>
      </p:pic>
      <p:sp>
        <p:nvSpPr>
          <p:cNvPr id="9" name="CuadroTexto 8">
            <a:extLst>
              <a:ext uri="{FF2B5EF4-FFF2-40B4-BE49-F238E27FC236}">
                <a16:creationId xmlns:a16="http://schemas.microsoft.com/office/drawing/2014/main" id="{FC1208DF-1757-D8A6-7FED-9CB2CD737D3A}"/>
              </a:ext>
            </a:extLst>
          </p:cNvPr>
          <p:cNvSpPr txBox="1"/>
          <p:nvPr/>
        </p:nvSpPr>
        <p:spPr>
          <a:xfrm>
            <a:off x="755576" y="1502663"/>
            <a:ext cx="720080" cy="276999"/>
          </a:xfrm>
          <a:prstGeom prst="rect">
            <a:avLst/>
          </a:prstGeom>
          <a:noFill/>
        </p:spPr>
        <p:txBody>
          <a:bodyPr wrap="square" rtlCol="0">
            <a:spAutoFit/>
          </a:bodyPr>
          <a:lstStyle/>
          <a:p>
            <a:pPr algn="ctr"/>
            <a:r>
              <a:rPr lang="es-ES" sz="1200" dirty="0"/>
              <a:t>IMC</a:t>
            </a:r>
          </a:p>
        </p:txBody>
      </p:sp>
      <p:sp>
        <p:nvSpPr>
          <p:cNvPr id="10" name="CuadroTexto 9">
            <a:extLst>
              <a:ext uri="{FF2B5EF4-FFF2-40B4-BE49-F238E27FC236}">
                <a16:creationId xmlns:a16="http://schemas.microsoft.com/office/drawing/2014/main" id="{4E59E2E6-1872-5F62-DD1D-4C2DB0C66258}"/>
              </a:ext>
            </a:extLst>
          </p:cNvPr>
          <p:cNvSpPr txBox="1"/>
          <p:nvPr/>
        </p:nvSpPr>
        <p:spPr>
          <a:xfrm>
            <a:off x="971674" y="1507779"/>
            <a:ext cx="3024336" cy="246221"/>
          </a:xfrm>
          <a:prstGeom prst="rect">
            <a:avLst/>
          </a:prstGeom>
          <a:noFill/>
        </p:spPr>
        <p:txBody>
          <a:bodyPr wrap="square" rtlCol="0">
            <a:spAutoFit/>
          </a:bodyPr>
          <a:lstStyle/>
          <a:p>
            <a:pPr algn="ctr"/>
            <a:r>
              <a:rPr lang="es-ES" sz="1000" dirty="0" err="1"/>
              <a:t>Nº</a:t>
            </a:r>
            <a:r>
              <a:rPr lang="es-ES" sz="1000" dirty="0"/>
              <a:t>  ciclos de antibiótico </a:t>
            </a:r>
            <a:r>
              <a:rPr lang="es-ES" sz="1000" dirty="0" err="1"/>
              <a:t>vo</a:t>
            </a:r>
            <a:endParaRPr lang="es-ES" sz="1000" dirty="0"/>
          </a:p>
        </p:txBody>
      </p:sp>
      <p:sp>
        <p:nvSpPr>
          <p:cNvPr id="11" name="CuadroTexto 10">
            <a:extLst>
              <a:ext uri="{FF2B5EF4-FFF2-40B4-BE49-F238E27FC236}">
                <a16:creationId xmlns:a16="http://schemas.microsoft.com/office/drawing/2014/main" id="{BDD3F339-1128-D255-325D-ECCF91342F48}"/>
              </a:ext>
            </a:extLst>
          </p:cNvPr>
          <p:cNvSpPr txBox="1"/>
          <p:nvPr/>
        </p:nvSpPr>
        <p:spPr>
          <a:xfrm>
            <a:off x="2462502" y="1507779"/>
            <a:ext cx="3024336" cy="246221"/>
          </a:xfrm>
          <a:prstGeom prst="rect">
            <a:avLst/>
          </a:prstGeom>
          <a:noFill/>
        </p:spPr>
        <p:txBody>
          <a:bodyPr wrap="square" rtlCol="0">
            <a:spAutoFit/>
          </a:bodyPr>
          <a:lstStyle/>
          <a:p>
            <a:pPr algn="ctr"/>
            <a:r>
              <a:rPr lang="es-ES" sz="1000" dirty="0" err="1"/>
              <a:t>Nº</a:t>
            </a:r>
            <a:r>
              <a:rPr lang="es-ES" sz="1000" dirty="0"/>
              <a:t>  ciclos de antibiótico </a:t>
            </a:r>
            <a:r>
              <a:rPr lang="es-ES" sz="1000" dirty="0" err="1"/>
              <a:t>iv</a:t>
            </a:r>
            <a:endParaRPr lang="es-ES" sz="1000" dirty="0"/>
          </a:p>
        </p:txBody>
      </p:sp>
      <p:sp>
        <p:nvSpPr>
          <p:cNvPr id="12" name="CuadroTexto 11">
            <a:extLst>
              <a:ext uri="{FF2B5EF4-FFF2-40B4-BE49-F238E27FC236}">
                <a16:creationId xmlns:a16="http://schemas.microsoft.com/office/drawing/2014/main" id="{317414C3-F464-30E0-8D11-B9083865FD2C}"/>
              </a:ext>
            </a:extLst>
          </p:cNvPr>
          <p:cNvSpPr txBox="1"/>
          <p:nvPr/>
        </p:nvSpPr>
        <p:spPr>
          <a:xfrm>
            <a:off x="3851920" y="1491630"/>
            <a:ext cx="3024336" cy="246221"/>
          </a:xfrm>
          <a:prstGeom prst="rect">
            <a:avLst/>
          </a:prstGeom>
          <a:noFill/>
        </p:spPr>
        <p:txBody>
          <a:bodyPr wrap="square" rtlCol="0">
            <a:spAutoFit/>
          </a:bodyPr>
          <a:lstStyle/>
          <a:p>
            <a:pPr algn="ctr"/>
            <a:r>
              <a:rPr lang="es-ES" sz="1000" dirty="0" err="1"/>
              <a:t>Nº</a:t>
            </a:r>
            <a:r>
              <a:rPr lang="es-ES" sz="1000" dirty="0"/>
              <a:t>  exacerbaciones</a:t>
            </a:r>
          </a:p>
        </p:txBody>
      </p:sp>
      <p:sp>
        <p:nvSpPr>
          <p:cNvPr id="13" name="CuadroTexto 12">
            <a:extLst>
              <a:ext uri="{FF2B5EF4-FFF2-40B4-BE49-F238E27FC236}">
                <a16:creationId xmlns:a16="http://schemas.microsoft.com/office/drawing/2014/main" id="{55294ED6-0779-70E4-249D-FFA7EF86F331}"/>
              </a:ext>
            </a:extLst>
          </p:cNvPr>
          <p:cNvSpPr txBox="1"/>
          <p:nvPr/>
        </p:nvSpPr>
        <p:spPr>
          <a:xfrm>
            <a:off x="5292154" y="1471079"/>
            <a:ext cx="3024336" cy="246221"/>
          </a:xfrm>
          <a:prstGeom prst="rect">
            <a:avLst/>
          </a:prstGeom>
          <a:noFill/>
        </p:spPr>
        <p:txBody>
          <a:bodyPr wrap="square" rtlCol="0">
            <a:spAutoFit/>
          </a:bodyPr>
          <a:lstStyle/>
          <a:p>
            <a:pPr algn="ctr"/>
            <a:r>
              <a:rPr lang="es-ES" sz="1000" dirty="0"/>
              <a:t>FVC (%)</a:t>
            </a:r>
          </a:p>
        </p:txBody>
      </p:sp>
      <p:sp>
        <p:nvSpPr>
          <p:cNvPr id="14" name="CuadroTexto 13">
            <a:extLst>
              <a:ext uri="{FF2B5EF4-FFF2-40B4-BE49-F238E27FC236}">
                <a16:creationId xmlns:a16="http://schemas.microsoft.com/office/drawing/2014/main" id="{4344F4E4-5528-85BD-8FCF-860C75ECF1AA}"/>
              </a:ext>
            </a:extLst>
          </p:cNvPr>
          <p:cNvSpPr txBox="1"/>
          <p:nvPr/>
        </p:nvSpPr>
        <p:spPr>
          <a:xfrm>
            <a:off x="6660232" y="1494686"/>
            <a:ext cx="3024336" cy="246221"/>
          </a:xfrm>
          <a:prstGeom prst="rect">
            <a:avLst/>
          </a:prstGeom>
          <a:noFill/>
        </p:spPr>
        <p:txBody>
          <a:bodyPr wrap="square" rtlCol="0">
            <a:spAutoFit/>
          </a:bodyPr>
          <a:lstStyle/>
          <a:p>
            <a:pPr algn="ctr"/>
            <a:r>
              <a:rPr lang="es-ES" sz="1000" dirty="0"/>
              <a:t>FEV1(%)</a:t>
            </a:r>
          </a:p>
        </p:txBody>
      </p:sp>
      <p:sp>
        <p:nvSpPr>
          <p:cNvPr id="15" name="CuadroTexto 14">
            <a:extLst>
              <a:ext uri="{FF2B5EF4-FFF2-40B4-BE49-F238E27FC236}">
                <a16:creationId xmlns:a16="http://schemas.microsoft.com/office/drawing/2014/main" id="{BEC488BA-F173-F4FD-A25E-A49AE14B2FC4}"/>
              </a:ext>
            </a:extLst>
          </p:cNvPr>
          <p:cNvSpPr txBox="1"/>
          <p:nvPr/>
        </p:nvSpPr>
        <p:spPr>
          <a:xfrm>
            <a:off x="434561" y="1090940"/>
            <a:ext cx="6419057" cy="369332"/>
          </a:xfrm>
          <a:prstGeom prst="rect">
            <a:avLst/>
          </a:prstGeom>
          <a:noFill/>
        </p:spPr>
        <p:txBody>
          <a:bodyPr wrap="square" rtlCol="0">
            <a:spAutoFit/>
          </a:bodyPr>
          <a:lstStyle/>
          <a:p>
            <a:r>
              <a:rPr lang="es-ES" dirty="0"/>
              <a:t>Figura 1. Comparación de las variables pre y post tratamiento</a:t>
            </a:r>
          </a:p>
        </p:txBody>
      </p:sp>
      <p:sp>
        <p:nvSpPr>
          <p:cNvPr id="16" name="Rectángulo 15">
            <a:extLst>
              <a:ext uri="{FF2B5EF4-FFF2-40B4-BE49-F238E27FC236}">
                <a16:creationId xmlns:a16="http://schemas.microsoft.com/office/drawing/2014/main" id="{E75454B6-806F-87EE-3B43-6636FBD1EE12}"/>
              </a:ext>
            </a:extLst>
          </p:cNvPr>
          <p:cNvSpPr/>
          <p:nvPr/>
        </p:nvSpPr>
        <p:spPr>
          <a:xfrm>
            <a:off x="611560" y="3721432"/>
            <a:ext cx="576064" cy="1464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a:extLst>
              <a:ext uri="{FF2B5EF4-FFF2-40B4-BE49-F238E27FC236}">
                <a16:creationId xmlns:a16="http://schemas.microsoft.com/office/drawing/2014/main" id="{BF118FCA-7048-6004-4C07-0EDE8ABFB52B}"/>
              </a:ext>
            </a:extLst>
          </p:cNvPr>
          <p:cNvSpPr/>
          <p:nvPr/>
        </p:nvSpPr>
        <p:spPr>
          <a:xfrm>
            <a:off x="611560" y="3989583"/>
            <a:ext cx="576064" cy="146462"/>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F4110E93-1957-284B-6A2F-3D277A8D2AC9}"/>
              </a:ext>
            </a:extLst>
          </p:cNvPr>
          <p:cNvSpPr txBox="1"/>
          <p:nvPr/>
        </p:nvSpPr>
        <p:spPr>
          <a:xfrm>
            <a:off x="1259631" y="3656163"/>
            <a:ext cx="3312368" cy="276999"/>
          </a:xfrm>
          <a:prstGeom prst="rect">
            <a:avLst/>
          </a:prstGeom>
          <a:noFill/>
        </p:spPr>
        <p:txBody>
          <a:bodyPr wrap="square" rtlCol="0">
            <a:spAutoFit/>
          </a:bodyPr>
          <a:lstStyle/>
          <a:p>
            <a:r>
              <a:rPr lang="es-ES" sz="1200" dirty="0"/>
              <a:t>Previo al tratamiento</a:t>
            </a:r>
          </a:p>
        </p:txBody>
      </p:sp>
      <p:sp>
        <p:nvSpPr>
          <p:cNvPr id="19" name="CuadroTexto 18">
            <a:extLst>
              <a:ext uri="{FF2B5EF4-FFF2-40B4-BE49-F238E27FC236}">
                <a16:creationId xmlns:a16="http://schemas.microsoft.com/office/drawing/2014/main" id="{1F1CE134-C453-1E6F-4D31-214016ECF8EA}"/>
              </a:ext>
            </a:extLst>
          </p:cNvPr>
          <p:cNvSpPr txBox="1"/>
          <p:nvPr/>
        </p:nvSpPr>
        <p:spPr>
          <a:xfrm>
            <a:off x="1259631" y="3924314"/>
            <a:ext cx="3312368" cy="276999"/>
          </a:xfrm>
          <a:prstGeom prst="rect">
            <a:avLst/>
          </a:prstGeom>
          <a:noFill/>
        </p:spPr>
        <p:txBody>
          <a:bodyPr wrap="square" rtlCol="0">
            <a:spAutoFit/>
          </a:bodyPr>
          <a:lstStyle/>
          <a:p>
            <a:r>
              <a:rPr lang="es-ES" sz="1200" dirty="0"/>
              <a:t>Post tratamiento</a:t>
            </a:r>
          </a:p>
        </p:txBody>
      </p:sp>
      <p:sp>
        <p:nvSpPr>
          <p:cNvPr id="20" name="CuadroTexto 19">
            <a:extLst>
              <a:ext uri="{FF2B5EF4-FFF2-40B4-BE49-F238E27FC236}">
                <a16:creationId xmlns:a16="http://schemas.microsoft.com/office/drawing/2014/main" id="{6625CE06-B91A-6945-8E2D-44CB2B64B0BA}"/>
              </a:ext>
            </a:extLst>
          </p:cNvPr>
          <p:cNvSpPr txBox="1"/>
          <p:nvPr/>
        </p:nvSpPr>
        <p:spPr>
          <a:xfrm>
            <a:off x="6804322" y="3989583"/>
            <a:ext cx="1440086" cy="276999"/>
          </a:xfrm>
          <a:prstGeom prst="rect">
            <a:avLst/>
          </a:prstGeom>
          <a:noFill/>
        </p:spPr>
        <p:txBody>
          <a:bodyPr wrap="square" rtlCol="0">
            <a:spAutoFit/>
          </a:bodyPr>
          <a:lstStyle/>
          <a:p>
            <a:r>
              <a:rPr lang="en-US" sz="1200" i="1" dirty="0">
                <a:effectLst/>
                <a:latin typeface="Calibri" panose="020F0502020204030204" pitchFamily="34" charset="0"/>
                <a:ea typeface="Calibri" panose="020F0502020204030204" pitchFamily="34" charset="0"/>
              </a:rPr>
              <a:t>***P</a:t>
            </a:r>
            <a:r>
              <a:rPr lang="en-US" sz="1200" dirty="0">
                <a:effectLst/>
                <a:latin typeface="Calibri" panose="020F0502020204030204" pitchFamily="34" charset="0"/>
                <a:ea typeface="Calibri" panose="020F0502020204030204" pitchFamily="34" charset="0"/>
              </a:rPr>
              <a:t>&lt;0.001</a:t>
            </a:r>
            <a:endParaRPr lang="es-ES" sz="1200" dirty="0"/>
          </a:p>
        </p:txBody>
      </p:sp>
    </p:spTree>
    <p:extLst>
      <p:ext uri="{BB962C8B-B14F-4D97-AF65-F5344CB8AC3E}">
        <p14:creationId xmlns:p14="http://schemas.microsoft.com/office/powerpoint/2010/main" val="2703887142"/>
      </p:ext>
    </p:extLst>
  </p:cSld>
  <p:clrMapOvr>
    <a:masterClrMapping/>
  </p:clrMapOvr>
  <mc:AlternateContent xmlns:mc="http://schemas.openxmlformats.org/markup-compatibility/2006">
    <mc:Choice xmlns:p14="http://schemas.microsoft.com/office/powerpoint/2010/main" Requires="p14">
      <p:transition spd="slow" p14:dur="2000" advTm="27424"/>
    </mc:Choice>
    <mc:Fallback>
      <p:transition spd="slow" advTm="27424"/>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66F05415-5D97-24F9-A391-B02497A07A27}"/>
              </a:ext>
            </a:extLst>
          </p:cNvPr>
          <p:cNvSpPr txBox="1">
            <a:spLocks/>
          </p:cNvSpPr>
          <p:nvPr/>
        </p:nvSpPr>
        <p:spPr>
          <a:xfrm>
            <a:off x="457199" y="195486"/>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dirty="0">
                <a:solidFill>
                  <a:schemeClr val="accent5">
                    <a:lumMod val="75000"/>
                  </a:schemeClr>
                </a:solidFill>
              </a:rPr>
              <a:t>Resultados</a:t>
            </a:r>
          </a:p>
        </p:txBody>
      </p:sp>
      <p:pic>
        <p:nvPicPr>
          <p:cNvPr id="10" name="Imagen 9">
            <a:extLst>
              <a:ext uri="{FF2B5EF4-FFF2-40B4-BE49-F238E27FC236}">
                <a16:creationId xmlns:a16="http://schemas.microsoft.com/office/drawing/2014/main" id="{9A9FBE4A-F181-6DAD-97B9-E840ACC6AD64}"/>
              </a:ext>
            </a:extLst>
          </p:cNvPr>
          <p:cNvPicPr>
            <a:picLocks noChangeAspect="1"/>
          </p:cNvPicPr>
          <p:nvPr/>
        </p:nvPicPr>
        <p:blipFill>
          <a:blip r:embed="rId2"/>
          <a:stretch>
            <a:fillRect/>
          </a:stretch>
        </p:blipFill>
        <p:spPr>
          <a:xfrm>
            <a:off x="0" y="1763392"/>
            <a:ext cx="9144000" cy="1616715"/>
          </a:xfrm>
          <a:prstGeom prst="rect">
            <a:avLst/>
          </a:prstGeom>
        </p:spPr>
      </p:pic>
      <p:sp>
        <p:nvSpPr>
          <p:cNvPr id="11" name="CuadroTexto 10">
            <a:extLst>
              <a:ext uri="{FF2B5EF4-FFF2-40B4-BE49-F238E27FC236}">
                <a16:creationId xmlns:a16="http://schemas.microsoft.com/office/drawing/2014/main" id="{0E778A05-14AC-2C9F-DC7B-C0F1BF8A55D0}"/>
              </a:ext>
            </a:extLst>
          </p:cNvPr>
          <p:cNvSpPr txBox="1"/>
          <p:nvPr/>
        </p:nvSpPr>
        <p:spPr>
          <a:xfrm>
            <a:off x="251520" y="1223398"/>
            <a:ext cx="7521815" cy="369332"/>
          </a:xfrm>
          <a:prstGeom prst="rect">
            <a:avLst/>
          </a:prstGeom>
          <a:noFill/>
        </p:spPr>
        <p:txBody>
          <a:bodyPr wrap="square" rtlCol="0">
            <a:spAutoFit/>
          </a:bodyPr>
          <a:lstStyle/>
          <a:p>
            <a:r>
              <a:rPr lang="es-ES" dirty="0"/>
              <a:t>Tabla 4. Evolución de la puntuación en los cuestionarios de calidad de vida</a:t>
            </a:r>
          </a:p>
        </p:txBody>
      </p:sp>
      <p:sp>
        <p:nvSpPr>
          <p:cNvPr id="12" name="CuadroTexto 11">
            <a:extLst>
              <a:ext uri="{FF2B5EF4-FFF2-40B4-BE49-F238E27FC236}">
                <a16:creationId xmlns:a16="http://schemas.microsoft.com/office/drawing/2014/main" id="{A0C3751E-8B5D-34FC-EBD1-7BB93A874F44}"/>
              </a:ext>
            </a:extLst>
          </p:cNvPr>
          <p:cNvSpPr txBox="1"/>
          <p:nvPr/>
        </p:nvSpPr>
        <p:spPr>
          <a:xfrm>
            <a:off x="8651302" y="2211710"/>
            <a:ext cx="457202" cy="200055"/>
          </a:xfrm>
          <a:prstGeom prst="rect">
            <a:avLst/>
          </a:prstGeom>
          <a:solidFill>
            <a:schemeClr val="bg1"/>
          </a:solidFill>
        </p:spPr>
        <p:txBody>
          <a:bodyPr wrap="square" rtlCol="0">
            <a:spAutoFit/>
          </a:bodyPr>
          <a:lstStyle/>
          <a:p>
            <a:r>
              <a:rPr lang="es-ES" sz="700" b="1" dirty="0"/>
              <a:t>&gt;0.001</a:t>
            </a:r>
          </a:p>
        </p:txBody>
      </p:sp>
    </p:spTree>
    <p:extLst>
      <p:ext uri="{BB962C8B-B14F-4D97-AF65-F5344CB8AC3E}">
        <p14:creationId xmlns:p14="http://schemas.microsoft.com/office/powerpoint/2010/main" val="584187376"/>
      </p:ext>
    </p:extLst>
  </p:cSld>
  <p:clrMapOvr>
    <a:masterClrMapping/>
  </p:clrMapOvr>
  <mc:AlternateContent xmlns:mc="http://schemas.openxmlformats.org/markup-compatibility/2006">
    <mc:Choice xmlns:p14="http://schemas.microsoft.com/office/powerpoint/2010/main" Requires="p14">
      <p:transition spd="slow" p14:dur="2000" advTm="23622"/>
    </mc:Choice>
    <mc:Fallback>
      <p:transition spd="slow" advTm="23622"/>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22E1CD86-2CDA-5045-9E10-8B48C756FBAC}"/>
              </a:ext>
            </a:extLst>
          </p:cNvPr>
          <p:cNvGrpSpPr/>
          <p:nvPr/>
        </p:nvGrpSpPr>
        <p:grpSpPr>
          <a:xfrm>
            <a:off x="107504" y="4760543"/>
            <a:ext cx="2059245" cy="371306"/>
            <a:chOff x="66653" y="4788911"/>
            <a:chExt cx="2059245" cy="371306"/>
          </a:xfrm>
        </p:grpSpPr>
        <p:pic>
          <p:nvPicPr>
            <p:cNvPr id="5" name="Imagen 4" descr="Forma, Rectángulo&#10;&#10;Descripción generada automáticamente">
              <a:extLst>
                <a:ext uri="{FF2B5EF4-FFF2-40B4-BE49-F238E27FC236}">
                  <a16:creationId xmlns:a16="http://schemas.microsoft.com/office/drawing/2014/main" id="{2D6D3DA1-C13F-C1D8-7180-5F2DCDE678DA}"/>
                </a:ext>
              </a:extLst>
            </p:cNvPr>
            <p:cNvPicPr>
              <a:picLocks noChangeAspect="1"/>
            </p:cNvPicPr>
            <p:nvPr/>
          </p:nvPicPr>
          <p:blipFill>
            <a:blip r:embed="rId2"/>
            <a:stretch>
              <a:fillRect/>
            </a:stretch>
          </p:blipFill>
          <p:spPr>
            <a:xfrm>
              <a:off x="66653" y="4788911"/>
              <a:ext cx="2059245" cy="371306"/>
            </a:xfrm>
            <a:prstGeom prst="rect">
              <a:avLst/>
            </a:prstGeom>
          </p:spPr>
        </p:pic>
        <p:pic>
          <p:nvPicPr>
            <p:cNvPr id="6" name="Picture 3" descr="Logotipo&#10;&#10;Descripción generada automáticamente">
              <a:extLst>
                <a:ext uri="{FF2B5EF4-FFF2-40B4-BE49-F238E27FC236}">
                  <a16:creationId xmlns:a16="http://schemas.microsoft.com/office/drawing/2014/main" id="{8177F95E-3CD0-1355-7327-09B1D4B72EE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7108" y="4881737"/>
              <a:ext cx="577537" cy="237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Un dibujo de una cara feliz&#10;&#10;Descripción generada automáticamente con confianza baja">
              <a:extLst>
                <a:ext uri="{FF2B5EF4-FFF2-40B4-BE49-F238E27FC236}">
                  <a16:creationId xmlns:a16="http://schemas.microsoft.com/office/drawing/2014/main" id="{DA770889-B5F1-F644-E309-239F181D302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8895" y="4893717"/>
              <a:ext cx="577537" cy="185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ítulo 1">
            <a:extLst>
              <a:ext uri="{FF2B5EF4-FFF2-40B4-BE49-F238E27FC236}">
                <a16:creationId xmlns:a16="http://schemas.microsoft.com/office/drawing/2014/main" id="{967368AB-B0BD-FA02-5D10-31BFBCEB5F36}"/>
              </a:ext>
            </a:extLst>
          </p:cNvPr>
          <p:cNvSpPr>
            <a:spLocks noGrp="1"/>
          </p:cNvSpPr>
          <p:nvPr>
            <p:ph type="title"/>
          </p:nvPr>
        </p:nvSpPr>
        <p:spPr>
          <a:xfrm>
            <a:off x="323528" y="322862"/>
            <a:ext cx="8229600" cy="857250"/>
          </a:xfrm>
        </p:spPr>
        <p:txBody>
          <a:bodyPr/>
          <a:lstStyle/>
          <a:p>
            <a:r>
              <a:rPr lang="es-ES" dirty="0">
                <a:solidFill>
                  <a:schemeClr val="accent5">
                    <a:lumMod val="75000"/>
                  </a:schemeClr>
                </a:solidFill>
              </a:rPr>
              <a:t>CONCLUSIONES</a:t>
            </a:r>
          </a:p>
        </p:txBody>
      </p:sp>
      <p:graphicFrame>
        <p:nvGraphicFramePr>
          <p:cNvPr id="9" name="Marcador de contenido 2">
            <a:extLst>
              <a:ext uri="{FF2B5EF4-FFF2-40B4-BE49-F238E27FC236}">
                <a16:creationId xmlns:a16="http://schemas.microsoft.com/office/drawing/2014/main" id="{997178AB-00BA-FB40-EE2E-59FEAD1C203E}"/>
              </a:ext>
            </a:extLst>
          </p:cNvPr>
          <p:cNvGraphicFramePr>
            <a:graphicFrameLocks noGrp="1"/>
          </p:cNvGraphicFramePr>
          <p:nvPr>
            <p:ph idx="1"/>
            <p:extLst>
              <p:ext uri="{D42A27DB-BD31-4B8C-83A1-F6EECF244321}">
                <p14:modId xmlns:p14="http://schemas.microsoft.com/office/powerpoint/2010/main" val="1439538052"/>
              </p:ext>
            </p:extLst>
          </p:nvPr>
        </p:nvGraphicFramePr>
        <p:xfrm>
          <a:off x="457200" y="1419622"/>
          <a:ext cx="8363272" cy="30358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93368315"/>
      </p:ext>
    </p:extLst>
  </p:cSld>
  <p:clrMapOvr>
    <a:masterClrMapping/>
  </p:clrMapOvr>
  <mc:AlternateContent xmlns:mc="http://schemas.openxmlformats.org/markup-compatibility/2006">
    <mc:Choice xmlns:p14="http://schemas.microsoft.com/office/powerpoint/2010/main" Requires="p14">
      <p:transition spd="slow" p14:dur="2000" advTm="22893"/>
    </mc:Choice>
    <mc:Fallback>
      <p:transition spd="slow" advTm="22893"/>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3F183770-F99C-D688-7B32-FC89C8F2303B}"/>
              </a:ext>
            </a:extLst>
          </p:cNvPr>
          <p:cNvPicPr>
            <a:picLocks noChangeAspect="1"/>
          </p:cNvPicPr>
          <p:nvPr/>
        </p:nvPicPr>
        <p:blipFill rotWithShape="1">
          <a:blip r:embed="rId2"/>
          <a:srcRect t="17065" r="3" b="5213"/>
          <a:stretch/>
        </p:blipFill>
        <p:spPr>
          <a:xfrm>
            <a:off x="20" y="10"/>
            <a:ext cx="6372180" cy="51434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03B47BE2-3A5B-0F07-E8E0-DF87D4FBC46F}"/>
              </a:ext>
            </a:extLst>
          </p:cNvPr>
          <p:cNvSpPr>
            <a:spLocks noGrp="1"/>
          </p:cNvSpPr>
          <p:nvPr>
            <p:ph idx="1"/>
          </p:nvPr>
        </p:nvSpPr>
        <p:spPr>
          <a:xfrm>
            <a:off x="5980311" y="1419622"/>
            <a:ext cx="3493007" cy="2808312"/>
          </a:xfrm>
        </p:spPr>
        <p:txBody>
          <a:bodyPr>
            <a:normAutofit/>
          </a:bodyPr>
          <a:lstStyle/>
          <a:p>
            <a:pPr marL="0" indent="0">
              <a:lnSpc>
                <a:spcPct val="90000"/>
              </a:lnSpc>
              <a:buNone/>
            </a:pPr>
            <a:r>
              <a:rPr lang="es-ES" sz="900" dirty="0"/>
              <a:t>Rosa </a:t>
            </a:r>
            <a:r>
              <a:rPr lang="es-ES" sz="900" dirty="0" err="1"/>
              <a:t>Mª</a:t>
            </a:r>
            <a:r>
              <a:rPr lang="es-ES" sz="900" dirty="0"/>
              <a:t> Girón Moreno, Adrián Peláez , Marta Solís García. </a:t>
            </a:r>
          </a:p>
          <a:p>
            <a:pPr marL="0" indent="0">
              <a:lnSpc>
                <a:spcPct val="90000"/>
              </a:lnSpc>
              <a:buNone/>
            </a:pPr>
            <a:r>
              <a:rPr lang="es-ES" sz="900" dirty="0"/>
              <a:t>Amparo Sole  y  Mari Nieves Balaguer Cartagena </a:t>
            </a:r>
          </a:p>
          <a:p>
            <a:pPr marL="0" indent="0">
              <a:lnSpc>
                <a:spcPct val="90000"/>
              </a:lnSpc>
              <a:buNone/>
            </a:pPr>
            <a:r>
              <a:rPr lang="es-ES" sz="900" dirty="0"/>
              <a:t>Antonio Álvarez Fernández  y Almudena Felipe Montiel </a:t>
            </a:r>
          </a:p>
          <a:p>
            <a:pPr marL="0" indent="0">
              <a:lnSpc>
                <a:spcPct val="90000"/>
              </a:lnSpc>
              <a:buNone/>
            </a:pPr>
            <a:r>
              <a:rPr lang="es-ES" sz="900" dirty="0"/>
              <a:t>Casilda </a:t>
            </a:r>
            <a:r>
              <a:rPr lang="es-ES" sz="900" dirty="0" err="1"/>
              <a:t>Olveira</a:t>
            </a:r>
            <a:r>
              <a:rPr lang="es-ES" sz="900" dirty="0"/>
              <a:t> , María Victoria Girón, Gabriel </a:t>
            </a:r>
            <a:r>
              <a:rPr lang="es-ES" sz="900" dirty="0" err="1"/>
              <a:t>Olveira</a:t>
            </a:r>
            <a:endParaRPr lang="es-ES" sz="900" dirty="0"/>
          </a:p>
          <a:p>
            <a:pPr marL="0" indent="0">
              <a:lnSpc>
                <a:spcPct val="90000"/>
              </a:lnSpc>
              <a:buNone/>
            </a:pPr>
            <a:r>
              <a:rPr lang="es-ES" sz="900" dirty="0"/>
              <a:t>Ainhoa Gómez Bonilla  y  Beatriz Gómez Crespo </a:t>
            </a:r>
          </a:p>
          <a:p>
            <a:pPr marL="0" indent="0">
              <a:lnSpc>
                <a:spcPct val="90000"/>
              </a:lnSpc>
              <a:buNone/>
            </a:pPr>
            <a:r>
              <a:rPr lang="es-ES" sz="900" dirty="0"/>
              <a:t>Marta García Clemente </a:t>
            </a:r>
          </a:p>
          <a:p>
            <a:pPr marL="0" indent="0">
              <a:lnSpc>
                <a:spcPct val="90000"/>
              </a:lnSpc>
              <a:buNone/>
            </a:pPr>
            <a:r>
              <a:rPr lang="es-ES" sz="900" dirty="0"/>
              <a:t>Joana </a:t>
            </a:r>
            <a:r>
              <a:rPr lang="es-ES" sz="900" dirty="0" err="1"/>
              <a:t>Quaresma</a:t>
            </a:r>
            <a:r>
              <a:rPr lang="es-ES" sz="900" dirty="0"/>
              <a:t> Vázquez, Enrique </a:t>
            </a:r>
            <a:r>
              <a:rPr lang="es-ES" sz="900" dirty="0" err="1"/>
              <a:t>Blitz</a:t>
            </a:r>
            <a:r>
              <a:rPr lang="es-ES" sz="900" dirty="0"/>
              <a:t> Castro y Saioa Vicente.</a:t>
            </a:r>
          </a:p>
          <a:p>
            <a:pPr marL="0" indent="0">
              <a:lnSpc>
                <a:spcPct val="90000"/>
              </a:lnSpc>
              <a:buNone/>
            </a:pPr>
            <a:r>
              <a:rPr lang="es-ES" sz="900" dirty="0"/>
              <a:t>Jesús Rodríguez González  y Andrea Expósito Marrero</a:t>
            </a:r>
          </a:p>
          <a:p>
            <a:pPr marL="0" indent="0">
              <a:lnSpc>
                <a:spcPct val="90000"/>
              </a:lnSpc>
              <a:buNone/>
            </a:pPr>
            <a:r>
              <a:rPr lang="es-ES" sz="900" dirty="0"/>
              <a:t>Laila </a:t>
            </a:r>
            <a:r>
              <a:rPr lang="es-ES" sz="900" dirty="0" err="1"/>
              <a:t>Diab</a:t>
            </a:r>
            <a:r>
              <a:rPr lang="es-ES" sz="900" dirty="0"/>
              <a:t>-Cáceres y Carmen Luna Paredes </a:t>
            </a:r>
          </a:p>
          <a:p>
            <a:pPr marL="0" indent="0">
              <a:lnSpc>
                <a:spcPct val="90000"/>
              </a:lnSpc>
              <a:buNone/>
            </a:pPr>
            <a:r>
              <a:rPr lang="es-ES" sz="900" dirty="0"/>
              <a:t>Cristina Ramos Hernández </a:t>
            </a:r>
          </a:p>
          <a:p>
            <a:pPr marL="0" indent="0">
              <a:lnSpc>
                <a:spcPct val="90000"/>
              </a:lnSpc>
              <a:buNone/>
            </a:pPr>
            <a:r>
              <a:rPr lang="es-ES" sz="900" dirty="0"/>
              <a:t>Esther Zamarrón de Lucas y Concha Prados Sánchez </a:t>
            </a:r>
          </a:p>
          <a:p>
            <a:pPr marL="0" indent="0">
              <a:lnSpc>
                <a:spcPct val="90000"/>
              </a:lnSpc>
              <a:buNone/>
            </a:pPr>
            <a:r>
              <a:rPr lang="es-ES" sz="900" dirty="0"/>
              <a:t>Marina Blanco Aparicio</a:t>
            </a:r>
          </a:p>
          <a:p>
            <a:pPr marL="0" indent="0">
              <a:lnSpc>
                <a:spcPct val="90000"/>
              </a:lnSpc>
              <a:buNone/>
            </a:pPr>
            <a:r>
              <a:rPr lang="es-ES" sz="900" dirty="0"/>
              <a:t>Alejandro López </a:t>
            </a:r>
            <a:r>
              <a:rPr lang="es-ES" sz="900" dirty="0" err="1"/>
              <a:t>Neyra</a:t>
            </a:r>
            <a:r>
              <a:rPr lang="es-ES" sz="900" dirty="0"/>
              <a:t>  y  Verónica Sanz Santiago</a:t>
            </a:r>
          </a:p>
          <a:p>
            <a:pPr marL="0" indent="0">
              <a:lnSpc>
                <a:spcPct val="90000"/>
              </a:lnSpc>
              <a:buNone/>
            </a:pPr>
            <a:r>
              <a:rPr lang="es-ES" sz="900" dirty="0"/>
              <a:t>Isabel Delgado Pecellín y Esther Quintana Gallego</a:t>
            </a:r>
          </a:p>
          <a:p>
            <a:pPr marL="0" indent="0">
              <a:lnSpc>
                <a:spcPct val="90000"/>
              </a:lnSpc>
              <a:buNone/>
            </a:pPr>
            <a:r>
              <a:rPr lang="es-ES" sz="900" dirty="0"/>
              <a:t>Óscar Asensio de la Cruz </a:t>
            </a:r>
          </a:p>
        </p:txBody>
      </p:sp>
    </p:spTree>
    <p:extLst>
      <p:ext uri="{BB962C8B-B14F-4D97-AF65-F5344CB8AC3E}">
        <p14:creationId xmlns:p14="http://schemas.microsoft.com/office/powerpoint/2010/main" val="980726794"/>
      </p:ext>
    </p:extLst>
  </p:cSld>
  <p:clrMapOvr>
    <a:masterClrMapping/>
  </p:clrMapOvr>
  <mc:AlternateContent xmlns:mc="http://schemas.openxmlformats.org/markup-compatibility/2006">
    <mc:Choice xmlns:p14="http://schemas.microsoft.com/office/powerpoint/2010/main" Requires="p14">
      <p:transition spd="slow" p14:dur="2000" advTm="14217"/>
    </mc:Choice>
    <mc:Fallback>
      <p:transition spd="slow" advTm="14217"/>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Imagen 4" descr="Un grupo de personas en un parque de diversiones&#10;&#10;Descripción generada automáticamente con confianza baja">
            <a:extLst>
              <a:ext uri="{FF2B5EF4-FFF2-40B4-BE49-F238E27FC236}">
                <a16:creationId xmlns:a16="http://schemas.microsoft.com/office/drawing/2014/main" id="{E215F4A7-68DF-B4F9-DD56-62DAECF89EC6}"/>
              </a:ext>
            </a:extLst>
          </p:cNvPr>
          <p:cNvPicPr>
            <a:picLocks noChangeAspect="1"/>
          </p:cNvPicPr>
          <p:nvPr/>
        </p:nvPicPr>
        <p:blipFill rotWithShape="1">
          <a:blip r:embed="rId3"/>
          <a:srcRect r="2176" b="1"/>
          <a:stretch/>
        </p:blipFill>
        <p:spPr>
          <a:xfrm>
            <a:off x="147637" y="130138"/>
            <a:ext cx="8848725" cy="4884572"/>
          </a:xfrm>
          <a:prstGeom prst="rect">
            <a:avLst/>
          </a:prstGeom>
        </p:spPr>
      </p:pic>
    </p:spTree>
    <p:extLst>
      <p:ext uri="{BB962C8B-B14F-4D97-AF65-F5344CB8AC3E}">
        <p14:creationId xmlns:p14="http://schemas.microsoft.com/office/powerpoint/2010/main" val="529158473"/>
      </p:ext>
    </p:extLst>
  </p:cSld>
  <p:clrMapOvr>
    <a:masterClrMapping/>
  </p:clrMapOvr>
  <mc:AlternateContent xmlns:mc="http://schemas.openxmlformats.org/markup-compatibility/2006">
    <mc:Choice xmlns:p14="http://schemas.microsoft.com/office/powerpoint/2010/main" Requires="p14">
      <p:transition spd="slow" p14:dur="2000" advTm="32887"/>
    </mc:Choice>
    <mc:Fallback>
      <p:transition spd="slow" advTm="32887"/>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388</TotalTime>
  <Words>1146</Words>
  <Application>Microsoft Office PowerPoint</Application>
  <PresentationFormat>Presentación en pantalla (16:9)</PresentationFormat>
  <Paragraphs>183</Paragraphs>
  <Slides>13</Slides>
  <Notes>5</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13</vt:i4>
      </vt:variant>
    </vt:vector>
  </HeadingPairs>
  <TitlesOfParts>
    <vt:vector size="17" baseType="lpstr">
      <vt:lpstr>Arial</vt:lpstr>
      <vt:lpstr>Calibri</vt:lpstr>
      <vt:lpstr>Lato</vt:lpstr>
      <vt:lpstr>Tema de Office</vt:lpstr>
      <vt:lpstr>Elexacaftor/tezacaftor/ivacaftor en pacientes con fibrosis quística y enfermedad pulmonar avanzada: experiencia nacional</vt:lpstr>
      <vt:lpstr>Introducción</vt:lpstr>
      <vt:lpstr>Introducción</vt:lpstr>
      <vt:lpstr>Introducción</vt:lpstr>
      <vt:lpstr>Objetivo</vt:lpstr>
      <vt:lpstr>Metodología</vt:lpstr>
      <vt:lpstr>Resultados</vt:lpstr>
      <vt:lpstr>Presentación de PowerPoint</vt:lpstr>
      <vt:lpstr>Presentación de PowerPoint</vt:lpstr>
      <vt:lpstr>Presentación de PowerPoint</vt:lpstr>
      <vt:lpstr>CONCLUSIONES</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laura carrashernan</cp:lastModifiedBy>
  <cp:revision>21</cp:revision>
  <dcterms:created xsi:type="dcterms:W3CDTF">2022-01-11T08:55:46Z</dcterms:created>
  <dcterms:modified xsi:type="dcterms:W3CDTF">2023-03-24T10:27:34Z</dcterms:modified>
</cp:coreProperties>
</file>