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jpeg" ContentType="image/jpeg"/>
  <Override PartName="/ppt/media/image2.png" ContentType="image/png"/>
  <Override PartName="/ppt/media/image4.jpeg" ContentType="image/jpeg"/>
  <Override PartName="/ppt/media/image5.png" ContentType="image/png"/>
  <Override PartName="/ppt/media/image3.jpeg" ContentType="image/jpeg"/>
  <Override PartName="/ppt/media/image6.jpeg" ContentType="image/jpeg"/>
  <Override PartName="/ppt/media/image7.png" ContentType="image/png"/>
  <Override PartName="/ppt/media/image8.jpeg" ContentType="image/jpeg"/>
  <Override PartName="/ppt/media/image9.png" ContentType="image/png"/>
  <Override PartName="/ppt/media/image10.jpeg" ContentType="image/jpeg"/>
  <Override PartName="/ppt/media/image11.png" ContentType="image/png"/>
  <Override PartName="/ppt/media/image12.jpeg" ContentType="image/jpeg"/>
  <Override PartName="/ppt/media/image13.png" ContentType="image/png"/>
  <Override PartName="/ppt/media/image14.jpeg" ContentType="image/jpeg"/>
  <Override PartName="/ppt/media/image15.png" ContentType="image/png"/>
  <Override PartName="/ppt/media/image1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280" cy="11064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44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Pulse para editar el formato de esquema del texto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png"/><Relationship Id="rId3" Type="http://schemas.openxmlformats.org/officeDocument/2006/relationships/image" Target="../media/image16.jpeg"/><Relationship Id="rId4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4" descr=""/>
          <p:cNvPicPr/>
          <p:nvPr/>
        </p:nvPicPr>
        <p:blipFill>
          <a:blip r:embed="rId1"/>
          <a:stretch/>
        </p:blipFill>
        <p:spPr>
          <a:xfrm>
            <a:off x="92520" y="687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39" name="Imagen 5" descr=""/>
          <p:cNvPicPr/>
          <p:nvPr/>
        </p:nvPicPr>
        <p:blipFill>
          <a:blip r:embed="rId2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40" name="CustomShape 1"/>
          <p:cNvSpPr/>
          <p:nvPr/>
        </p:nvSpPr>
        <p:spPr>
          <a:xfrm>
            <a:off x="854280" y="1308960"/>
            <a:ext cx="986832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s-ES" sz="2800" spc="-1" strike="noStrike">
                <a:solidFill>
                  <a:srgbClr val="2f5597"/>
                </a:solidFill>
                <a:latin typeface="Arial"/>
                <a:ea typeface="DejaVu Sans"/>
              </a:rPr>
              <a:t>TEST DE ESFUERZO EN EL ESTUDIO EVOLUTIVO DE PACIENTES CON DISNEA POST-COVID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41" name="CustomShape 2"/>
          <p:cNvSpPr/>
          <p:nvPr/>
        </p:nvSpPr>
        <p:spPr>
          <a:xfrm>
            <a:off x="1219680" y="5179320"/>
            <a:ext cx="986832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Cristian Rodríguez Rivas. MIR 4 HUVN 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Marina Ortega Antelo. FEA neumología HUVN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42" name="CustomShape 3"/>
          <p:cNvSpPr/>
          <p:nvPr/>
        </p:nvSpPr>
        <p:spPr>
          <a:xfrm>
            <a:off x="6707160" y="2954160"/>
            <a:ext cx="3443760" cy="1922400"/>
          </a:xfrm>
          <a:prstGeom prst="roundRect">
            <a:avLst>
              <a:gd name="adj" fmla="val 4167"/>
            </a:avLst>
          </a:prstGeom>
          <a:blipFill rotWithShape="0">
            <a:blip r:embed="rId3"/>
            <a:stretch>
              <a:fillRect/>
            </a:stretch>
          </a:blipFill>
          <a:ln w="76320">
            <a:solidFill>
              <a:srgbClr val="eaeaea"/>
            </a:solidFill>
            <a:miter/>
          </a:ln>
          <a:effectLst>
            <a:reflection algn="bl" blurRad="12700" dir="5400000" dist="5000" endPos="28000" rotWithShape="0" stA="33000" sy="-100000"/>
          </a:effectLst>
          <a:scene3d>
            <a:camera prst="orthographicFront"/>
            <a:lightRig dir="t" rig="threeP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n 4" descr=""/>
          <p:cNvPicPr/>
          <p:nvPr/>
        </p:nvPicPr>
        <p:blipFill>
          <a:blip r:embed="rId1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44" name="Imagen 5" descr=""/>
          <p:cNvPicPr/>
          <p:nvPr/>
        </p:nvPicPr>
        <p:blipFill>
          <a:blip r:embed="rId2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45" name="CustomShape 1"/>
          <p:cNvSpPr/>
          <p:nvPr/>
        </p:nvSpPr>
        <p:spPr>
          <a:xfrm>
            <a:off x="762480" y="593280"/>
            <a:ext cx="9434160" cy="264852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s-ES" sz="2400" spc="-1" strike="noStrike" u="sng">
                <a:solidFill>
                  <a:srgbClr val="2f5597"/>
                </a:solidFill>
                <a:uFillTx/>
                <a:latin typeface="Calibri"/>
                <a:ea typeface="DejaVu Sans"/>
              </a:rPr>
              <a:t>ESTUDIO DESCRIPTIVO</a:t>
            </a:r>
            <a:endParaRPr b="0" lang="es-E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s-E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33 pacientes Consulta Seguimiento COVID</a:t>
            </a: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Disnea 6 meses después del episodio agudo</a:t>
            </a: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Sin enfermedad cardiorrespiratoria o disnea previa</a:t>
            </a: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PFR normales </a:t>
            </a: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s-ES" sz="1600" spc="-1" strike="noStrike">
                <a:solidFill>
                  <a:srgbClr val="2f5597"/>
                </a:solidFill>
                <a:latin typeface="Calibri"/>
                <a:ea typeface="DejaVu Sans"/>
              </a:rPr>
              <a:t>CPET previo con VO2 &lt;80% </a:t>
            </a:r>
            <a:r>
              <a:rPr b="1" lang="es-ES" sz="2000" spc="-1" strike="noStrike">
                <a:solidFill>
                  <a:srgbClr val="2f5597"/>
                </a:solidFill>
                <a:latin typeface="Calibri"/>
                <a:ea typeface="DejaVu Sans"/>
              </a:rPr>
              <a:t> 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</p:txBody>
      </p:sp>
      <p:graphicFrame>
        <p:nvGraphicFramePr>
          <p:cNvPr id="46" name="Table 2"/>
          <p:cNvGraphicFramePr/>
          <p:nvPr/>
        </p:nvGraphicFramePr>
        <p:xfrm>
          <a:off x="762480" y="3620160"/>
          <a:ext cx="4491720" cy="2259000"/>
        </p:xfrm>
        <a:graphic>
          <a:graphicData uri="http://schemas.openxmlformats.org/drawingml/2006/table">
            <a:tbl>
              <a:tblPr/>
              <a:tblGrid>
                <a:gridCol w="2050920"/>
                <a:gridCol w="1284840"/>
                <a:gridCol w="1156320"/>
              </a:tblGrid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 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Si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Promedio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Hombres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19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57%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Mujeres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14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42%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Fibromialgia 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9,1%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IMC &gt;30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19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57,6%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Ingreso hospitalario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22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66,7%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32364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SARSCOV2 grave 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9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27,3%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Table 3"/>
          <p:cNvGraphicFramePr/>
          <p:nvPr/>
        </p:nvGraphicFramePr>
        <p:xfrm>
          <a:off x="6312240" y="3620160"/>
          <a:ext cx="3884400" cy="2259000"/>
        </p:xfrm>
        <a:graphic>
          <a:graphicData uri="http://schemas.openxmlformats.org/drawingml/2006/table">
            <a:tbl>
              <a:tblPr/>
              <a:tblGrid>
                <a:gridCol w="1530360"/>
                <a:gridCol w="1059480"/>
                <a:gridCol w="1294920"/>
              </a:tblGrid>
              <a:tr h="4518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 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MEDIA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DESVIACION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</a:tr>
              <a:tr h="4518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EDAD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47,4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10,5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4518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DLCOc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82,1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17,5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518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VO2 pico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69,2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13,5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4521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VE/VCO2 slope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35,5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7,5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n 4" descr=""/>
          <p:cNvPicPr/>
          <p:nvPr/>
        </p:nvPicPr>
        <p:blipFill>
          <a:blip r:embed="rId1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49" name="Imagen 5" descr=""/>
          <p:cNvPicPr/>
          <p:nvPr/>
        </p:nvPicPr>
        <p:blipFill>
          <a:blip r:embed="rId2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50" name="CustomShape 1"/>
          <p:cNvSpPr/>
          <p:nvPr/>
        </p:nvSpPr>
        <p:spPr>
          <a:xfrm>
            <a:off x="762480" y="593280"/>
            <a:ext cx="9434160" cy="264852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s-ES" sz="2400" spc="-1" strike="noStrike" u="sng">
                <a:solidFill>
                  <a:srgbClr val="2f5597"/>
                </a:solidFill>
                <a:uFillTx/>
                <a:latin typeface="Calibri"/>
                <a:ea typeface="DejaVu Sans"/>
              </a:rPr>
              <a:t>ESTUDIO DESCRIPTIVO</a:t>
            </a:r>
            <a:endParaRPr b="0" lang="es-E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s-E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33 pacientes Consulta Seguimiento COVID</a:t>
            </a: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Disnea 6 meses después del episodio agudo</a:t>
            </a: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Sin enfermedad cardiorrespiratoria o disnea previa</a:t>
            </a: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PFR normales </a:t>
            </a:r>
            <a:endParaRPr b="0" lang="es-ES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s-ES" sz="1600" spc="-1" strike="noStrike">
                <a:solidFill>
                  <a:srgbClr val="2f5597"/>
                </a:solidFill>
                <a:latin typeface="Calibri"/>
                <a:ea typeface="DejaVu Sans"/>
              </a:rPr>
              <a:t>CPET previo con VO2 &lt;80% </a:t>
            </a:r>
            <a:r>
              <a:rPr b="1" lang="es-ES" sz="2000" spc="-1" strike="noStrike">
                <a:solidFill>
                  <a:srgbClr val="2f5597"/>
                </a:solidFill>
                <a:latin typeface="Calibri"/>
                <a:ea typeface="DejaVu Sans"/>
              </a:rPr>
              <a:t> 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</p:txBody>
      </p:sp>
      <p:graphicFrame>
        <p:nvGraphicFramePr>
          <p:cNvPr id="51" name="Table 2"/>
          <p:cNvGraphicFramePr/>
          <p:nvPr/>
        </p:nvGraphicFramePr>
        <p:xfrm>
          <a:off x="762480" y="3620160"/>
          <a:ext cx="4491720" cy="2258640"/>
        </p:xfrm>
        <a:graphic>
          <a:graphicData uri="http://schemas.openxmlformats.org/drawingml/2006/table">
            <a:tbl>
              <a:tblPr/>
              <a:tblGrid>
                <a:gridCol w="2050920"/>
                <a:gridCol w="1284840"/>
                <a:gridCol w="1156320"/>
              </a:tblGrid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 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Si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Promedio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Hombres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19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57%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Mujeres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14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42%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Fibromialgia 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9,1%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IMC &gt;30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19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57,6%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225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Ingreso hospitalario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22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66,7%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32364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SARSCOV2 grave 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9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27,3%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5120">
                      <a:solidFill>
                        <a:srgbClr val="ffffff"/>
                      </a:solidFill>
                    </a:lnL>
                    <a:lnR w="15120">
                      <a:solidFill>
                        <a:srgbClr val="ffffff"/>
                      </a:solidFill>
                    </a:lnR>
                    <a:lnT w="15120">
                      <a:solidFill>
                        <a:srgbClr val="ffffff"/>
                      </a:solidFill>
                    </a:lnT>
                    <a:lnB w="1512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3"/>
          <p:cNvGraphicFramePr/>
          <p:nvPr/>
        </p:nvGraphicFramePr>
        <p:xfrm>
          <a:off x="6312240" y="3620160"/>
          <a:ext cx="3884400" cy="2259000"/>
        </p:xfrm>
        <a:graphic>
          <a:graphicData uri="http://schemas.openxmlformats.org/drawingml/2006/table">
            <a:tbl>
              <a:tblPr/>
              <a:tblGrid>
                <a:gridCol w="1530360"/>
                <a:gridCol w="1059480"/>
                <a:gridCol w="1294920"/>
              </a:tblGrid>
              <a:tr h="4518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 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MEDIA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DESVIACION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</a:tr>
              <a:tr h="4518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EDAD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47,4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10,5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4518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DLCOc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82,1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17,5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518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VO2 pico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69,2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13,5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45216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VE/VCO2 slope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35,5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7,5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</a:tbl>
          </a:graphicData>
        </a:graphic>
      </p:graphicFrame>
      <p:sp>
        <p:nvSpPr>
          <p:cNvPr id="53" name="CustomShape 4"/>
          <p:cNvSpPr/>
          <p:nvPr/>
        </p:nvSpPr>
        <p:spPr>
          <a:xfrm>
            <a:off x="648000" y="4896000"/>
            <a:ext cx="4680000" cy="936000"/>
          </a:xfrm>
          <a:prstGeom prst="rect">
            <a:avLst/>
          </a:prstGeom>
          <a:noFill/>
          <a:ln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CustomShape 5"/>
          <p:cNvSpPr/>
          <p:nvPr/>
        </p:nvSpPr>
        <p:spPr>
          <a:xfrm>
            <a:off x="6264000" y="4536000"/>
            <a:ext cx="3960000" cy="360000"/>
          </a:xfrm>
          <a:prstGeom prst="rect">
            <a:avLst/>
          </a:prstGeom>
          <a:noFill/>
          <a:ln>
            <a:solidFill>
              <a:srgbClr val="c9211e"/>
            </a:solidFill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n 4" descr=""/>
          <p:cNvPicPr/>
          <p:nvPr/>
        </p:nvPicPr>
        <p:blipFill>
          <a:blip r:embed="rId1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56" name="Imagen 5" descr=""/>
          <p:cNvPicPr/>
          <p:nvPr/>
        </p:nvPicPr>
        <p:blipFill>
          <a:blip r:embed="rId2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57" name="CustomShape 1"/>
          <p:cNvSpPr/>
          <p:nvPr/>
        </p:nvSpPr>
        <p:spPr>
          <a:xfrm>
            <a:off x="1582560" y="1361520"/>
            <a:ext cx="8181720" cy="100440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s-ES" sz="2000" spc="-1" strike="noStrike">
                <a:solidFill>
                  <a:srgbClr val="2f5597"/>
                </a:solidFill>
                <a:latin typeface="Calibri"/>
                <a:ea typeface="DejaVu Sans"/>
              </a:rPr>
              <a:t>2º Test de esfuerzo entre los 6 meses y el año</a:t>
            </a:r>
            <a:endParaRPr b="0" lang="es-E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s-ES" sz="2000" spc="-1" strike="noStrike">
                <a:solidFill>
                  <a:srgbClr val="2f5597"/>
                </a:solidFill>
                <a:latin typeface="Calibri"/>
                <a:ea typeface="DejaVu Sans"/>
              </a:rPr>
              <a:t>CAMBIO </a:t>
            </a:r>
            <a:r>
              <a:rPr b="0" lang="es-ES" sz="2000" spc="-1" strike="noStrike">
                <a:solidFill>
                  <a:srgbClr val="2f5597"/>
                </a:solidFill>
                <a:latin typeface="Calibri"/>
                <a:ea typeface="DejaVu Sans"/>
              </a:rPr>
              <a:t>10% en VO2 pico entre el primer y segundo CPET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</p:txBody>
      </p:sp>
      <p:graphicFrame>
        <p:nvGraphicFramePr>
          <p:cNvPr id="58" name="Table 2"/>
          <p:cNvGraphicFramePr/>
          <p:nvPr/>
        </p:nvGraphicFramePr>
        <p:xfrm>
          <a:off x="1582560" y="3077640"/>
          <a:ext cx="8181720" cy="1979640"/>
        </p:xfrm>
        <a:graphic>
          <a:graphicData uri="http://schemas.openxmlformats.org/drawingml/2006/table">
            <a:tbl>
              <a:tblPr/>
              <a:tblGrid>
                <a:gridCol w="3172680"/>
                <a:gridCol w="2198520"/>
                <a:gridCol w="2810880"/>
              </a:tblGrid>
              <a:tr h="4950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6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Evolución del VO2 pico</a:t>
                      </a:r>
                      <a:endParaRPr b="0" lang="es-ES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n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%</a:t>
                      </a:r>
                      <a:endParaRPr b="0" lang="es-ES" sz="18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</a:tr>
              <a:tr h="4950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6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NO CAMBIO</a:t>
                      </a:r>
                      <a:endParaRPr b="0" lang="es-ES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15</a:t>
                      </a:r>
                      <a:endParaRPr b="0" lang="es-E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45,5%</a:t>
                      </a:r>
                      <a:endParaRPr b="0" lang="es-E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4950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6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MEJORIA (aumento &gt;10%) </a:t>
                      </a:r>
                      <a:endParaRPr b="0" lang="es-ES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11</a:t>
                      </a:r>
                      <a:endParaRPr b="0" lang="es-E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33,3 %</a:t>
                      </a:r>
                      <a:endParaRPr b="0" lang="es-E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9500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16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DETERIORO (disminución &gt;10%) </a:t>
                      </a:r>
                      <a:endParaRPr b="0" lang="es-ES" sz="16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7</a:t>
                      </a:r>
                      <a:endParaRPr b="0" lang="es-E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4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21,2%</a:t>
                      </a:r>
                      <a:endParaRPr b="0" lang="es-E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n 4" descr=""/>
          <p:cNvPicPr/>
          <p:nvPr/>
        </p:nvPicPr>
        <p:blipFill>
          <a:blip r:embed="rId1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60" name="Imagen 5" descr=""/>
          <p:cNvPicPr/>
          <p:nvPr/>
        </p:nvPicPr>
        <p:blipFill>
          <a:blip r:embed="rId2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61" name="CustomShape 1"/>
          <p:cNvSpPr/>
          <p:nvPr/>
        </p:nvSpPr>
        <p:spPr>
          <a:xfrm>
            <a:off x="1721160" y="979560"/>
            <a:ext cx="8181720" cy="69948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Test T Student para comparación de medias (muestras relacionadas)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</p:txBody>
      </p:sp>
      <p:graphicFrame>
        <p:nvGraphicFramePr>
          <p:cNvPr id="62" name="Table 2"/>
          <p:cNvGraphicFramePr/>
          <p:nvPr/>
        </p:nvGraphicFramePr>
        <p:xfrm>
          <a:off x="1699920" y="1713600"/>
          <a:ext cx="8181720" cy="3589200"/>
        </p:xfrm>
        <a:graphic>
          <a:graphicData uri="http://schemas.openxmlformats.org/drawingml/2006/table">
            <a:tbl>
              <a:tblPr/>
              <a:tblGrid>
                <a:gridCol w="2217240"/>
                <a:gridCol w="1872720"/>
                <a:gridCol w="2045880"/>
                <a:gridCol w="2046240"/>
              </a:tblGrid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 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Estudio inicial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Control evolutivo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P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VO2 pico (ml/min/kg)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17,79 (4,0)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17,99 (4,74)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0,781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VO2 pico%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69,23 (13,6)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69,40 (13,92)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0,949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FC basal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88,09 (11,55)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83,12 (11,68)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0,017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Reserva Cardiaca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18,30 (10,2)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18.75 (10,76)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0,807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Carga máxima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75,34 (15,0)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78,57 (19,13)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0,284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Pulso O2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11.22 (3,4)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10,81 (3,3)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0,358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Pulso O2%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85,04 (17,2)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85,56 (17,6)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0,878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VE basal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14,06 (6,5)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12,27 (5,2)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0,050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Reserva Respìratoria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44,48 (15,7)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49,51 (14,9)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0,058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EquivResp. máx.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1,11 (0,09)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1,12 (0,11)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0,284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EquivResp min.1 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1,23 (0,14)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1,19 (0,13)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0,143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VTmax/CVF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47,16 (9,48)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42,73 (9,59)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0,042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VO2 en VT1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45,06 (10,5)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44,46 (6,83)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0,282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VE/VCO2 pico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37,44 (5,48)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36,11 (6,15)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0,064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PET CO2 pico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30,19 (3,58)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31,52 (4,43)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0,020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VE/VCO2 slope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9,24 (2,14)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9,01 (1,78)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0,440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274320">
                <a:tc>
                  <a:txBody>
                    <a:bodyPr lIns="68400" rIns="684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Índice Cronotrópico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0,98 (0,30)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0,97 (0,26)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lIns="68400" rIns="684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es-ES" sz="12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0,824</a:t>
                      </a:r>
                      <a:endParaRPr b="0" lang="es-ES" sz="12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n 4" descr=""/>
          <p:cNvPicPr/>
          <p:nvPr/>
        </p:nvPicPr>
        <p:blipFill>
          <a:blip r:embed="rId1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64" name="Imagen 5" descr=""/>
          <p:cNvPicPr/>
          <p:nvPr/>
        </p:nvPicPr>
        <p:blipFill>
          <a:blip r:embed="rId2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65" name="CustomShape 1"/>
          <p:cNvSpPr/>
          <p:nvPr/>
        </p:nvSpPr>
        <p:spPr>
          <a:xfrm>
            <a:off x="842400" y="1967400"/>
            <a:ext cx="9637560" cy="319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es-ES" sz="2400" spc="-1" strike="noStrike">
                <a:solidFill>
                  <a:srgbClr val="000000"/>
                </a:solidFill>
                <a:latin typeface="Calibri"/>
                <a:ea typeface="Calibri"/>
              </a:rPr>
              <a:t>1/3 de los pacientes con disnea post-covid y VO2 disminuido mejoran sus resultados un año después.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400" spc="-1" strike="noStrike">
              <a:latin typeface="Arial"/>
            </a:endParaRPr>
          </a:p>
          <a:p>
            <a:pPr marL="457200" indent="-45648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0" lang="es-ES" sz="2400" spc="-1" strike="noStrike">
                <a:solidFill>
                  <a:srgbClr val="000000"/>
                </a:solidFill>
                <a:latin typeface="Calibri"/>
                <a:ea typeface="Calibri"/>
              </a:rPr>
              <a:t>Sin embargo </a:t>
            </a:r>
            <a:r>
              <a:rPr b="1" lang="es-ES" sz="2400" spc="-1" strike="noStrike">
                <a:solidFill>
                  <a:srgbClr val="4472c4"/>
                </a:solidFill>
                <a:latin typeface="Calibri"/>
                <a:ea typeface="Calibri"/>
              </a:rPr>
              <a:t>la mayoría de los pacientes con disnea post-covid con limitación al ejercicio NO mejoran o incluso empeoran los valores en el CPET.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400" spc="-1" strike="noStrike">
              <a:latin typeface="Arial"/>
            </a:endParaRPr>
          </a:p>
        </p:txBody>
      </p:sp>
      <p:sp>
        <p:nvSpPr>
          <p:cNvPr id="66" name="CustomShape 2"/>
          <p:cNvSpPr/>
          <p:nvPr/>
        </p:nvSpPr>
        <p:spPr>
          <a:xfrm>
            <a:off x="829080" y="1350000"/>
            <a:ext cx="9650880" cy="51696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s-ES" sz="2800" spc="-1" strike="noStrike">
                <a:solidFill>
                  <a:srgbClr val="2f5597"/>
                </a:solidFill>
                <a:latin typeface="Calibri"/>
                <a:ea typeface="Calibri"/>
              </a:rPr>
              <a:t>CONCLUSIONES</a:t>
            </a:r>
            <a:endParaRPr b="0" lang="es-E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n 4" descr=""/>
          <p:cNvPicPr/>
          <p:nvPr/>
        </p:nvPicPr>
        <p:blipFill>
          <a:blip r:embed="rId1"/>
          <a:stretch/>
        </p:blipFill>
        <p:spPr>
          <a:xfrm>
            <a:off x="63720" y="83160"/>
            <a:ext cx="12012480" cy="6720120"/>
          </a:xfrm>
          <a:prstGeom prst="rect">
            <a:avLst/>
          </a:prstGeom>
          <a:ln>
            <a:noFill/>
          </a:ln>
        </p:spPr>
      </p:pic>
      <p:pic>
        <p:nvPicPr>
          <p:cNvPr id="68" name="Imagen 5" descr=""/>
          <p:cNvPicPr/>
          <p:nvPr/>
        </p:nvPicPr>
        <p:blipFill>
          <a:blip r:embed="rId2"/>
          <a:stretch/>
        </p:blipFill>
        <p:spPr>
          <a:xfrm>
            <a:off x="9903600" y="5688000"/>
            <a:ext cx="1171440" cy="1171440"/>
          </a:xfrm>
          <a:prstGeom prst="rect">
            <a:avLst/>
          </a:prstGeom>
          <a:ln>
            <a:noFill/>
          </a:ln>
        </p:spPr>
      </p:pic>
      <p:sp>
        <p:nvSpPr>
          <p:cNvPr id="69" name="CustomShape 1"/>
          <p:cNvSpPr/>
          <p:nvPr/>
        </p:nvSpPr>
        <p:spPr>
          <a:xfrm>
            <a:off x="729000" y="2069280"/>
            <a:ext cx="6102000" cy="27716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s-ES" sz="4400" spc="-1" strike="noStrike">
                <a:solidFill>
                  <a:srgbClr val="2f5597"/>
                </a:solidFill>
                <a:latin typeface="Courier New"/>
                <a:ea typeface="DejaVu Sans"/>
              </a:rPr>
              <a:t>GRACIAS POR SU ATENCIÓN </a:t>
            </a:r>
            <a:endParaRPr b="0" lang="es-ES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s-ES" sz="4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s-ES" sz="4400" spc="-1" strike="noStrike">
                <a:solidFill>
                  <a:srgbClr val="2f5597"/>
                </a:solidFill>
                <a:latin typeface="Courier New"/>
                <a:ea typeface="DejaVu Sans"/>
              </a:rPr>
              <a:t>DISCUSIÓN</a:t>
            </a:r>
            <a:r>
              <a:rPr b="1" lang="es-ES" sz="4400" spc="-1" strike="noStrike">
                <a:solidFill>
                  <a:srgbClr val="2f5597"/>
                </a:solidFill>
                <a:latin typeface="Calibri"/>
                <a:ea typeface="DejaVu Sans"/>
              </a:rPr>
              <a:t> </a:t>
            </a:r>
            <a:endParaRPr b="0" lang="es-ES" sz="4400" spc="-1" strike="noStrike">
              <a:latin typeface="Arial"/>
            </a:endParaRPr>
          </a:p>
        </p:txBody>
      </p:sp>
      <p:pic>
        <p:nvPicPr>
          <p:cNvPr id="70" name="Imagen 5" descr=""/>
          <p:cNvPicPr/>
          <p:nvPr/>
        </p:nvPicPr>
        <p:blipFill>
          <a:blip r:embed="rId3"/>
          <a:stretch/>
        </p:blipFill>
        <p:spPr>
          <a:xfrm>
            <a:off x="7023600" y="2002320"/>
            <a:ext cx="4318920" cy="28656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Application>Trio_Office/6.2.8.2$Windows_x86 LibreOffice_project/</Application>
  <Words>413</Words>
  <Paragraphs>142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2023-03-21T16:24:00Z</dcterms:created>
  <dc:creator/>
  <dc:description/>
  <dc:language>es-ES</dc:language>
  <cp:lastModifiedBy/>
  <dcterms:modified xsi:type="dcterms:W3CDTF">2023-03-24T13:51:20Z</dcterms:modified>
  <cp:revision>419</cp:revision>
  <dc:subject/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16.0016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Panorámica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