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ha+Dwjmhr4vOULfXfk9Olc/sr4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020" y="1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unaledu-my.sharepoint.com/personal/devegal_unal_edu_co/Documents/LBA%202021%20(respuestas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sz="1600"/>
              <a:t>Diagnostico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Hoja2!$D$6</c:f>
              <c:strCache>
                <c:ptCount val="1"/>
                <c:pt idx="0">
                  <c:v>Sospecha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Hoja2!$C$7:$C$11</c:f>
              <c:strCache>
                <c:ptCount val="5"/>
                <c:pt idx="0">
                  <c:v>Infección</c:v>
                </c:pt>
                <c:pt idx="1">
                  <c:v>TBC</c:v>
                </c:pt>
                <c:pt idx="2">
                  <c:v>Aspergilosis</c:v>
                </c:pt>
                <c:pt idx="3">
                  <c:v>Hemorragia alveolar</c:v>
                </c:pt>
                <c:pt idx="4">
                  <c:v>EPID</c:v>
                </c:pt>
              </c:strCache>
            </c:strRef>
          </c:cat>
          <c:val>
            <c:numRef>
              <c:f>Hoja2!$D$7:$D$11</c:f>
              <c:numCache>
                <c:formatCode>General</c:formatCode>
                <c:ptCount val="5"/>
                <c:pt idx="0">
                  <c:v>24</c:v>
                </c:pt>
                <c:pt idx="1">
                  <c:v>4</c:v>
                </c:pt>
                <c:pt idx="2">
                  <c:v>1</c:v>
                </c:pt>
                <c:pt idx="3">
                  <c:v>1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9F-4BF8-8B3A-337398B5CA11}"/>
            </c:ext>
          </c:extLst>
        </c:ser>
        <c:ser>
          <c:idx val="1"/>
          <c:order val="1"/>
          <c:tx>
            <c:strRef>
              <c:f>Hoja2!$E$6</c:f>
              <c:strCache>
                <c:ptCount val="1"/>
                <c:pt idx="0">
                  <c:v>Confirmación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69F-4BF8-8B3A-337398B5CA1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69F-4BF8-8B3A-337398B5CA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Hoja2!$C$7:$C$11</c:f>
              <c:strCache>
                <c:ptCount val="5"/>
                <c:pt idx="0">
                  <c:v>Infección</c:v>
                </c:pt>
                <c:pt idx="1">
                  <c:v>TBC</c:v>
                </c:pt>
                <c:pt idx="2">
                  <c:v>Aspergilosis</c:v>
                </c:pt>
                <c:pt idx="3">
                  <c:v>Hemorragia alveolar</c:v>
                </c:pt>
                <c:pt idx="4">
                  <c:v>EPID</c:v>
                </c:pt>
              </c:strCache>
            </c:strRef>
          </c:cat>
          <c:val>
            <c:numRef>
              <c:f>Hoja2!$E$7:$E$11</c:f>
              <c:numCache>
                <c:formatCode>General</c:formatCode>
                <c:ptCount val="5"/>
                <c:pt idx="0">
                  <c:v>9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9F-4BF8-8B3A-337398B5CA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811485792"/>
        <c:axId val="811490056"/>
      </c:barChart>
      <c:catAx>
        <c:axId val="8114857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es-CO"/>
          </a:p>
        </c:txPr>
        <c:crossAx val="811490056"/>
        <c:crosses val="autoZero"/>
        <c:auto val="1"/>
        <c:lblAlgn val="ctr"/>
        <c:lblOffset val="100"/>
        <c:noMultiLvlLbl val="0"/>
      </c:catAx>
      <c:valAx>
        <c:axId val="811490056"/>
        <c:scaling>
          <c:orientation val="minMax"/>
          <c:max val="25"/>
          <c:min val="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811485792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883775" y="0"/>
            <a:ext cx="71244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200" b="1" dirty="0">
                <a:solidFill>
                  <a:schemeClr val="dk1"/>
                </a:solidFill>
                <a:highlight>
                  <a:srgbClr val="FFFFFF"/>
                </a:highlight>
              </a:rPr>
              <a:t>EXPERIENCIA DEL LAVADO BRONCOALVEOLAR EN NUESTRO HOSPITAL DURANTE EL AÑO 2021</a:t>
            </a:r>
            <a:endParaRPr sz="22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C94A22C-CC55-A8EF-66F4-F9719F6046DB}"/>
              </a:ext>
            </a:extLst>
          </p:cNvPr>
          <p:cNvSpPr txBox="1"/>
          <p:nvPr/>
        </p:nvSpPr>
        <p:spPr>
          <a:xfrm>
            <a:off x="4706520" y="972922"/>
            <a:ext cx="43016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i="1" dirty="0"/>
              <a:t>Hospital Universitario Virgen de la Victoria- Málaga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1021670-7AD6-C8D3-1C20-06475D72361E}"/>
              </a:ext>
            </a:extLst>
          </p:cNvPr>
          <p:cNvSpPr txBox="1"/>
          <p:nvPr/>
        </p:nvSpPr>
        <p:spPr>
          <a:xfrm>
            <a:off x="1883775" y="724412"/>
            <a:ext cx="81369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dirty="0"/>
              <a:t>D.E. Vega Lizarazo, M.C. Vera Sánchez, E.B. Cabrera César, M.C. Fernández Aguirre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817BE7-ADE9-5762-C227-BAB7A6FB9BD1}"/>
              </a:ext>
            </a:extLst>
          </p:cNvPr>
          <p:cNvSpPr txBox="1"/>
          <p:nvPr/>
        </p:nvSpPr>
        <p:spPr>
          <a:xfrm>
            <a:off x="296332" y="1422669"/>
            <a:ext cx="1481496" cy="40011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s-CO" sz="2000" b="1" dirty="0">
                <a:ln/>
                <a:solidFill>
                  <a:schemeClr val="accent3"/>
                </a:solidFill>
                <a:latin typeface="+mj-lt"/>
              </a:rPr>
              <a:t>OBJETIVO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5BA79C0-5FF2-6A29-FD2E-F18AF47C472F}"/>
              </a:ext>
            </a:extLst>
          </p:cNvPr>
          <p:cNvSpPr txBox="1"/>
          <p:nvPr/>
        </p:nvSpPr>
        <p:spPr>
          <a:xfrm>
            <a:off x="296332" y="2691029"/>
            <a:ext cx="2421468" cy="40011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s-CO" sz="2000" b="1" dirty="0">
                <a:ln/>
                <a:solidFill>
                  <a:schemeClr val="accent3"/>
                </a:solidFill>
                <a:latin typeface="+mj-lt"/>
              </a:rPr>
              <a:t>METODOLOGIA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86934BE-03CC-E5D3-C72D-73EEB2EDDA28}"/>
              </a:ext>
            </a:extLst>
          </p:cNvPr>
          <p:cNvSpPr txBox="1"/>
          <p:nvPr/>
        </p:nvSpPr>
        <p:spPr>
          <a:xfrm>
            <a:off x="282659" y="3975415"/>
            <a:ext cx="1955985" cy="40011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s-CO" sz="2000" b="1" dirty="0">
                <a:ln/>
                <a:solidFill>
                  <a:schemeClr val="accent3"/>
                </a:solidFill>
                <a:latin typeface="+mj-lt"/>
              </a:rPr>
              <a:t>RESULTADOS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B98B9EF-DBBF-ED54-98EF-06A6046B9794}"/>
              </a:ext>
            </a:extLst>
          </p:cNvPr>
          <p:cNvSpPr txBox="1"/>
          <p:nvPr/>
        </p:nvSpPr>
        <p:spPr>
          <a:xfrm>
            <a:off x="282659" y="1764957"/>
            <a:ext cx="41571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Recoger nuestra experiencia con el LBA durante el año 2021, así como describir la rentabilidad de las muestras obtenidas</a:t>
            </a:r>
            <a:endParaRPr lang="es-CO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D6D9B17-A6A3-1E51-6A9C-ED54F522F529}"/>
              </a:ext>
            </a:extLst>
          </p:cNvPr>
          <p:cNvSpPr txBox="1"/>
          <p:nvPr/>
        </p:nvSpPr>
        <p:spPr>
          <a:xfrm>
            <a:off x="282660" y="3052085"/>
            <a:ext cx="41571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Estudio observacional retrospectivo de pacientes a los que se les ha realizado un LBA durante el año 2021</a:t>
            </a:r>
            <a:endParaRPr lang="es-CO" sz="18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A3117F1-5248-389F-61D2-E9BC5B78166E}"/>
              </a:ext>
            </a:extLst>
          </p:cNvPr>
          <p:cNvSpPr txBox="1"/>
          <p:nvPr/>
        </p:nvSpPr>
        <p:spPr>
          <a:xfrm>
            <a:off x="282659" y="4336471"/>
            <a:ext cx="38048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Durante el año 2021 se realizaron un total de 50 LBA </a:t>
            </a:r>
            <a:endParaRPr lang="es-CO" sz="1800" dirty="0"/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F405D142-A440-3A10-2409-93FCE61546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800566"/>
              </p:ext>
            </p:extLst>
          </p:nvPr>
        </p:nvGraphicFramePr>
        <p:xfrm>
          <a:off x="5056541" y="1480950"/>
          <a:ext cx="2825756" cy="3444818"/>
        </p:xfrm>
        <a:graphic>
          <a:graphicData uri="http://schemas.openxmlformats.org/drawingml/2006/table">
            <a:tbl>
              <a:tblPr firstRow="1" firstCol="1" bandRow="1"/>
              <a:tblGrid>
                <a:gridCol w="1679042">
                  <a:extLst>
                    <a:ext uri="{9D8B030D-6E8A-4147-A177-3AD203B41FA5}">
                      <a16:colId xmlns:a16="http://schemas.microsoft.com/office/drawing/2014/main" val="135340442"/>
                    </a:ext>
                  </a:extLst>
                </a:gridCol>
                <a:gridCol w="496694">
                  <a:extLst>
                    <a:ext uri="{9D8B030D-6E8A-4147-A177-3AD203B41FA5}">
                      <a16:colId xmlns:a16="http://schemas.microsoft.com/office/drawing/2014/main" val="2017107986"/>
                    </a:ext>
                  </a:extLst>
                </a:gridCol>
                <a:gridCol w="650020">
                  <a:extLst>
                    <a:ext uri="{9D8B030D-6E8A-4147-A177-3AD203B41FA5}">
                      <a16:colId xmlns:a16="http://schemas.microsoft.com/office/drawing/2014/main" val="664917391"/>
                    </a:ext>
                  </a:extLst>
                </a:gridCol>
              </a:tblGrid>
              <a:tr h="1697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 b="1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Variable</a:t>
                      </a:r>
                      <a:endParaRPr lang="es-CO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endParaRPr lang="es-CO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es-CO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896494"/>
                  </a:ext>
                </a:extLst>
              </a:tr>
              <a:tr h="16970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Hombres</a:t>
                      </a:r>
                      <a:endParaRPr lang="es-CO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>
                      <a:noFill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es-CO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58%</a:t>
                      </a:r>
                      <a:endParaRPr lang="es-CO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171565"/>
                  </a:ext>
                </a:extLst>
              </a:tr>
              <a:tr h="16970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Mujeres</a:t>
                      </a:r>
                      <a:endParaRPr lang="es-CO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>
                      <a:noFill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7881" marR="67881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42%</a:t>
                      </a:r>
                    </a:p>
                  </a:txBody>
                  <a:tcPr marL="67881" marR="67881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1704793"/>
                  </a:ext>
                </a:extLst>
              </a:tr>
              <a:tr h="16970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Fumador</a:t>
                      </a:r>
                      <a:endParaRPr lang="es-CO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>
                      <a:noFill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es-CO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22%</a:t>
                      </a:r>
                      <a:endParaRPr lang="es-CO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8949083"/>
                  </a:ext>
                </a:extLst>
              </a:tr>
              <a:tr h="16970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Exfumador</a:t>
                      </a:r>
                      <a:endParaRPr lang="es-CO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>
                      <a:noFill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7881" marR="67881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38%</a:t>
                      </a:r>
                    </a:p>
                  </a:txBody>
                  <a:tcPr marL="67881" marR="67881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2701070"/>
                  </a:ext>
                </a:extLst>
              </a:tr>
              <a:tr h="16970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fumadores</a:t>
                      </a:r>
                      <a:endParaRPr lang="es-CO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>
                      <a:noFill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s-CO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40%</a:t>
                      </a:r>
                      <a:endParaRPr lang="es-CO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2073121"/>
                  </a:ext>
                </a:extLst>
              </a:tr>
              <a:tr h="169704"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Ámbito</a:t>
                      </a:r>
                      <a:endParaRPr lang="es-CO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>
                      <a:noFill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515119"/>
                  </a:ext>
                </a:extLst>
              </a:tr>
              <a:tr h="16970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Hospitalizado</a:t>
                      </a:r>
                      <a:endParaRPr lang="es-CO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>
                      <a:noFill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es-CO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60%</a:t>
                      </a:r>
                      <a:endParaRPr lang="es-CO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759936"/>
                  </a:ext>
                </a:extLst>
              </a:tr>
              <a:tr h="16970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Ambulatorio</a:t>
                      </a:r>
                      <a:endParaRPr lang="es-CO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>
                      <a:noFill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7881" marR="67881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40%</a:t>
                      </a:r>
                    </a:p>
                  </a:txBody>
                  <a:tcPr marL="67881" marR="67881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1454209"/>
                  </a:ext>
                </a:extLst>
              </a:tr>
              <a:tr h="169704"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Patología autoinmune:</a:t>
                      </a:r>
                      <a:endParaRPr lang="es-CO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>
                      <a:noFill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68504"/>
                  </a:ext>
                </a:extLst>
              </a:tr>
              <a:tr h="16970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</a:t>
                      </a:r>
                      <a:endParaRPr lang="es-CO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>
                      <a:noFill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CO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2%</a:t>
                      </a:r>
                      <a:endParaRPr lang="es-CO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128618"/>
                  </a:ext>
                </a:extLst>
              </a:tr>
              <a:tr h="16970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Lupus</a:t>
                      </a:r>
                      <a:endParaRPr lang="es-CO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>
                      <a:noFill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7881" marR="67881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2%</a:t>
                      </a:r>
                    </a:p>
                  </a:txBody>
                  <a:tcPr marL="67881" marR="67881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5079363"/>
                  </a:ext>
                </a:extLst>
              </a:tr>
              <a:tr h="16970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OCS previos</a:t>
                      </a:r>
                      <a:endParaRPr lang="es-CO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>
                      <a:noFill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s-CO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CO" sz="17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18%</a:t>
                      </a:r>
                      <a:endParaRPr lang="es-CO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881" marR="67881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02045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806F40C-AECA-14DF-2990-50614EF6460E}"/>
              </a:ext>
            </a:extLst>
          </p:cNvPr>
          <p:cNvSpPr txBox="1"/>
          <p:nvPr/>
        </p:nvSpPr>
        <p:spPr>
          <a:xfrm>
            <a:off x="338667" y="3144895"/>
            <a:ext cx="2254143" cy="40011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s-CO" sz="2000" b="1" dirty="0">
                <a:ln/>
                <a:solidFill>
                  <a:schemeClr val="accent3"/>
                </a:solidFill>
                <a:latin typeface="+mj-lt"/>
              </a:rPr>
              <a:t>CONCLUSIONES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2B2C75FE-FAF5-232C-11CD-6699595AE6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6573966"/>
              </p:ext>
            </p:extLst>
          </p:nvPr>
        </p:nvGraphicFramePr>
        <p:xfrm>
          <a:off x="2048933" y="149194"/>
          <a:ext cx="6252683" cy="2780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D8FF5DFF-B3C6-C0F9-8945-F490ED8F7D7D}"/>
              </a:ext>
            </a:extLst>
          </p:cNvPr>
          <p:cNvSpPr txBox="1"/>
          <p:nvPr/>
        </p:nvSpPr>
        <p:spPr>
          <a:xfrm>
            <a:off x="76200" y="3604001"/>
            <a:ext cx="866986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C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Tuvimos una rentabilidad del 38% para las sospechas de procesos infecciosos y del 33% para las sospechas de EPID.</a:t>
            </a:r>
          </a:p>
          <a:p>
            <a:pPr marL="285750" indent="-285750">
              <a:buFontTx/>
              <a:buChar char="-"/>
            </a:pPr>
            <a:r>
              <a:rPr lang="es-C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se registró ninguna complicación posterior al procedimiento, confirmando lo descrito en la literatura  </a:t>
            </a:r>
          </a:p>
          <a:p>
            <a:endParaRPr lang="es-CO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</Words>
  <Application>Microsoft Office PowerPoint</Application>
  <PresentationFormat>Presentación en pantalla (16:9)</PresentationFormat>
  <Paragraphs>48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LUNA</dc:creator>
  <cp:lastModifiedBy>Daniel Vega</cp:lastModifiedBy>
  <cp:revision>1</cp:revision>
  <dcterms:created xsi:type="dcterms:W3CDTF">2022-01-11T08:55:46Z</dcterms:created>
  <dcterms:modified xsi:type="dcterms:W3CDTF">2023-03-02T17:48:19Z</dcterms:modified>
</cp:coreProperties>
</file>