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3kHHGKqPR4Whd9s6aSJywzFwN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0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RTATIL\Desktop\R3\base%20de%20datos%20biopsia%20pleural\GRAFICOS.od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200" b="1" i="0" u="none" strike="noStrike" kern="1200" cap="none" spc="0" baseline="0" dirty="0">
                <a:solidFill>
                  <a:srgbClr val="222222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  <a:sym typeface="Arial"/>
              </a:defRPr>
            </a:pPr>
            <a:r>
              <a:rPr lang="en-US" sz="1400" b="1" i="0" u="none" strike="noStrike" cap="none" dirty="0">
                <a:solidFill>
                  <a:srgbClr val="222222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  <a:sym typeface="Arial"/>
              </a:rPr>
              <a:t>SERVICIO SOLICITANTE</a:t>
            </a:r>
            <a:r>
              <a:rPr lang="en-US" sz="1200" b="1" i="0" u="none" strike="noStrike" cap="none" dirty="0">
                <a:solidFill>
                  <a:srgbClr val="222222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  <a:sym typeface="Arial"/>
              </a:rPr>
              <a:t>
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1" i="0" u="none" strike="noStrike" kern="1200" cap="none" spc="0" baseline="0" dirty="0">
              <a:solidFill>
                <a:srgbClr val="222222"/>
              </a:solidFill>
              <a:highlight>
                <a:srgbClr val="FFFFFF"/>
              </a:highlight>
              <a:latin typeface="+mn-lt"/>
              <a:ea typeface="+mn-ea"/>
              <a:cs typeface="+mn-cs"/>
              <a:sym typeface="Arial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96-466B-902D-39E8E49A754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596-466B-902D-39E8E49A754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596-466B-902D-39E8E49A754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16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596-466B-902D-39E8E49A754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596-466B-902D-39E8E49A754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596-466B-902D-39E8E49A75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6"/>
              <c:pt idx="0">
                <c:v>NEUMOLOGIA</c:v>
              </c:pt>
              <c:pt idx="1">
                <c:v>ONCOLOGIA</c:v>
              </c:pt>
              <c:pt idx="2">
                <c:v>MEDICINA INTERNA</c:v>
              </c:pt>
              <c:pt idx="3">
                <c:v>NEFROLOGIA</c:v>
              </c:pt>
              <c:pt idx="4">
                <c:v>HEMATOLOGÍA</c:v>
              </c:pt>
            </c:strLit>
          </c:cat>
          <c:val>
            <c:numLit>
              <c:formatCode>General</c:formatCode>
              <c:ptCount val="6"/>
              <c:pt idx="0">
                <c:v>70</c:v>
              </c:pt>
              <c:pt idx="1">
                <c:v>6.666666666666667</c:v>
              </c:pt>
              <c:pt idx="2">
                <c:v>16.666666666666664</c:v>
              </c:pt>
              <c:pt idx="3">
                <c:v>3.3333333333333335</c:v>
              </c:pt>
              <c:pt idx="4">
                <c:v>3.3333333333333335</c:v>
              </c:pt>
            </c:numLit>
          </c:val>
          <c:extLst>
            <c:ext xmlns:c16="http://schemas.microsoft.com/office/drawing/2014/chart" uri="{C3380CC4-5D6E-409C-BE32-E72D297353CC}">
              <c16:uniqueId val="{00000006-E596-466B-902D-39E8E49A754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8400416"/>
        <c:axId val="585612464"/>
      </c:barChart>
      <c:catAx>
        <c:axId val="58840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5612464"/>
        <c:crosses val="autoZero"/>
        <c:auto val="1"/>
        <c:lblAlgn val="ctr"/>
        <c:lblOffset val="100"/>
        <c:noMultiLvlLbl val="0"/>
      </c:catAx>
      <c:valAx>
        <c:axId val="58561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400" b="1" i="0" u="none" strike="noStrike" kern="1200" cap="none" spc="0" baseline="0" dirty="0">
                    <a:solidFill>
                      <a:srgbClr val="222222"/>
                    </a:solidFill>
                    <a:highlight>
                      <a:srgbClr val="FFFFFF"/>
                    </a:highlight>
                    <a:latin typeface="+mn-lt"/>
                    <a:ea typeface="+mn-ea"/>
                    <a:cs typeface="+mn-cs"/>
                  </a:defRPr>
                </a:pPr>
                <a:r>
                  <a:rPr lang="en-US" sz="1200" b="1" i="0" u="none" strike="noStrike" kern="1200" cap="none" spc="0" baseline="0" dirty="0">
                    <a:solidFill>
                      <a:srgbClr val="222222"/>
                    </a:solidFill>
                    <a:highlight>
                      <a:srgbClr val="FFFFFF"/>
                    </a:highlight>
                    <a:latin typeface="+mn-lt"/>
                    <a:ea typeface="+mn-ea"/>
                    <a:cs typeface="+mn-cs"/>
                  </a:rPr>
                  <a:t>PORCENTAJE</a:t>
                </a:r>
                <a:endParaRPr lang="en-US" sz="1400" b="1" i="0" u="none" strike="noStrike" kern="1200" cap="none" spc="0" baseline="0" dirty="0">
                  <a:solidFill>
                    <a:srgbClr val="222222"/>
                  </a:solidFill>
                  <a:highlight>
                    <a:srgbClr val="FFFFFF"/>
                  </a:highlight>
                  <a:latin typeface="+mn-lt"/>
                  <a:ea typeface="+mn-ea"/>
                  <a:cs typeface="+mn-cs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400" b="1" i="0" u="none" strike="noStrike" kern="1200" cap="none" spc="0" baseline="0" dirty="0">
                  <a:solidFill>
                    <a:srgbClr val="222222"/>
                  </a:solidFill>
                  <a:highlight>
                    <a:srgbClr val="FFFFFF"/>
                  </a:highlight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840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699775" y="97301"/>
            <a:ext cx="7263300" cy="653995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b="1" dirty="0">
                <a:solidFill>
                  <a:schemeClr val="dk1"/>
                </a:solidFill>
                <a:highlight>
                  <a:srgbClr val="FFFFFF"/>
                </a:highlight>
              </a:rPr>
              <a:t>ESTUDIO DESCRIPTIVO DE LA BIOPSIA PLEURAL EN NUESTRA UNIDAD DE TÉCNICAS BRONCOPLEURALES</a:t>
            </a:r>
            <a:endParaRPr sz="105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 err="1">
                <a:solidFill>
                  <a:schemeClr val="dk1"/>
                </a:solidFill>
                <a:highlight>
                  <a:srgbClr val="FFFFFF"/>
                </a:highlight>
              </a:rPr>
              <a:t>J.Fontoba</a:t>
            </a:r>
            <a:r>
              <a:rPr lang="es-ES" sz="1000" dirty="0">
                <a:solidFill>
                  <a:schemeClr val="dk1"/>
                </a:solidFill>
                <a:highlight>
                  <a:srgbClr val="FFFFFF"/>
                </a:highlight>
              </a:rPr>
              <a:t> Diaz, E. Salcedo Lobera, </a:t>
            </a:r>
            <a:r>
              <a:rPr lang="es-ES" sz="1000" dirty="0" err="1">
                <a:solidFill>
                  <a:schemeClr val="dk1"/>
                </a:solidFill>
                <a:highlight>
                  <a:srgbClr val="FFFFFF"/>
                </a:highlight>
              </a:rPr>
              <a:t>C.Torres</a:t>
            </a:r>
            <a:r>
              <a:rPr lang="es-ES" sz="1000" dirty="0">
                <a:solidFill>
                  <a:schemeClr val="dk1"/>
                </a:solidFill>
                <a:highlight>
                  <a:srgbClr val="FFFFFF"/>
                </a:highlight>
              </a:rPr>
              <a:t> Luque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>
                <a:highlight>
                  <a:srgbClr val="FFFFFF"/>
                </a:highlight>
              </a:rPr>
              <a:t>Servicio Neumología. Hospital Regional Universitario de Málaga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5693" y="839164"/>
            <a:ext cx="4563116" cy="175506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222222"/>
                </a:solidFill>
                <a:highlight>
                  <a:srgbClr val="FFFFFF"/>
                </a:highlight>
              </a:rPr>
              <a:t>Introducción</a:t>
            </a:r>
            <a:endParaRPr sz="12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El derrame pleural (DP) es una patología frecuente dentro de nuestra práctica clínica, existen técnicas como la biopsia pleural (BP) útiles para el diagnóstico de patologías como la tuberculosis pleural o como alternativas para el estudio de derrames pleurales sospechosos de malignidad. </a:t>
            </a:r>
            <a:endParaRPr sz="11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842360" y="839164"/>
            <a:ext cx="4110658" cy="175506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222222"/>
                </a:solidFill>
                <a:highlight>
                  <a:srgbClr val="FFFFFF"/>
                </a:highlight>
              </a:rPr>
              <a:t>Metodología</a:t>
            </a:r>
            <a:endParaRPr sz="12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Estudio descriptivo de 30 pacientes que fueron derivados a nuestra unidad de técnicas broncopleurales para la realización de biopsias pleurales durante los años de 2019-2022. Se analizaron datos generales, tamaño de la muestra, resultados obtenidos y rentabilidad de la prueba.</a:t>
            </a:r>
            <a:endParaRPr dirty="0"/>
          </a:p>
        </p:txBody>
      </p:sp>
      <p:sp>
        <p:nvSpPr>
          <p:cNvPr id="7" name="6 Rectángulo"/>
          <p:cNvSpPr/>
          <p:nvPr/>
        </p:nvSpPr>
        <p:spPr>
          <a:xfrm>
            <a:off x="0" y="3180210"/>
            <a:ext cx="3755985" cy="1322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es-ES" sz="1100" b="1" dirty="0">
                <a:solidFill>
                  <a:srgbClr val="222222"/>
                </a:solidFill>
                <a:highlight>
                  <a:srgbClr val="FFFFFF"/>
                </a:highlight>
              </a:rPr>
              <a:t>Resultados</a:t>
            </a:r>
          </a:p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De los 30 pacientes, la edad media fue de 68</a:t>
            </a:r>
            <a:r>
              <a:rPr lang="es-ES" sz="1100" dirty="0"/>
              <a:t>±13</a:t>
            </a: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 años, siendo el 57% varones, 37% fumadores.</a:t>
            </a:r>
          </a:p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La localización más frecuente fue: Izquierdo en 53% y derecho en 43%.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66113D6-AA5D-CBE6-273F-5CA96E349FD8}"/>
              </a:ext>
            </a:extLst>
          </p:cNvPr>
          <p:cNvSpPr/>
          <p:nvPr/>
        </p:nvSpPr>
        <p:spPr>
          <a:xfrm>
            <a:off x="8314660" y="3306726"/>
            <a:ext cx="723014" cy="1382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72BC6159-6614-16E4-0773-7C1F160944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181581"/>
              </p:ext>
            </p:extLst>
          </p:nvPr>
        </p:nvGraphicFramePr>
        <p:xfrm>
          <a:off x="4082902" y="2682098"/>
          <a:ext cx="4880173" cy="2566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517585" y="3542580"/>
            <a:ext cx="7813460" cy="14939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222222"/>
                </a:solidFill>
              </a:rPr>
              <a:t>Conclusiones</a:t>
            </a:r>
            <a:endParaRPr sz="1200" b="1" dirty="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100" dirty="0">
                <a:solidFill>
                  <a:srgbClr val="222222"/>
                </a:solidFill>
              </a:rPr>
              <a:t>La citología pleural es poco rentable para el diagnóstico de neoplasia.</a:t>
            </a:r>
            <a:endParaRPr sz="1100" dirty="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100" dirty="0">
                <a:solidFill>
                  <a:srgbClr val="222222"/>
                </a:solidFill>
              </a:rPr>
              <a:t>La biopsia pleural tiene una rentabilidad diagnóstica  elevada  para el diagnóstico de enfermedad tuberculosa y neoplásica además de ser una técnica segura para nuestros pacientes. </a:t>
            </a:r>
            <a:endParaRPr sz="1100" dirty="0">
              <a:solidFill>
                <a:srgbClr val="222222"/>
              </a:solidFill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l="20813" t="20007" r="15418" b="43396"/>
          <a:stretch/>
        </p:blipFill>
        <p:spPr>
          <a:xfrm>
            <a:off x="3891516" y="921459"/>
            <a:ext cx="5252484" cy="15002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3FB8E57-E992-0734-F99F-93C6CE13FC81}"/>
              </a:ext>
            </a:extLst>
          </p:cNvPr>
          <p:cNvSpPr txBox="1"/>
          <p:nvPr/>
        </p:nvSpPr>
        <p:spPr>
          <a:xfrm>
            <a:off x="4338084" y="2922148"/>
            <a:ext cx="3992961" cy="2616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 La biopsia pleural es diagnóstica en el 73% de los casos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66665" y="921459"/>
            <a:ext cx="3553427" cy="1500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Durante el procedimiento se obtuvo líquido pleural para estudio citológico obteniéndose 2 resultados positivos para malignidad.</a:t>
            </a:r>
          </a:p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Se tomaron una media de 5</a:t>
            </a:r>
            <a:r>
              <a:rPr lang="es-ES" sz="1100" dirty="0"/>
              <a:t>±3</a:t>
            </a: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 muestras con un tamaño medio de 0.4</a:t>
            </a:r>
            <a:r>
              <a:rPr lang="es-ES" sz="1100" dirty="0"/>
              <a:t>±0.2 </a:t>
            </a: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mm.</a:t>
            </a:r>
          </a:p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es-ES" sz="1100" dirty="0">
                <a:solidFill>
                  <a:srgbClr val="222222"/>
                </a:solidFill>
                <a:highlight>
                  <a:srgbClr val="FFFFFF"/>
                </a:highlight>
              </a:rPr>
              <a:t>El 93% de los pacientes no sufrieron complicaciones.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271</Words>
  <Application>Microsoft Office PowerPoint</Application>
  <PresentationFormat>Presentación en pantalla (16:9)</PresentationFormat>
  <Paragraphs>24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LUNA</dc:creator>
  <cp:lastModifiedBy>JULIO FONTOBA</cp:lastModifiedBy>
  <cp:revision>18</cp:revision>
  <dcterms:created xsi:type="dcterms:W3CDTF">2022-01-11T08:55:46Z</dcterms:created>
  <dcterms:modified xsi:type="dcterms:W3CDTF">2023-02-03T12:26:31Z</dcterms:modified>
</cp:coreProperties>
</file>