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9144000" cy="6858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203" autoAdjust="0"/>
  </p:normalViewPr>
  <p:slideViewPr>
    <p:cSldViewPr>
      <p:cViewPr>
        <p:scale>
          <a:sx n="116" d="100"/>
          <a:sy n="116" d="100"/>
        </p:scale>
        <p:origin x="-1432" y="-36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28/02/23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28/02/23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28/02/23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28/02/23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28/02/23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28/02/23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28/02/23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28/02/23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28/02/23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28/02/23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28/02/23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pPr/>
              <a:t>28/02/23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pPr/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8" Type="http://schemas.openxmlformats.org/officeDocument/2006/relationships/image" Target="../media/image11.jpeg"/><Relationship Id="rId9" Type="http://schemas.openxmlformats.org/officeDocument/2006/relationships/image" Target="../media/image12.png"/><Relationship Id="rId10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4"/>
          <p:cNvSpPr txBox="1"/>
          <p:nvPr/>
        </p:nvSpPr>
        <p:spPr bwMode="auto">
          <a:xfrm>
            <a:off x="107504" y="1635646"/>
            <a:ext cx="8928992" cy="636364"/>
          </a:xfrm>
          <a:prstGeom prst="rect">
            <a:avLst/>
          </a:prstGeom>
          <a:noFill/>
          <a:ln w="3175" cmpd="sng">
            <a:solidFill>
              <a:srgbClr val="10323F"/>
            </a:solidFill>
          </a:ln>
          <a:effectLst>
            <a:glow rad="76200">
              <a:srgbClr val="1D5849">
                <a:alpha val="50000"/>
              </a:srgbClr>
            </a:glow>
          </a:effectLst>
        </p:spPr>
        <p:txBody>
          <a:bodyPr wrap="square" lIns="20610" tIns="10305" rIns="20610" bIns="10305">
            <a:spAutoFit/>
          </a:bodyPr>
          <a:lstStyle/>
          <a:p>
            <a:pPr lvl="1" algn="just">
              <a:defRPr/>
            </a:pPr>
            <a:endParaRPr lang="es-ES" sz="500" dirty="0" smtClean="0">
              <a:cs typeface="Arial" charset="0"/>
            </a:endParaRPr>
          </a:p>
          <a:p>
            <a:pPr lvl="1" algn="just">
              <a:defRPr/>
            </a:pPr>
            <a:endParaRPr lang="es-ES" sz="500" dirty="0">
              <a:cs typeface="Arial" charset="0"/>
            </a:endParaRPr>
          </a:p>
          <a:p>
            <a:pPr lvl="1" algn="just">
              <a:defRPr/>
            </a:pPr>
            <a:endParaRPr lang="es-ES" sz="500" dirty="0" smtClean="0">
              <a:cs typeface="Arial" charset="0"/>
            </a:endParaRPr>
          </a:p>
          <a:p>
            <a:pPr lvl="1" algn="just">
              <a:defRPr/>
            </a:pPr>
            <a:endParaRPr lang="es-ES" sz="500" dirty="0">
              <a:cs typeface="Arial" charset="0"/>
            </a:endParaRPr>
          </a:p>
          <a:p>
            <a:pPr lvl="1" algn="just">
              <a:defRPr/>
            </a:pPr>
            <a:endParaRPr lang="es-ES" sz="500" dirty="0" smtClean="0">
              <a:cs typeface="Arial" charset="0"/>
            </a:endParaRPr>
          </a:p>
          <a:p>
            <a:pPr lvl="1" algn="just">
              <a:defRPr/>
            </a:pPr>
            <a:endParaRPr lang="es-ES" sz="500" dirty="0">
              <a:cs typeface="Arial" charset="0"/>
            </a:endParaRPr>
          </a:p>
          <a:p>
            <a:pPr lvl="1" algn="just">
              <a:defRPr/>
            </a:pPr>
            <a:endParaRPr lang="es-ES" sz="500" dirty="0" smtClean="0">
              <a:cs typeface="Arial" charset="0"/>
            </a:endParaRPr>
          </a:p>
          <a:p>
            <a:pPr lvl="1" algn="just">
              <a:defRPr/>
            </a:pPr>
            <a:endParaRPr lang="es-ES" sz="500" dirty="0">
              <a:cs typeface="Arial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07504" y="1347614"/>
            <a:ext cx="2376264" cy="276732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0610" tIns="10305" rIns="20610" bIns="10305" rtlCol="0" anchor="ctr"/>
          <a:lstStyle/>
          <a:p>
            <a:pPr algn="ctr"/>
            <a:r>
              <a:rPr lang="en-US" sz="1400" dirty="0">
                <a:latin typeface="Tahoma"/>
                <a:cs typeface="Tahoma"/>
              </a:rPr>
              <a:t>OBJETIVO</a:t>
            </a:r>
          </a:p>
        </p:txBody>
      </p:sp>
      <p:sp>
        <p:nvSpPr>
          <p:cNvPr id="4" name="CuadroTexto 14"/>
          <p:cNvSpPr txBox="1"/>
          <p:nvPr/>
        </p:nvSpPr>
        <p:spPr bwMode="auto">
          <a:xfrm>
            <a:off x="107504" y="2715767"/>
            <a:ext cx="8928992" cy="2329135"/>
          </a:xfrm>
          <a:prstGeom prst="rect">
            <a:avLst/>
          </a:prstGeom>
          <a:noFill/>
          <a:ln w="3175" cmpd="sng">
            <a:solidFill>
              <a:srgbClr val="10323F"/>
            </a:solidFill>
          </a:ln>
          <a:effectLst>
            <a:glow rad="76200">
              <a:srgbClr val="1D5849">
                <a:alpha val="35000"/>
              </a:srgbClr>
            </a:glow>
          </a:effectLst>
        </p:spPr>
        <p:txBody>
          <a:bodyPr wrap="square" lIns="20610" tIns="10305" rIns="20610" bIns="10305">
            <a:spAutoFit/>
          </a:bodyPr>
          <a:lstStyle/>
          <a:p>
            <a:pPr lvl="1" algn="just">
              <a:defRPr/>
            </a:pPr>
            <a:endParaRPr lang="es-ES" sz="500" dirty="0" smtClean="0">
              <a:cs typeface="Arial" charset="0"/>
            </a:endParaRPr>
          </a:p>
          <a:p>
            <a:pPr lvl="1" algn="just">
              <a:defRPr/>
            </a:pPr>
            <a:endParaRPr lang="es-ES" sz="500" dirty="0">
              <a:cs typeface="Arial" charset="0"/>
            </a:endParaRPr>
          </a:p>
          <a:p>
            <a:pPr lvl="1" algn="just">
              <a:defRPr/>
            </a:pPr>
            <a:endParaRPr lang="es-ES" sz="500" dirty="0" smtClean="0">
              <a:cs typeface="Arial" charset="0"/>
            </a:endParaRPr>
          </a:p>
          <a:p>
            <a:pPr lvl="1" algn="just">
              <a:defRPr/>
            </a:pPr>
            <a:endParaRPr lang="es-ES" sz="500" dirty="0">
              <a:cs typeface="Arial" charset="0"/>
            </a:endParaRPr>
          </a:p>
          <a:p>
            <a:pPr lvl="1" algn="just">
              <a:defRPr/>
            </a:pPr>
            <a:endParaRPr lang="es-ES" sz="500" dirty="0" smtClean="0">
              <a:cs typeface="Arial" charset="0"/>
            </a:endParaRPr>
          </a:p>
          <a:p>
            <a:pPr lvl="1" algn="just">
              <a:defRPr/>
            </a:pPr>
            <a:endParaRPr lang="es-ES" sz="500" dirty="0">
              <a:cs typeface="Arial" charset="0"/>
            </a:endParaRPr>
          </a:p>
          <a:p>
            <a:pPr lvl="1" algn="just">
              <a:defRPr/>
            </a:pPr>
            <a:endParaRPr lang="es-ES" sz="500" dirty="0" smtClean="0">
              <a:cs typeface="Arial" charset="0"/>
            </a:endParaRPr>
          </a:p>
          <a:p>
            <a:pPr lvl="1" algn="just">
              <a:defRPr/>
            </a:pPr>
            <a:endParaRPr lang="es-ES" sz="500" dirty="0">
              <a:cs typeface="Arial" charset="0"/>
            </a:endParaRPr>
          </a:p>
          <a:p>
            <a:pPr lvl="1" algn="just">
              <a:defRPr/>
            </a:pPr>
            <a:endParaRPr lang="es-ES" sz="500" dirty="0" smtClean="0">
              <a:cs typeface="Arial" charset="0"/>
            </a:endParaRPr>
          </a:p>
          <a:p>
            <a:pPr lvl="1" algn="just">
              <a:defRPr/>
            </a:pPr>
            <a:endParaRPr lang="es-ES" sz="500" dirty="0">
              <a:cs typeface="Arial" charset="0"/>
            </a:endParaRPr>
          </a:p>
          <a:p>
            <a:pPr lvl="1" algn="just">
              <a:defRPr/>
            </a:pPr>
            <a:endParaRPr lang="es-ES" sz="500" dirty="0" smtClean="0">
              <a:cs typeface="Arial" charset="0"/>
            </a:endParaRPr>
          </a:p>
          <a:p>
            <a:pPr lvl="1" algn="just">
              <a:defRPr/>
            </a:pPr>
            <a:endParaRPr lang="es-ES" sz="500" dirty="0">
              <a:cs typeface="Arial" charset="0"/>
            </a:endParaRPr>
          </a:p>
          <a:p>
            <a:pPr lvl="1" algn="just">
              <a:defRPr/>
            </a:pPr>
            <a:endParaRPr lang="es-ES" sz="500" dirty="0" smtClean="0">
              <a:cs typeface="Arial" charset="0"/>
            </a:endParaRPr>
          </a:p>
          <a:p>
            <a:pPr lvl="1" algn="just">
              <a:defRPr/>
            </a:pPr>
            <a:endParaRPr lang="es-ES" sz="500" dirty="0">
              <a:cs typeface="Arial" charset="0"/>
            </a:endParaRPr>
          </a:p>
          <a:p>
            <a:pPr lvl="1" algn="just">
              <a:defRPr/>
            </a:pPr>
            <a:endParaRPr lang="es-ES" sz="500" dirty="0" smtClean="0">
              <a:cs typeface="Arial" charset="0"/>
            </a:endParaRPr>
          </a:p>
          <a:p>
            <a:pPr lvl="1" algn="just">
              <a:defRPr/>
            </a:pPr>
            <a:endParaRPr lang="es-ES" sz="500" dirty="0">
              <a:cs typeface="Arial" charset="0"/>
            </a:endParaRPr>
          </a:p>
          <a:p>
            <a:pPr lvl="1" algn="just">
              <a:defRPr/>
            </a:pPr>
            <a:endParaRPr lang="es-ES" sz="500" dirty="0" smtClean="0">
              <a:cs typeface="Arial" charset="0"/>
            </a:endParaRPr>
          </a:p>
          <a:p>
            <a:pPr lvl="1" algn="just">
              <a:defRPr/>
            </a:pPr>
            <a:endParaRPr lang="es-ES" sz="500" dirty="0">
              <a:cs typeface="Arial" charset="0"/>
            </a:endParaRPr>
          </a:p>
          <a:p>
            <a:pPr lvl="1" algn="just">
              <a:defRPr/>
            </a:pPr>
            <a:endParaRPr lang="es-ES" sz="500" dirty="0" smtClean="0">
              <a:cs typeface="Arial" charset="0"/>
            </a:endParaRPr>
          </a:p>
          <a:p>
            <a:pPr lvl="1" algn="just">
              <a:defRPr/>
            </a:pPr>
            <a:endParaRPr lang="es-ES" sz="500" dirty="0">
              <a:cs typeface="Arial" charset="0"/>
            </a:endParaRPr>
          </a:p>
          <a:p>
            <a:pPr lvl="1" algn="just">
              <a:defRPr/>
            </a:pPr>
            <a:endParaRPr lang="es-ES" sz="500" dirty="0" smtClean="0">
              <a:cs typeface="Arial" charset="0"/>
            </a:endParaRPr>
          </a:p>
          <a:p>
            <a:pPr lvl="1" algn="just">
              <a:defRPr/>
            </a:pPr>
            <a:endParaRPr lang="es-ES" sz="500" dirty="0">
              <a:cs typeface="Arial" charset="0"/>
            </a:endParaRPr>
          </a:p>
          <a:p>
            <a:pPr lvl="1" algn="just">
              <a:defRPr/>
            </a:pPr>
            <a:endParaRPr lang="es-ES" sz="500" dirty="0" smtClean="0">
              <a:cs typeface="Arial" charset="0"/>
            </a:endParaRPr>
          </a:p>
          <a:p>
            <a:pPr lvl="1" algn="just">
              <a:defRPr/>
            </a:pPr>
            <a:endParaRPr lang="es-ES" sz="500" dirty="0">
              <a:cs typeface="Arial" charset="0"/>
            </a:endParaRPr>
          </a:p>
          <a:p>
            <a:pPr lvl="1" algn="just">
              <a:defRPr/>
            </a:pPr>
            <a:endParaRPr lang="es-ES" sz="500" dirty="0" smtClean="0">
              <a:cs typeface="Arial" charset="0"/>
            </a:endParaRPr>
          </a:p>
          <a:p>
            <a:pPr lvl="1" algn="just">
              <a:defRPr/>
            </a:pPr>
            <a:endParaRPr lang="es-ES" sz="500" dirty="0">
              <a:cs typeface="Arial" charset="0"/>
            </a:endParaRPr>
          </a:p>
          <a:p>
            <a:pPr lvl="1" algn="just">
              <a:defRPr/>
            </a:pPr>
            <a:endParaRPr lang="es-ES" sz="500" dirty="0" smtClean="0">
              <a:cs typeface="Arial" charset="0"/>
            </a:endParaRPr>
          </a:p>
          <a:p>
            <a:pPr lvl="1" algn="just">
              <a:defRPr/>
            </a:pPr>
            <a:endParaRPr lang="es-ES" sz="500" dirty="0">
              <a:cs typeface="Arial" charset="0"/>
            </a:endParaRPr>
          </a:p>
          <a:p>
            <a:pPr lvl="1" algn="just">
              <a:defRPr/>
            </a:pPr>
            <a:endParaRPr lang="es-ES" sz="500" dirty="0" smtClean="0">
              <a:cs typeface="Arial" charset="0"/>
            </a:endParaRPr>
          </a:p>
          <a:p>
            <a:pPr lvl="1" algn="just">
              <a:defRPr/>
            </a:pPr>
            <a:endParaRPr lang="es-ES" sz="500" dirty="0">
              <a:cs typeface="Arial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07504" y="2427734"/>
            <a:ext cx="2376264" cy="276732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0610" tIns="10305" rIns="20610" bIns="10305" rtlCol="0" anchor="ctr"/>
          <a:lstStyle/>
          <a:p>
            <a:pPr algn="ctr"/>
            <a:r>
              <a:rPr lang="en-US" sz="1400" dirty="0">
                <a:latin typeface="Tahoma"/>
                <a:cs typeface="Tahoma"/>
              </a:rPr>
              <a:t>MATERIAL Y MÉTODOS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19672" y="195486"/>
            <a:ext cx="7416824" cy="623270"/>
          </a:xfrm>
          <a:prstGeom prst="rect">
            <a:avLst/>
          </a:prstGeom>
          <a:noFill/>
        </p:spPr>
        <p:txBody>
          <a:bodyPr wrap="square" lIns="68602" tIns="34301" rIns="68602" bIns="34301" rtlCol="0">
            <a:spAutoFit/>
          </a:bodyPr>
          <a:lstStyle/>
          <a:p>
            <a:pPr algn="ctr"/>
            <a:r>
              <a:rPr lang="es-ES" b="1" dirty="0">
                <a:ln w="1905"/>
                <a:solidFill>
                  <a:srgbClr val="10323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OBSTRUCCIÓN DE LA VÍA AÉREA CENTRAL TRATADA MEDIANTE LA IMPLANTACIÓN DE PRÓTESIS TRAQUEOBRONQUIAL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5536" y="843558"/>
            <a:ext cx="8568952" cy="360618"/>
          </a:xfrm>
          <a:prstGeom prst="rect">
            <a:avLst/>
          </a:prstGeom>
          <a:noFill/>
        </p:spPr>
        <p:txBody>
          <a:bodyPr wrap="square" lIns="68586" tIns="34293" rIns="68586" bIns="34293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s-ES" sz="800" dirty="0">
                <a:latin typeface="Calibri"/>
                <a:cs typeface="Calibri"/>
              </a:rPr>
              <a:t>Cristina Muñoz Corroto</a:t>
            </a:r>
            <a:r>
              <a:rPr lang="es-ES" sz="800" baseline="30000" dirty="0">
                <a:latin typeface="Calibri"/>
                <a:cs typeface="Calibri"/>
              </a:rPr>
              <a:t>1</a:t>
            </a:r>
            <a:r>
              <a:rPr lang="es-ES" sz="800" dirty="0">
                <a:latin typeface="Calibri"/>
                <a:cs typeface="Calibri"/>
              </a:rPr>
              <a:t>, </a:t>
            </a:r>
            <a:r>
              <a:rPr lang="en-US" sz="800" dirty="0">
                <a:latin typeface="Calibri"/>
                <a:cs typeface="Calibri"/>
              </a:rPr>
              <a:t>Pablo </a:t>
            </a:r>
            <a:r>
              <a:rPr lang="en-US" sz="800" dirty="0" err="1">
                <a:latin typeface="Calibri"/>
                <a:cs typeface="Calibri"/>
              </a:rPr>
              <a:t>García</a:t>
            </a:r>
            <a:r>
              <a:rPr lang="en-US" sz="800" dirty="0">
                <a:latin typeface="Calibri"/>
                <a:cs typeface="Calibri"/>
              </a:rPr>
              <a:t> Lovera</a:t>
            </a:r>
            <a:r>
              <a:rPr lang="en-US" sz="800" baseline="30000" dirty="0">
                <a:latin typeface="Calibri"/>
                <a:cs typeface="Calibri"/>
              </a:rPr>
              <a:t>1 </a:t>
            </a:r>
            <a:r>
              <a:rPr lang="en-US" sz="800" dirty="0">
                <a:latin typeface="Calibri"/>
                <a:cs typeface="Calibri"/>
              </a:rPr>
              <a:t>, Elena </a:t>
            </a:r>
            <a:r>
              <a:rPr lang="en-US" sz="800" dirty="0" err="1">
                <a:latin typeface="Calibri"/>
                <a:cs typeface="Calibri"/>
              </a:rPr>
              <a:t>Lesaga</a:t>
            </a:r>
            <a:r>
              <a:rPr lang="en-US" sz="800" dirty="0">
                <a:latin typeface="Calibri"/>
                <a:cs typeface="Calibri"/>
              </a:rPr>
              <a:t> López</a:t>
            </a:r>
            <a:r>
              <a:rPr lang="en-US" sz="800" baseline="30000" dirty="0">
                <a:latin typeface="Calibri"/>
                <a:cs typeface="Calibri"/>
              </a:rPr>
              <a:t>1</a:t>
            </a:r>
            <a:r>
              <a:rPr lang="en-US" sz="800" dirty="0">
                <a:latin typeface="Calibri"/>
                <a:cs typeface="Calibri"/>
              </a:rPr>
              <a:t>, Francisco Navarro Muñoz</a:t>
            </a:r>
            <a:r>
              <a:rPr lang="en-US" sz="800" baseline="30000" dirty="0">
                <a:latin typeface="Calibri"/>
                <a:cs typeface="Calibri"/>
              </a:rPr>
              <a:t>1</a:t>
            </a:r>
            <a:r>
              <a:rPr lang="en-US" sz="800" dirty="0">
                <a:latin typeface="Calibri"/>
                <a:cs typeface="Calibri"/>
              </a:rPr>
              <a:t>, Marta Dominguez Gómez</a:t>
            </a:r>
            <a:r>
              <a:rPr lang="en-US" sz="800" baseline="30000" dirty="0">
                <a:latin typeface="Calibri"/>
                <a:cs typeface="Calibri"/>
              </a:rPr>
              <a:t>1 </a:t>
            </a:r>
            <a:r>
              <a:rPr lang="en-US" sz="800" dirty="0">
                <a:latin typeface="Calibri"/>
                <a:cs typeface="Calibri"/>
              </a:rPr>
              <a:t>, </a:t>
            </a:r>
            <a:r>
              <a:rPr lang="en-US" sz="800" dirty="0" err="1">
                <a:latin typeface="Calibri"/>
                <a:cs typeface="Calibri"/>
              </a:rPr>
              <a:t>María</a:t>
            </a:r>
            <a:r>
              <a:rPr lang="en-US" sz="800" dirty="0">
                <a:latin typeface="Calibri"/>
                <a:cs typeface="Calibri"/>
              </a:rPr>
              <a:t> del Sol Arenas de Larriva</a:t>
            </a:r>
            <a:r>
              <a:rPr lang="en-US" sz="800" baseline="30000" dirty="0">
                <a:latin typeface="Calibri"/>
                <a:cs typeface="Calibri"/>
              </a:rPr>
              <a:t>1,2</a:t>
            </a:r>
            <a:r>
              <a:rPr lang="es-ES" sz="800" dirty="0">
                <a:latin typeface="Calibri"/>
                <a:cs typeface="Calibri"/>
              </a:rPr>
              <a:t> </a:t>
            </a:r>
            <a:r>
              <a:rPr lang="es-ES" sz="800" dirty="0" smtClean="0">
                <a:latin typeface="Calibri"/>
                <a:cs typeface="Calibri"/>
              </a:rPr>
              <a:t>.</a:t>
            </a:r>
            <a:endParaRPr lang="es-ES" sz="800" dirty="0">
              <a:latin typeface="Calibri"/>
              <a:cs typeface="Calibri"/>
            </a:endParaRPr>
          </a:p>
          <a:p>
            <a:pPr algn="ctr">
              <a:lnSpc>
                <a:spcPct val="120000"/>
              </a:lnSpc>
            </a:pPr>
            <a:r>
              <a:rPr lang="es-ES" sz="800" dirty="0" smtClean="0">
                <a:latin typeface="Calibri"/>
                <a:cs typeface="Calibri"/>
              </a:rPr>
              <a:t>1</a:t>
            </a:r>
            <a:r>
              <a:rPr lang="es-ES" sz="800" dirty="0">
                <a:latin typeface="Calibri"/>
                <a:cs typeface="Calibri"/>
              </a:rPr>
              <a:t>. UGC-Neumología. H.U. Reina Sofía. Córdoba. </a:t>
            </a:r>
            <a:r>
              <a:rPr lang="es-ES" sz="800" dirty="0" smtClean="0">
                <a:latin typeface="Calibri"/>
                <a:cs typeface="Calibri"/>
              </a:rPr>
              <a:t>2. </a:t>
            </a:r>
            <a:r>
              <a:rPr lang="en-US" sz="800" dirty="0" err="1">
                <a:latin typeface="Calibri"/>
                <a:cs typeface="Calibri"/>
              </a:rPr>
              <a:t>Instituto</a:t>
            </a:r>
            <a:r>
              <a:rPr lang="en-US" sz="800" dirty="0">
                <a:latin typeface="Calibri"/>
                <a:cs typeface="Calibri"/>
              </a:rPr>
              <a:t> </a:t>
            </a:r>
            <a:r>
              <a:rPr lang="en-US" sz="800" dirty="0" err="1">
                <a:latin typeface="Calibri"/>
                <a:cs typeface="Calibri"/>
              </a:rPr>
              <a:t>Maimónides</a:t>
            </a:r>
            <a:r>
              <a:rPr lang="en-US" sz="800" dirty="0">
                <a:latin typeface="Calibri"/>
                <a:cs typeface="Calibri"/>
              </a:rPr>
              <a:t> de </a:t>
            </a:r>
            <a:r>
              <a:rPr lang="en-US" sz="800" dirty="0" err="1">
                <a:latin typeface="Calibri"/>
                <a:cs typeface="Calibri"/>
              </a:rPr>
              <a:t>Investigación</a:t>
            </a:r>
            <a:r>
              <a:rPr lang="en-US" sz="800" dirty="0">
                <a:latin typeface="Calibri"/>
                <a:cs typeface="Calibri"/>
              </a:rPr>
              <a:t> </a:t>
            </a:r>
            <a:r>
              <a:rPr lang="en-US" sz="800" dirty="0" err="1">
                <a:latin typeface="Calibri"/>
                <a:cs typeface="Calibri"/>
              </a:rPr>
              <a:t>Biomédica</a:t>
            </a:r>
            <a:r>
              <a:rPr lang="en-US" sz="800" dirty="0">
                <a:latin typeface="Calibri"/>
                <a:cs typeface="Calibri"/>
              </a:rPr>
              <a:t> ( IMIBIC </a:t>
            </a:r>
            <a:r>
              <a:rPr lang="en-US" sz="800" dirty="0" smtClean="0">
                <a:latin typeface="Calibri"/>
                <a:cs typeface="Calibri"/>
              </a:rPr>
              <a:t>)</a:t>
            </a:r>
            <a:r>
              <a:rPr lang="en-US" sz="800" dirty="0">
                <a:latin typeface="Calibri"/>
                <a:cs typeface="Calibri"/>
              </a:rPr>
              <a:t>,</a:t>
            </a:r>
            <a:r>
              <a:rPr lang="en-US" sz="800" dirty="0" smtClean="0">
                <a:latin typeface="Calibri"/>
                <a:cs typeface="Calibri"/>
              </a:rPr>
              <a:t> </a:t>
            </a:r>
            <a:r>
              <a:rPr lang="en-US" sz="800" dirty="0">
                <a:latin typeface="Calibri"/>
                <a:cs typeface="Calibri"/>
              </a:rPr>
              <a:t>Córdoba, </a:t>
            </a:r>
            <a:r>
              <a:rPr lang="en-US" sz="800" dirty="0" err="1" smtClean="0">
                <a:latin typeface="Calibri"/>
                <a:cs typeface="Calibri"/>
              </a:rPr>
              <a:t>España</a:t>
            </a:r>
            <a:r>
              <a:rPr lang="es-ES" sz="800" dirty="0" smtClean="0">
                <a:latin typeface="Calibri"/>
                <a:cs typeface="Calibri"/>
              </a:rPr>
              <a:t>. </a:t>
            </a:r>
            <a:endParaRPr lang="es-ES" sz="800" dirty="0">
              <a:latin typeface="Calibri"/>
              <a:cs typeface="Calibri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51520" y="1635646"/>
            <a:ext cx="8677472" cy="5632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30000"/>
              </a:lnSpc>
              <a:buAutoNum type="arabicPeriod"/>
            </a:pPr>
            <a:r>
              <a:rPr lang="es-ES_tradnl" sz="1200" dirty="0" smtClean="0"/>
              <a:t>Evaluar </a:t>
            </a:r>
            <a:r>
              <a:rPr lang="es-ES_tradnl" sz="1200" dirty="0"/>
              <a:t>el </a:t>
            </a:r>
            <a:r>
              <a:rPr lang="es-ES_tradnl" sz="1200" b="1" dirty="0"/>
              <a:t>tipo de prótesis </a:t>
            </a:r>
            <a:r>
              <a:rPr lang="es-ES_tradnl" sz="1200" b="1" dirty="0" err="1"/>
              <a:t>traqueobronquial</a:t>
            </a:r>
            <a:r>
              <a:rPr lang="es-ES_tradnl" sz="1200" b="1" dirty="0"/>
              <a:t> </a:t>
            </a:r>
            <a:r>
              <a:rPr lang="es-ES_tradnl" sz="1200" b="1" dirty="0" smtClean="0"/>
              <a:t>implantada </a:t>
            </a:r>
            <a:r>
              <a:rPr lang="es-ES_tradnl" sz="1200" dirty="0" smtClean="0"/>
              <a:t>en función de la etiología de la obstrucción de </a:t>
            </a:r>
            <a:r>
              <a:rPr lang="es-ES_tradnl" sz="1200" dirty="0"/>
              <a:t>la vía aérea central </a:t>
            </a:r>
            <a:r>
              <a:rPr lang="es-ES_tradnl" sz="1200" dirty="0" smtClean="0"/>
              <a:t>(OCVA)</a:t>
            </a:r>
          </a:p>
          <a:p>
            <a:pPr marL="342900" indent="-342900">
              <a:lnSpc>
                <a:spcPct val="130000"/>
              </a:lnSpc>
              <a:buAutoNum type="arabicPeriod"/>
            </a:pPr>
            <a:r>
              <a:rPr lang="en-US" sz="1200" dirty="0" err="1" smtClean="0"/>
              <a:t>Posteriormente</a:t>
            </a:r>
            <a:r>
              <a:rPr lang="en-US" sz="1200" dirty="0" smtClean="0"/>
              <a:t> </a:t>
            </a:r>
            <a:r>
              <a:rPr lang="en-US" sz="1200" dirty="0" err="1" smtClean="0"/>
              <a:t>comparamos</a:t>
            </a:r>
            <a:r>
              <a:rPr lang="en-US" sz="1200" dirty="0" smtClean="0"/>
              <a:t> </a:t>
            </a:r>
            <a:r>
              <a:rPr lang="es-ES_tradnl" sz="1200" dirty="0" smtClean="0"/>
              <a:t>la </a:t>
            </a:r>
            <a:r>
              <a:rPr lang="es-ES_tradnl" sz="1200" b="1" dirty="0"/>
              <a:t>tasa de éxito </a:t>
            </a:r>
            <a:r>
              <a:rPr lang="es-ES_tradnl" sz="1200" dirty="0" smtClean="0"/>
              <a:t>medida en supervivencia ( SV )</a:t>
            </a:r>
            <a:endParaRPr lang="en-US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107504" y="2715766"/>
            <a:ext cx="8928992" cy="2245276"/>
          </a:xfrm>
          <a:prstGeom prst="rect">
            <a:avLst/>
          </a:prstGeom>
          <a:noFill/>
          <a:ln w="12700" cmpd="sng">
            <a:solidFill>
              <a:srgbClr val="10323F"/>
            </a:solidFill>
          </a:ln>
        </p:spPr>
        <p:txBody>
          <a:bodyPr wrap="square" lIns="27478" tIns="13739" rIns="27478" bIns="13739" rtlCol="0">
            <a:spAutoFit/>
          </a:bodyPr>
          <a:lstStyle/>
          <a:p>
            <a:pPr algn="ctr">
              <a:lnSpc>
                <a:spcPct val="130000"/>
              </a:lnSpc>
            </a:pPr>
            <a:endParaRPr lang="es-ES_tradnl" sz="700" b="1" dirty="0" smtClean="0">
              <a:solidFill>
                <a:schemeClr val="tx2">
                  <a:lumMod val="75000"/>
                </a:schemeClr>
              </a:solidFill>
              <a:latin typeface="Tahoma"/>
              <a:cs typeface="Tahoma"/>
            </a:endParaRPr>
          </a:p>
          <a:p>
            <a:pPr algn="ctr">
              <a:lnSpc>
                <a:spcPct val="130000"/>
              </a:lnSpc>
            </a:pPr>
            <a:r>
              <a:rPr lang="es-ES_tradnl" sz="1200" b="1" dirty="0" smtClean="0">
                <a:solidFill>
                  <a:schemeClr val="tx2">
                    <a:lumMod val="75000"/>
                  </a:schemeClr>
                </a:solidFill>
                <a:latin typeface="Tahoma"/>
                <a:cs typeface="Tahoma"/>
              </a:rPr>
              <a:t>90 PACIENTES </a:t>
            </a:r>
            <a:r>
              <a:rPr lang="es-ES_tradnl" sz="1200" b="1" dirty="0" smtClean="0">
                <a:solidFill>
                  <a:schemeClr val="tx2">
                    <a:lumMod val="75000"/>
                  </a:schemeClr>
                </a:solidFill>
                <a:latin typeface="Tahoma"/>
                <a:cs typeface="Tahoma"/>
                <a:sym typeface="Wingdings"/>
              </a:rPr>
              <a:t></a:t>
            </a:r>
            <a:r>
              <a:rPr lang="en-US" sz="1200" b="1" dirty="0" smtClean="0">
                <a:solidFill>
                  <a:schemeClr val="tx2">
                    <a:lumMod val="75000"/>
                  </a:schemeClr>
                </a:solidFill>
                <a:latin typeface="Tahoma"/>
                <a:cs typeface="Tahoma"/>
              </a:rPr>
              <a:t> IMPLANTACIÓN PRÓTESIS TRAQUEOBRONQUIAL (ENERO 2013 – JUNIO 2022)</a:t>
            </a:r>
            <a:endParaRPr lang="en-US" sz="1200" b="1" dirty="0" smtClean="0">
              <a:ln w="1905"/>
              <a:solidFill>
                <a:srgbClr val="1F497D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ahoma"/>
              <a:cs typeface="Tahoma"/>
            </a:endParaRPr>
          </a:p>
          <a:p>
            <a:pPr algn="ctr">
              <a:lnSpc>
                <a:spcPct val="130000"/>
              </a:lnSpc>
            </a:pPr>
            <a:endParaRPr lang="en-US" sz="1200" b="1" dirty="0" smtClean="0">
              <a:ln w="1905"/>
              <a:solidFill>
                <a:srgbClr val="1F497D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ahoma"/>
              <a:cs typeface="Tahoma"/>
            </a:endParaRPr>
          </a:p>
          <a:p>
            <a:pPr algn="ctr">
              <a:lnSpc>
                <a:spcPct val="130000"/>
              </a:lnSpc>
            </a:pPr>
            <a:endParaRPr lang="en-US" sz="1200" b="1" dirty="0" smtClean="0">
              <a:ln w="1905"/>
              <a:solidFill>
                <a:srgbClr val="1F497D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ahoma"/>
              <a:cs typeface="Tahoma"/>
            </a:endParaRPr>
          </a:p>
          <a:p>
            <a:pPr algn="ctr">
              <a:lnSpc>
                <a:spcPct val="130000"/>
              </a:lnSpc>
            </a:pPr>
            <a:endParaRPr lang="en-US" sz="1200" b="1" dirty="0" smtClean="0">
              <a:ln w="1905"/>
              <a:solidFill>
                <a:srgbClr val="1F497D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ahoma"/>
              <a:cs typeface="Tahoma"/>
            </a:endParaRPr>
          </a:p>
          <a:p>
            <a:pPr algn="ctr">
              <a:lnSpc>
                <a:spcPct val="130000"/>
              </a:lnSpc>
            </a:pPr>
            <a:r>
              <a:rPr lang="en-US" sz="1200" b="1" dirty="0" smtClean="0">
                <a:ln w="1905"/>
                <a:solidFill>
                  <a:srgbClr val="1F497D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ahoma"/>
                <a:cs typeface="Tahoma"/>
              </a:rPr>
              <a:t>  VARIABLES </a:t>
            </a:r>
            <a:r>
              <a:rPr lang="en-US" sz="1200" b="1" dirty="0">
                <a:ln w="1905"/>
                <a:solidFill>
                  <a:srgbClr val="1F497D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ahoma"/>
                <a:cs typeface="Tahoma"/>
              </a:rPr>
              <a:t>A </a:t>
            </a:r>
            <a:r>
              <a:rPr lang="en-US" sz="1200" b="1" dirty="0" smtClean="0">
                <a:ln w="1905"/>
                <a:solidFill>
                  <a:srgbClr val="1F497D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ahoma"/>
                <a:cs typeface="Tahoma"/>
              </a:rPr>
              <a:t>ESTUDIO</a:t>
            </a:r>
            <a:endParaRPr lang="en-US" sz="1200" b="1" dirty="0">
              <a:ln w="1905"/>
              <a:solidFill>
                <a:srgbClr val="E46C0A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ahoma"/>
              <a:cs typeface="Tahoma"/>
            </a:endParaRPr>
          </a:p>
          <a:p>
            <a:endParaRPr lang="en-US" sz="1100" b="1" dirty="0">
              <a:ln w="1905"/>
              <a:solidFill>
                <a:srgbClr val="E46C0A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ahoma"/>
              <a:cs typeface="Tahoma"/>
            </a:endParaRPr>
          </a:p>
          <a:p>
            <a:endParaRPr lang="en-US" sz="1100" b="1" dirty="0">
              <a:ln w="1905"/>
              <a:solidFill>
                <a:srgbClr val="E46C0A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ahoma"/>
              <a:cs typeface="Tahoma"/>
            </a:endParaRPr>
          </a:p>
          <a:p>
            <a:endParaRPr lang="en-US" sz="1100" b="1" dirty="0">
              <a:ln w="1905"/>
              <a:solidFill>
                <a:srgbClr val="E46C0A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ahoma"/>
              <a:cs typeface="Tahoma"/>
            </a:endParaRPr>
          </a:p>
          <a:p>
            <a:endParaRPr lang="en-US" sz="1000" b="1" dirty="0" smtClean="0">
              <a:ln w="1905"/>
              <a:solidFill>
                <a:srgbClr val="E46C0A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ahoma"/>
              <a:cs typeface="Tahoma"/>
            </a:endParaRPr>
          </a:p>
          <a:p>
            <a:endParaRPr lang="en-US" sz="700" b="1" dirty="0" smtClean="0">
              <a:ln w="1905"/>
              <a:solidFill>
                <a:srgbClr val="E46C0A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ahoma"/>
              <a:cs typeface="Tahoma"/>
            </a:endParaRPr>
          </a:p>
          <a:p>
            <a:endParaRPr lang="en-US" sz="700" b="1" dirty="0">
              <a:ln w="1905"/>
              <a:solidFill>
                <a:srgbClr val="E46C0A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ahoma"/>
              <a:cs typeface="Tahoma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51520" y="3723878"/>
            <a:ext cx="3024336" cy="288032"/>
          </a:xfrm>
          <a:prstGeom prst="rect">
            <a:avLst/>
          </a:prstGeom>
          <a:solidFill>
            <a:srgbClr val="EEECE1"/>
          </a:solidFill>
          <a:ln>
            <a:solidFill>
              <a:srgbClr val="1F497D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81212" rIns="81212" bIns="81212" numCol="1" spcCol="382" rtlCol="0" anchor="ctr" anchorCtr="0">
            <a:noAutofit/>
          </a:bodyPr>
          <a:lstStyle/>
          <a:p>
            <a:pPr algn="ctr" defTabSz="50757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100" b="1" dirty="0" smtClean="0">
                <a:solidFill>
                  <a:srgbClr val="17375E"/>
                </a:solidFill>
                <a:latin typeface="Tahoma"/>
                <a:cs typeface="Tahoma"/>
              </a:rPr>
              <a:t>CLINICAS</a:t>
            </a:r>
            <a:endParaRPr lang="es-ES" sz="1100" b="1" dirty="0">
              <a:solidFill>
                <a:srgbClr val="17375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868144" y="3795886"/>
            <a:ext cx="3024336" cy="288032"/>
          </a:xfrm>
          <a:prstGeom prst="rect">
            <a:avLst/>
          </a:prstGeom>
          <a:solidFill>
            <a:srgbClr val="EEECE1"/>
          </a:solidFill>
          <a:ln>
            <a:solidFill>
              <a:srgbClr val="1F497D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81212" rIns="81212" bIns="81212" numCol="1" spcCol="382" rtlCol="0" anchor="ctr" anchorCtr="0">
            <a:noAutofit/>
          </a:bodyPr>
          <a:lstStyle/>
          <a:p>
            <a:pPr algn="ctr" defTabSz="50757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100" b="1" dirty="0" smtClean="0">
                <a:solidFill>
                  <a:srgbClr val="17375E"/>
                </a:solidFill>
                <a:latin typeface="Tahoma"/>
                <a:cs typeface="Tahoma"/>
              </a:rPr>
              <a:t>BRONCOSCÓPICAS</a:t>
            </a:r>
            <a:endParaRPr lang="es-ES" sz="1100" b="1" dirty="0">
              <a:solidFill>
                <a:srgbClr val="17375E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3203848" y="2427734"/>
            <a:ext cx="2592288" cy="264023"/>
          </a:xfrm>
          <a:prstGeom prst="roundRect">
            <a:avLst/>
          </a:prstGeom>
          <a:solidFill>
            <a:schemeClr val="bg2"/>
          </a:solidFill>
          <a:ln>
            <a:solidFill>
              <a:srgbClr val="4F81BD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27478" tIns="13739" rIns="27478" bIns="13739" rtlCol="0" anchor="ctr"/>
          <a:lstStyle/>
          <a:p>
            <a:pPr algn="ctr"/>
            <a:r>
              <a:rPr lang="en-US" sz="1400" dirty="0" smtClean="0">
                <a:solidFill>
                  <a:schemeClr val="accent3">
                    <a:lumMod val="50000"/>
                  </a:schemeClr>
                </a:solidFill>
                <a:latin typeface="Tahoma"/>
                <a:cs typeface="Tahoma"/>
              </a:rPr>
              <a:t>ESTUDIO TRANSVERSAL</a:t>
            </a:r>
            <a:endParaRPr lang="en-US" sz="1400" dirty="0">
              <a:solidFill>
                <a:schemeClr val="accent3">
                  <a:lumMod val="50000"/>
                </a:schemeClr>
              </a:solidFill>
              <a:latin typeface="Tahoma"/>
              <a:cs typeface="Tahoma"/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4644008" y="4155926"/>
            <a:ext cx="0" cy="216024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8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9712" y="3147814"/>
            <a:ext cx="5292080" cy="557965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51520" y="4011910"/>
            <a:ext cx="3024336" cy="88259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lIns="27478" tIns="13739" rIns="27478" bIns="13739" rtlCol="0">
            <a:spAutoFit/>
          </a:bodyPr>
          <a:lstStyle/>
          <a:p>
            <a:pPr marL="171736" indent="-171736" defTabSz="507575">
              <a:spcBef>
                <a:spcPct val="0"/>
              </a:spcBef>
              <a:spcAft>
                <a:spcPct val="35000"/>
              </a:spcAft>
              <a:buFont typeface="Arial"/>
              <a:buChar char="•"/>
            </a:pPr>
            <a:r>
              <a:rPr lang="es-ES" sz="1100" dirty="0" smtClean="0"/>
              <a:t>Sexo, edad</a:t>
            </a:r>
            <a:endParaRPr lang="es-ES" sz="1100" dirty="0"/>
          </a:p>
          <a:p>
            <a:pPr marL="171736" indent="-171736" defTabSz="507575">
              <a:spcBef>
                <a:spcPct val="0"/>
              </a:spcBef>
              <a:spcAft>
                <a:spcPct val="35000"/>
              </a:spcAft>
              <a:buFont typeface="Arial"/>
              <a:buChar char="•"/>
            </a:pPr>
            <a:r>
              <a:rPr lang="es-ES" sz="1100" dirty="0" smtClean="0"/>
              <a:t>Hábito tabáquico</a:t>
            </a:r>
          </a:p>
          <a:p>
            <a:pPr marL="171736" indent="-171736" defTabSz="507575">
              <a:spcBef>
                <a:spcPct val="0"/>
              </a:spcBef>
              <a:spcAft>
                <a:spcPct val="35000"/>
              </a:spcAft>
              <a:buFont typeface="Arial"/>
              <a:buChar char="•"/>
            </a:pPr>
            <a:r>
              <a:rPr lang="es-ES" sz="1100" dirty="0" smtClean="0"/>
              <a:t>Antecedentes neumológicos</a:t>
            </a:r>
          </a:p>
          <a:p>
            <a:pPr marL="171736" indent="-171736" defTabSz="507575">
              <a:spcBef>
                <a:spcPct val="0"/>
              </a:spcBef>
              <a:spcAft>
                <a:spcPct val="35000"/>
              </a:spcAft>
              <a:buFont typeface="Arial"/>
              <a:buChar char="•"/>
            </a:pPr>
            <a:r>
              <a:rPr lang="es-ES" sz="1100" dirty="0" err="1" smtClean="0"/>
              <a:t>Etiologia</a:t>
            </a:r>
            <a:r>
              <a:rPr lang="es-ES" sz="1100" dirty="0" smtClean="0"/>
              <a:t> OCVA</a:t>
            </a:r>
            <a:endParaRPr lang="es-ES" sz="1100" dirty="0">
              <a:latin typeface="Tahoma"/>
              <a:cs typeface="Tahoma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868144" y="4227934"/>
            <a:ext cx="3024336" cy="654072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lIns="27478" tIns="13739" rIns="27478" bIns="13739" rtlCol="0">
            <a:spAutoFit/>
          </a:bodyPr>
          <a:lstStyle/>
          <a:p>
            <a:pPr marL="171736" indent="-171736" defTabSz="507575">
              <a:spcBef>
                <a:spcPct val="0"/>
              </a:spcBef>
              <a:spcAft>
                <a:spcPct val="35000"/>
              </a:spcAft>
              <a:buFont typeface="Arial"/>
              <a:buChar char="•"/>
            </a:pPr>
            <a:r>
              <a:rPr lang="es-ES" sz="1100" dirty="0" smtClean="0"/>
              <a:t>Localización estenosis</a:t>
            </a:r>
          </a:p>
          <a:p>
            <a:pPr marL="171736" indent="-171736" defTabSz="507575">
              <a:spcBef>
                <a:spcPct val="0"/>
              </a:spcBef>
              <a:spcAft>
                <a:spcPct val="35000"/>
              </a:spcAft>
              <a:buFont typeface="Arial"/>
              <a:buChar char="•"/>
            </a:pPr>
            <a:r>
              <a:rPr lang="es-ES" sz="1100" dirty="0" smtClean="0"/>
              <a:t>Tipo estenosis</a:t>
            </a:r>
            <a:endParaRPr lang="es-ES" sz="1100" dirty="0"/>
          </a:p>
          <a:p>
            <a:pPr marL="171736" indent="-171736" defTabSz="507575">
              <a:spcBef>
                <a:spcPct val="0"/>
              </a:spcBef>
              <a:spcAft>
                <a:spcPct val="35000"/>
              </a:spcAft>
              <a:buFont typeface="Arial"/>
              <a:buChar char="•"/>
            </a:pPr>
            <a:r>
              <a:rPr lang="es-ES" sz="1100" dirty="0" smtClean="0"/>
              <a:t>Prótesis implantada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1720" y="4011910"/>
            <a:ext cx="432048" cy="432048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7784" y="4155926"/>
            <a:ext cx="578636" cy="576064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3491880" y="4371950"/>
            <a:ext cx="2736304" cy="4929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s-ES_tradnl" sz="1100" b="1" dirty="0">
                <a:solidFill>
                  <a:schemeClr val="tx2">
                    <a:lumMod val="50000"/>
                  </a:schemeClr>
                </a:solidFill>
                <a:latin typeface="Tahoma"/>
                <a:cs typeface="Tahoma"/>
              </a:rPr>
              <a:t>1. Estudio descriptivo </a:t>
            </a:r>
            <a:r>
              <a:rPr lang="es-ES_tradnl" sz="1100" b="1" dirty="0" smtClean="0">
                <a:solidFill>
                  <a:schemeClr val="tx2">
                    <a:lumMod val="50000"/>
                  </a:schemeClr>
                </a:solidFill>
                <a:latin typeface="Tahoma"/>
                <a:cs typeface="Tahoma"/>
              </a:rPr>
              <a:t>muestra</a:t>
            </a:r>
            <a:endParaRPr lang="es-ES" sz="1100" b="1" dirty="0">
              <a:solidFill>
                <a:schemeClr val="tx2">
                  <a:lumMod val="50000"/>
                </a:schemeClr>
              </a:solidFill>
              <a:latin typeface="Tahoma"/>
              <a:cs typeface="Tahoma"/>
            </a:endParaRPr>
          </a:p>
          <a:p>
            <a:pPr>
              <a:lnSpc>
                <a:spcPct val="120000"/>
              </a:lnSpc>
            </a:pPr>
            <a:r>
              <a:rPr lang="es-ES_tradnl" sz="1100" b="1" dirty="0">
                <a:solidFill>
                  <a:schemeClr val="tx2">
                    <a:lumMod val="50000"/>
                  </a:schemeClr>
                </a:solidFill>
                <a:latin typeface="Tahoma"/>
                <a:cs typeface="Tahoma"/>
              </a:rPr>
              <a:t>2. </a:t>
            </a:r>
            <a:r>
              <a:rPr lang="es-ES_tradnl" sz="1100" b="1" dirty="0" smtClean="0">
                <a:solidFill>
                  <a:schemeClr val="tx2">
                    <a:lumMod val="50000"/>
                  </a:schemeClr>
                </a:solidFill>
                <a:latin typeface="Tahoma"/>
                <a:cs typeface="Tahoma"/>
              </a:rPr>
              <a:t>Test no paramétricos</a:t>
            </a:r>
            <a:endParaRPr lang="es-ES" sz="1100" b="1" dirty="0">
              <a:solidFill>
                <a:schemeClr val="tx2">
                  <a:lumMod val="50000"/>
                </a:schemeClr>
              </a:solidFill>
              <a:latin typeface="Tahoma"/>
              <a:cs typeface="Tahoma"/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28384" y="4227934"/>
            <a:ext cx="846582" cy="6341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14"/>
          <p:cNvSpPr txBox="1"/>
          <p:nvPr/>
        </p:nvSpPr>
        <p:spPr bwMode="auto">
          <a:xfrm>
            <a:off x="107504" y="699542"/>
            <a:ext cx="8928992" cy="3175521"/>
          </a:xfrm>
          <a:prstGeom prst="rect">
            <a:avLst/>
          </a:prstGeom>
          <a:noFill/>
          <a:ln w="3175" cmpd="sng">
            <a:solidFill>
              <a:srgbClr val="10323F"/>
            </a:solidFill>
          </a:ln>
          <a:effectLst>
            <a:glow rad="76200">
              <a:srgbClr val="008000">
                <a:alpha val="50000"/>
              </a:srgbClr>
            </a:glow>
          </a:effectLst>
        </p:spPr>
        <p:txBody>
          <a:bodyPr wrap="square" lIns="20610" tIns="10305" rIns="20610" bIns="10305">
            <a:spAutoFit/>
          </a:bodyPr>
          <a:lstStyle/>
          <a:p>
            <a:pPr lvl="1" algn="just">
              <a:defRPr/>
            </a:pPr>
            <a:endParaRPr lang="es-ES" sz="500" dirty="0" smtClean="0">
              <a:cs typeface="Arial" charset="0"/>
            </a:endParaRPr>
          </a:p>
          <a:p>
            <a:pPr lvl="1" algn="just">
              <a:defRPr/>
            </a:pPr>
            <a:endParaRPr lang="es-ES" sz="500" dirty="0" smtClean="0">
              <a:cs typeface="Arial" charset="0"/>
            </a:endParaRPr>
          </a:p>
          <a:p>
            <a:pPr lvl="1" algn="just">
              <a:defRPr/>
            </a:pPr>
            <a:endParaRPr lang="es-ES" sz="500" dirty="0" smtClean="0">
              <a:cs typeface="Arial" charset="0"/>
            </a:endParaRPr>
          </a:p>
          <a:p>
            <a:pPr lvl="1" algn="just">
              <a:defRPr/>
            </a:pPr>
            <a:endParaRPr lang="es-ES" sz="500" dirty="0" smtClean="0">
              <a:cs typeface="Arial" charset="0"/>
            </a:endParaRPr>
          </a:p>
          <a:p>
            <a:pPr lvl="1" algn="just">
              <a:defRPr/>
            </a:pPr>
            <a:endParaRPr lang="es-ES" sz="500" dirty="0" smtClean="0">
              <a:cs typeface="Arial" charset="0"/>
            </a:endParaRPr>
          </a:p>
          <a:p>
            <a:pPr lvl="1" algn="just">
              <a:defRPr/>
            </a:pPr>
            <a:endParaRPr lang="es-ES" sz="500" dirty="0" smtClean="0">
              <a:cs typeface="Arial" charset="0"/>
            </a:endParaRPr>
          </a:p>
          <a:p>
            <a:pPr lvl="1" algn="just">
              <a:defRPr/>
            </a:pPr>
            <a:endParaRPr lang="es-ES" sz="500" dirty="0" smtClean="0">
              <a:cs typeface="Arial" charset="0"/>
            </a:endParaRPr>
          </a:p>
          <a:p>
            <a:pPr lvl="1" algn="just">
              <a:defRPr/>
            </a:pPr>
            <a:endParaRPr lang="es-ES" sz="500" dirty="0" smtClean="0">
              <a:cs typeface="Arial" charset="0"/>
            </a:endParaRPr>
          </a:p>
          <a:p>
            <a:pPr lvl="1" algn="just">
              <a:defRPr/>
            </a:pPr>
            <a:endParaRPr lang="es-ES" sz="500" dirty="0" smtClean="0">
              <a:cs typeface="Arial" charset="0"/>
            </a:endParaRPr>
          </a:p>
          <a:p>
            <a:pPr lvl="1" algn="just">
              <a:defRPr/>
            </a:pPr>
            <a:endParaRPr lang="es-ES" sz="500" dirty="0" smtClean="0">
              <a:cs typeface="Arial" charset="0"/>
            </a:endParaRPr>
          </a:p>
          <a:p>
            <a:pPr lvl="1" algn="just">
              <a:defRPr/>
            </a:pPr>
            <a:endParaRPr lang="es-ES" sz="500" dirty="0" smtClean="0">
              <a:cs typeface="Arial" charset="0"/>
            </a:endParaRPr>
          </a:p>
          <a:p>
            <a:pPr lvl="1" algn="just">
              <a:defRPr/>
            </a:pPr>
            <a:endParaRPr lang="es-ES" sz="500" dirty="0" smtClean="0">
              <a:cs typeface="Arial" charset="0"/>
            </a:endParaRPr>
          </a:p>
          <a:p>
            <a:pPr lvl="1" algn="just">
              <a:defRPr/>
            </a:pPr>
            <a:endParaRPr lang="es-ES" sz="500" dirty="0" smtClean="0">
              <a:cs typeface="Arial" charset="0"/>
            </a:endParaRPr>
          </a:p>
          <a:p>
            <a:pPr lvl="1" algn="just">
              <a:defRPr/>
            </a:pPr>
            <a:endParaRPr lang="es-ES" sz="500" dirty="0" smtClean="0">
              <a:cs typeface="Arial" charset="0"/>
            </a:endParaRPr>
          </a:p>
          <a:p>
            <a:pPr lvl="1" algn="just">
              <a:defRPr/>
            </a:pPr>
            <a:endParaRPr lang="es-ES" sz="500" dirty="0" smtClean="0">
              <a:cs typeface="Arial" charset="0"/>
            </a:endParaRPr>
          </a:p>
          <a:p>
            <a:pPr lvl="1" algn="just">
              <a:defRPr/>
            </a:pPr>
            <a:endParaRPr lang="es-ES" sz="500" dirty="0" smtClean="0">
              <a:cs typeface="Arial" charset="0"/>
            </a:endParaRPr>
          </a:p>
          <a:p>
            <a:pPr lvl="1" algn="just">
              <a:defRPr/>
            </a:pPr>
            <a:endParaRPr lang="es-ES" sz="500" dirty="0" smtClean="0">
              <a:cs typeface="Arial" charset="0"/>
            </a:endParaRPr>
          </a:p>
          <a:p>
            <a:pPr lvl="1" algn="just">
              <a:defRPr/>
            </a:pPr>
            <a:endParaRPr lang="es-ES" sz="500" dirty="0" smtClean="0">
              <a:cs typeface="Arial" charset="0"/>
            </a:endParaRPr>
          </a:p>
          <a:p>
            <a:pPr lvl="1" algn="just">
              <a:defRPr/>
            </a:pPr>
            <a:endParaRPr lang="es-ES" sz="500" dirty="0" smtClean="0">
              <a:cs typeface="Arial" charset="0"/>
            </a:endParaRPr>
          </a:p>
          <a:p>
            <a:pPr lvl="1" algn="just">
              <a:defRPr/>
            </a:pPr>
            <a:endParaRPr lang="es-ES" sz="500" dirty="0" smtClean="0">
              <a:cs typeface="Arial" charset="0"/>
            </a:endParaRPr>
          </a:p>
          <a:p>
            <a:pPr lvl="1" algn="just">
              <a:defRPr/>
            </a:pPr>
            <a:endParaRPr lang="es-ES" sz="500" dirty="0" smtClean="0">
              <a:cs typeface="Arial" charset="0"/>
            </a:endParaRPr>
          </a:p>
          <a:p>
            <a:pPr lvl="1" algn="just">
              <a:defRPr/>
            </a:pPr>
            <a:endParaRPr lang="es-ES" sz="500" dirty="0" smtClean="0">
              <a:cs typeface="Arial" charset="0"/>
            </a:endParaRPr>
          </a:p>
          <a:p>
            <a:pPr lvl="1" algn="just">
              <a:defRPr/>
            </a:pPr>
            <a:endParaRPr lang="es-ES" sz="500" dirty="0" smtClean="0">
              <a:cs typeface="Arial" charset="0"/>
            </a:endParaRPr>
          </a:p>
          <a:p>
            <a:pPr lvl="1" algn="just">
              <a:defRPr/>
            </a:pPr>
            <a:endParaRPr lang="es-ES" sz="500" dirty="0" smtClean="0">
              <a:cs typeface="Arial" charset="0"/>
            </a:endParaRPr>
          </a:p>
          <a:p>
            <a:pPr lvl="1" algn="just">
              <a:defRPr/>
            </a:pPr>
            <a:endParaRPr lang="es-ES" sz="500" dirty="0" smtClean="0">
              <a:cs typeface="Arial" charset="0"/>
            </a:endParaRPr>
          </a:p>
          <a:p>
            <a:pPr lvl="1" algn="just">
              <a:defRPr/>
            </a:pPr>
            <a:endParaRPr lang="es-ES" sz="500" dirty="0" smtClean="0">
              <a:cs typeface="Arial" charset="0"/>
            </a:endParaRPr>
          </a:p>
          <a:p>
            <a:pPr lvl="1" algn="just">
              <a:defRPr/>
            </a:pPr>
            <a:endParaRPr lang="es-ES" sz="500" dirty="0" smtClean="0">
              <a:cs typeface="Arial" charset="0"/>
            </a:endParaRPr>
          </a:p>
          <a:p>
            <a:pPr lvl="1" algn="just">
              <a:defRPr/>
            </a:pPr>
            <a:endParaRPr lang="es-ES" sz="500" dirty="0" smtClean="0">
              <a:cs typeface="Arial" charset="0"/>
            </a:endParaRPr>
          </a:p>
          <a:p>
            <a:pPr lvl="1" algn="just">
              <a:defRPr/>
            </a:pPr>
            <a:endParaRPr lang="es-ES" sz="500" dirty="0" smtClean="0">
              <a:cs typeface="Arial" charset="0"/>
            </a:endParaRPr>
          </a:p>
          <a:p>
            <a:pPr lvl="1" algn="just">
              <a:defRPr/>
            </a:pPr>
            <a:endParaRPr lang="es-ES" sz="500" dirty="0" smtClean="0">
              <a:cs typeface="Arial" charset="0"/>
            </a:endParaRPr>
          </a:p>
          <a:p>
            <a:pPr lvl="1" algn="just">
              <a:defRPr/>
            </a:pPr>
            <a:endParaRPr lang="es-ES" sz="500" dirty="0" smtClean="0">
              <a:cs typeface="Arial" charset="0"/>
            </a:endParaRPr>
          </a:p>
          <a:p>
            <a:pPr lvl="1" algn="just">
              <a:defRPr/>
            </a:pPr>
            <a:endParaRPr lang="es-ES" sz="500" dirty="0" smtClean="0">
              <a:cs typeface="Arial" charset="0"/>
            </a:endParaRPr>
          </a:p>
          <a:p>
            <a:pPr lvl="1" algn="just">
              <a:defRPr/>
            </a:pPr>
            <a:endParaRPr lang="es-ES" sz="500" dirty="0" smtClean="0">
              <a:cs typeface="Arial" charset="0"/>
            </a:endParaRPr>
          </a:p>
          <a:p>
            <a:pPr lvl="1" algn="just">
              <a:defRPr/>
            </a:pPr>
            <a:endParaRPr lang="es-ES" sz="500" dirty="0" smtClean="0">
              <a:cs typeface="Arial" charset="0"/>
            </a:endParaRPr>
          </a:p>
          <a:p>
            <a:pPr lvl="1" algn="just">
              <a:defRPr/>
            </a:pPr>
            <a:endParaRPr lang="es-ES" sz="500" dirty="0" smtClean="0">
              <a:cs typeface="Arial" charset="0"/>
            </a:endParaRPr>
          </a:p>
          <a:p>
            <a:pPr lvl="1" algn="just">
              <a:defRPr/>
            </a:pPr>
            <a:endParaRPr lang="es-ES" sz="500" dirty="0" smtClean="0">
              <a:cs typeface="Arial" charset="0"/>
            </a:endParaRPr>
          </a:p>
          <a:p>
            <a:pPr lvl="1" algn="just">
              <a:defRPr/>
            </a:pPr>
            <a:endParaRPr lang="es-ES" sz="500" dirty="0" smtClean="0">
              <a:cs typeface="Arial" charset="0"/>
            </a:endParaRPr>
          </a:p>
          <a:p>
            <a:pPr lvl="1" algn="just">
              <a:defRPr/>
            </a:pPr>
            <a:endParaRPr lang="es-ES" sz="500" dirty="0" smtClean="0">
              <a:cs typeface="Arial" charset="0"/>
            </a:endParaRPr>
          </a:p>
          <a:p>
            <a:pPr lvl="1" algn="just">
              <a:defRPr/>
            </a:pPr>
            <a:endParaRPr lang="es-ES" sz="500" dirty="0" smtClean="0">
              <a:cs typeface="Arial" charset="0"/>
            </a:endParaRPr>
          </a:p>
          <a:p>
            <a:pPr lvl="1" algn="just">
              <a:defRPr/>
            </a:pPr>
            <a:endParaRPr lang="es-ES" sz="500" dirty="0" smtClean="0">
              <a:cs typeface="Arial" charset="0"/>
            </a:endParaRPr>
          </a:p>
          <a:p>
            <a:pPr lvl="1" algn="just">
              <a:defRPr/>
            </a:pPr>
            <a:endParaRPr lang="es-ES" sz="500" dirty="0">
              <a:cs typeface="Arial" charset="0"/>
            </a:endParaRPr>
          </a:p>
        </p:txBody>
      </p:sp>
      <p:sp>
        <p:nvSpPr>
          <p:cNvPr id="5" name="CuadroTexto 14"/>
          <p:cNvSpPr txBox="1"/>
          <p:nvPr/>
        </p:nvSpPr>
        <p:spPr bwMode="auto">
          <a:xfrm>
            <a:off x="107504" y="4155926"/>
            <a:ext cx="8928992" cy="867197"/>
          </a:xfrm>
          <a:prstGeom prst="rect">
            <a:avLst/>
          </a:prstGeom>
          <a:noFill/>
          <a:ln w="3175" cmpd="sng">
            <a:solidFill>
              <a:srgbClr val="10323F"/>
            </a:solidFill>
          </a:ln>
          <a:effectLst>
            <a:glow rad="76200">
              <a:srgbClr val="008000">
                <a:alpha val="50000"/>
              </a:srgbClr>
            </a:glow>
          </a:effectLst>
        </p:spPr>
        <p:txBody>
          <a:bodyPr wrap="square" lIns="20610" tIns="10305" rIns="20610" bIns="10305">
            <a:spAutoFit/>
          </a:bodyPr>
          <a:lstStyle/>
          <a:p>
            <a:endParaRPr lang="es-ES_tradnl" sz="1100" dirty="0" smtClean="0"/>
          </a:p>
          <a:p>
            <a:endParaRPr lang="es-ES_tradnl" sz="1100" dirty="0" smtClean="0"/>
          </a:p>
          <a:p>
            <a:endParaRPr lang="es-ES_tradnl" sz="1100" dirty="0" smtClean="0"/>
          </a:p>
          <a:p>
            <a:endParaRPr lang="es-ES_tradnl" sz="1100" dirty="0" smtClean="0"/>
          </a:p>
          <a:p>
            <a:endParaRPr lang="es-ES" sz="1100" dirty="0"/>
          </a:p>
        </p:txBody>
      </p:sp>
      <p:sp>
        <p:nvSpPr>
          <p:cNvPr id="6" name="Rounded Rectangle 5"/>
          <p:cNvSpPr/>
          <p:nvPr/>
        </p:nvSpPr>
        <p:spPr>
          <a:xfrm>
            <a:off x="3563888" y="339502"/>
            <a:ext cx="2304256" cy="348740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0610" tIns="10305" rIns="20610" bIns="10305" rtlCol="0" anchor="ctr"/>
          <a:lstStyle/>
          <a:p>
            <a:pPr algn="ctr"/>
            <a:r>
              <a:rPr lang="en-US" sz="1400" dirty="0" smtClean="0">
                <a:latin typeface="Tahoma"/>
                <a:cs typeface="Tahoma"/>
              </a:rPr>
              <a:t>RESULTADOS</a:t>
            </a:r>
            <a:endParaRPr lang="en-US" sz="1400" dirty="0">
              <a:latin typeface="Tahoma"/>
              <a:cs typeface="Tahoma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5961" y="3939902"/>
            <a:ext cx="2375799" cy="288032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0610" tIns="10305" rIns="20610" bIns="10305" rtlCol="0" anchor="ctr"/>
          <a:lstStyle/>
          <a:p>
            <a:pPr algn="ctr"/>
            <a:r>
              <a:rPr lang="en-US" sz="1400" dirty="0" smtClean="0">
                <a:latin typeface="Tahoma"/>
                <a:cs typeface="Tahoma"/>
              </a:rPr>
              <a:t>CONCLUSIONES</a:t>
            </a:r>
            <a:endParaRPr lang="en-US" sz="1400" dirty="0">
              <a:latin typeface="Tahoma"/>
              <a:cs typeface="Tahoma"/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4427984" y="915566"/>
            <a:ext cx="792088" cy="504056"/>
          </a:xfrm>
          <a:prstGeom prst="rightArrow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51520" y="3507854"/>
            <a:ext cx="3456384" cy="259045"/>
          </a:xfrm>
          <a:prstGeom prst="rect">
            <a:avLst/>
          </a:prstGeom>
          <a:noFill/>
          <a:ln w="12700" cmpd="sng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sz="1000" b="1" dirty="0" smtClean="0">
                <a:latin typeface="Calibri"/>
                <a:cs typeface="Calibri"/>
              </a:rPr>
              <a:t>14,3% </a:t>
            </a:r>
            <a:r>
              <a:rPr lang="en-US" sz="1000" dirty="0" err="1" smtClean="0">
                <a:latin typeface="Calibri"/>
                <a:cs typeface="Calibri"/>
              </a:rPr>
              <a:t>Trasplante</a:t>
            </a:r>
            <a:r>
              <a:rPr lang="en-US" sz="1000" dirty="0" smtClean="0">
                <a:latin typeface="Calibri"/>
                <a:cs typeface="Calibri"/>
              </a:rPr>
              <a:t> </a:t>
            </a:r>
            <a:r>
              <a:rPr lang="en-US" sz="1000" dirty="0" err="1" smtClean="0">
                <a:latin typeface="Calibri"/>
                <a:cs typeface="Calibri"/>
              </a:rPr>
              <a:t>pulmonar</a:t>
            </a:r>
            <a:endParaRPr lang="en-US" sz="1000" dirty="0">
              <a:latin typeface="Calibri"/>
              <a:cs typeface="Calibri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0152" y="771550"/>
            <a:ext cx="2975841" cy="179267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444208" y="2859782"/>
            <a:ext cx="24482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/>
              <a:t>79,8%</a:t>
            </a:r>
            <a:r>
              <a:rPr lang="en-US" sz="1100" dirty="0" smtClean="0"/>
              <a:t> </a:t>
            </a:r>
            <a:r>
              <a:rPr lang="en-US" sz="1100" dirty="0" err="1" smtClean="0"/>
              <a:t>mejoría</a:t>
            </a:r>
            <a:r>
              <a:rPr lang="en-US" sz="1100" dirty="0" smtClean="0"/>
              <a:t> </a:t>
            </a:r>
            <a:r>
              <a:rPr lang="en-US" sz="1100" dirty="0" err="1" smtClean="0"/>
              <a:t>clinima</a:t>
            </a:r>
            <a:r>
              <a:rPr lang="en-US" sz="1100" dirty="0" smtClean="0"/>
              <a:t> </a:t>
            </a:r>
            <a:r>
              <a:rPr lang="en-US" sz="1100" b="1" dirty="0" err="1" smtClean="0"/>
              <a:t>inmediata</a:t>
            </a:r>
            <a:endParaRPr lang="en-US" sz="1100" b="1" dirty="0" smtClean="0"/>
          </a:p>
          <a:p>
            <a:endParaRPr lang="es-ES" sz="1100" dirty="0"/>
          </a:p>
          <a:p>
            <a:r>
              <a:rPr lang="es-ES" sz="1100" b="1" dirty="0" smtClean="0"/>
              <a:t>27,3% </a:t>
            </a:r>
            <a:r>
              <a:rPr lang="es-ES" sz="1100" dirty="0" smtClean="0"/>
              <a:t>complicaciones asociadas</a:t>
            </a:r>
          </a:p>
          <a:p>
            <a:r>
              <a:rPr lang="es-ES" sz="1100" dirty="0" smtClean="0"/>
              <a:t>, 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2211710"/>
            <a:ext cx="3598781" cy="379435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51520" y="2715766"/>
            <a:ext cx="1800200" cy="684803"/>
          </a:xfrm>
          <a:prstGeom prst="rect">
            <a:avLst/>
          </a:prstGeom>
          <a:noFill/>
          <a:ln w="12700" cmpd="sng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sz="1000" dirty="0" smtClean="0">
                <a:latin typeface="Calibri"/>
                <a:cs typeface="Calibri"/>
              </a:rPr>
              <a:t>Post </a:t>
            </a:r>
            <a:r>
              <a:rPr lang="en-US" sz="1000" dirty="0" err="1" smtClean="0">
                <a:latin typeface="Calibri"/>
                <a:cs typeface="Calibri"/>
              </a:rPr>
              <a:t>intubación</a:t>
            </a:r>
            <a:r>
              <a:rPr lang="en-US" sz="1000" dirty="0" smtClean="0">
                <a:latin typeface="Calibri"/>
                <a:cs typeface="Calibri"/>
              </a:rPr>
              <a:t> (55,5%)</a:t>
            </a:r>
          </a:p>
          <a:p>
            <a:pPr algn="just">
              <a:lnSpc>
                <a:spcPct val="130000"/>
              </a:lnSpc>
            </a:pPr>
            <a:r>
              <a:rPr lang="en-US" sz="1000" dirty="0" err="1" smtClean="0">
                <a:latin typeface="Calibri"/>
                <a:cs typeface="Calibri"/>
              </a:rPr>
              <a:t>Traqueobroncomalacia</a:t>
            </a:r>
            <a:r>
              <a:rPr lang="en-US" sz="1000" dirty="0" smtClean="0">
                <a:latin typeface="Calibri"/>
                <a:cs typeface="Calibri"/>
              </a:rPr>
              <a:t> (50%)</a:t>
            </a:r>
          </a:p>
          <a:p>
            <a:pPr algn="just">
              <a:lnSpc>
                <a:spcPct val="130000"/>
              </a:lnSpc>
            </a:pPr>
            <a:r>
              <a:rPr lang="en-US" sz="1000" dirty="0" smtClean="0">
                <a:latin typeface="Calibri"/>
                <a:cs typeface="Calibri"/>
              </a:rPr>
              <a:t>Post </a:t>
            </a:r>
            <a:r>
              <a:rPr lang="en-US" sz="1000" dirty="0" err="1" smtClean="0">
                <a:latin typeface="Calibri"/>
                <a:cs typeface="Calibri"/>
              </a:rPr>
              <a:t>traqueotomia</a:t>
            </a:r>
            <a:r>
              <a:rPr lang="en-US" sz="1000" dirty="0" smtClean="0">
                <a:latin typeface="Calibri"/>
                <a:cs typeface="Calibri"/>
              </a:rPr>
              <a:t> (16,6%)</a:t>
            </a:r>
            <a:endParaRPr lang="en-US" sz="1000" dirty="0">
              <a:latin typeface="Calibri"/>
              <a:cs typeface="Calibri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411760" y="2715766"/>
            <a:ext cx="1296144" cy="684803"/>
          </a:xfrm>
          <a:prstGeom prst="rect">
            <a:avLst/>
          </a:prstGeom>
          <a:noFill/>
          <a:ln w="12700" cmpd="sng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sz="1000" dirty="0" smtClean="0">
                <a:latin typeface="Calibri"/>
                <a:cs typeface="Calibri"/>
              </a:rPr>
              <a:t>PULMÓN  (68,6%)</a:t>
            </a:r>
          </a:p>
          <a:p>
            <a:pPr>
              <a:lnSpc>
                <a:spcPct val="130000"/>
              </a:lnSpc>
            </a:pPr>
            <a:r>
              <a:rPr lang="en-US" sz="1000" dirty="0" err="1" smtClean="0">
                <a:latin typeface="Calibri"/>
                <a:cs typeface="Calibri"/>
              </a:rPr>
              <a:t>Esófago</a:t>
            </a:r>
            <a:r>
              <a:rPr lang="en-US" sz="1000" dirty="0" smtClean="0">
                <a:latin typeface="Calibri"/>
                <a:cs typeface="Calibri"/>
              </a:rPr>
              <a:t>    (14,1%)</a:t>
            </a:r>
          </a:p>
          <a:p>
            <a:pPr>
              <a:lnSpc>
                <a:spcPct val="130000"/>
              </a:lnSpc>
            </a:pPr>
            <a:r>
              <a:rPr lang="en-US" sz="1000" dirty="0" err="1" smtClean="0">
                <a:latin typeface="Calibri"/>
                <a:cs typeface="Calibri"/>
              </a:rPr>
              <a:t>Linfoma</a:t>
            </a:r>
            <a:r>
              <a:rPr lang="en-US" sz="1000" dirty="0" smtClean="0">
                <a:latin typeface="Calibri"/>
                <a:cs typeface="Calibri"/>
              </a:rPr>
              <a:t>   (3,10%)</a:t>
            </a:r>
            <a:endParaRPr lang="en-US" sz="1000" dirty="0">
              <a:latin typeface="Calibri"/>
              <a:cs typeface="Calibri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2267744" y="2787774"/>
            <a:ext cx="0" cy="576064"/>
          </a:xfrm>
          <a:prstGeom prst="straightConnector1">
            <a:avLst/>
          </a:prstGeom>
          <a:ln w="28575" cmpd="sng">
            <a:solidFill>
              <a:schemeClr val="tx2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251520" y="843558"/>
            <a:ext cx="3528392" cy="227811"/>
          </a:xfrm>
          <a:prstGeom prst="rect">
            <a:avLst/>
          </a:prstGeom>
          <a:solidFill>
            <a:srgbClr val="93CDDD"/>
          </a:solidFill>
        </p:spPr>
        <p:txBody>
          <a:bodyPr wrap="square" lIns="27488" tIns="13744" rIns="27488" bIns="13744">
            <a:spAutoFit/>
          </a:bodyPr>
          <a:lstStyle/>
          <a:p>
            <a:r>
              <a:rPr lang="es-ES" sz="1300" b="1" dirty="0">
                <a:solidFill>
                  <a:srgbClr val="10253F"/>
                </a:solidFill>
                <a:latin typeface="Calibri"/>
                <a:ea typeface="Calibri" panose="020F0502020204030204" pitchFamily="34" charset="0"/>
                <a:cs typeface="Calibri"/>
              </a:rPr>
              <a:t>Tabla 1. </a:t>
            </a:r>
            <a:r>
              <a:rPr lang="es-ES" sz="1300" dirty="0">
                <a:solidFill>
                  <a:srgbClr val="10253F"/>
                </a:solidFill>
                <a:latin typeface="Calibri"/>
                <a:ea typeface="Calibri" panose="020F0502020204030204" pitchFamily="34" charset="0"/>
                <a:cs typeface="Calibri"/>
              </a:rPr>
              <a:t>Descriptivo muestra estudio</a:t>
            </a:r>
            <a:endParaRPr lang="es-ES" sz="1300" dirty="0">
              <a:solidFill>
                <a:srgbClr val="10253F"/>
              </a:solidFill>
              <a:latin typeface="Calibri"/>
              <a:ea typeface="Times New Roman" panose="02020603050405020304" pitchFamily="18" charset="0"/>
              <a:cs typeface="Calibri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851920" y="1563638"/>
            <a:ext cx="1944216" cy="27910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lIns="27488" tIns="13744" rIns="27488" bIns="13744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s-ES" sz="1400" b="1" dirty="0" smtClean="0">
                <a:solidFill>
                  <a:srgbClr val="10253F"/>
                </a:solidFill>
                <a:latin typeface="Calibri"/>
                <a:ea typeface="Calibri" panose="020F0502020204030204" pitchFamily="34" charset="0"/>
                <a:cs typeface="Calibri"/>
              </a:rPr>
              <a:t>LOCALIZACIÓN OCVA</a:t>
            </a:r>
            <a:endParaRPr lang="es-ES" sz="1400" b="1" dirty="0">
              <a:solidFill>
                <a:srgbClr val="10253F"/>
              </a:solidFill>
              <a:latin typeface="Calibri"/>
              <a:ea typeface="Times New Roman" panose="02020603050405020304" pitchFamily="18" charset="0"/>
              <a:cs typeface="Calibri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9992" y="1923678"/>
            <a:ext cx="694045" cy="86409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520" y="1131590"/>
            <a:ext cx="1988955" cy="86409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11761" y="1131590"/>
            <a:ext cx="1368152" cy="864096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3779912" y="2715766"/>
            <a:ext cx="1440160" cy="1043363"/>
          </a:xfrm>
          <a:prstGeom prst="rect">
            <a:avLst/>
          </a:prstGeom>
          <a:noFill/>
          <a:ln w="12700" cmpd="sng"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sz="1200" b="1" dirty="0" err="1" smtClean="0">
                <a:latin typeface="Calibri"/>
                <a:cs typeface="Calibri"/>
              </a:rPr>
              <a:t>Traquea</a:t>
            </a:r>
            <a:endParaRPr lang="en-US" sz="1200" b="1" dirty="0" smtClean="0">
              <a:latin typeface="Calibri"/>
              <a:cs typeface="Calibri"/>
            </a:endParaRPr>
          </a:p>
          <a:p>
            <a:pPr>
              <a:lnSpc>
                <a:spcPct val="130000"/>
              </a:lnSpc>
            </a:pPr>
            <a:r>
              <a:rPr lang="en-US" sz="1200" b="1" dirty="0" err="1" smtClean="0">
                <a:latin typeface="Calibri"/>
                <a:cs typeface="Calibri"/>
              </a:rPr>
              <a:t>Traqueo-Bronquial</a:t>
            </a:r>
            <a:endParaRPr lang="en-US" sz="1200" b="1" dirty="0" smtClean="0">
              <a:latin typeface="Calibri"/>
              <a:cs typeface="Calibri"/>
            </a:endParaRPr>
          </a:p>
          <a:p>
            <a:pPr>
              <a:lnSpc>
                <a:spcPct val="130000"/>
              </a:lnSpc>
            </a:pPr>
            <a:r>
              <a:rPr lang="en-US" sz="1200" b="1" dirty="0" smtClean="0">
                <a:latin typeface="Calibri"/>
                <a:cs typeface="Calibri"/>
              </a:rPr>
              <a:t>BP </a:t>
            </a:r>
            <a:r>
              <a:rPr lang="en-US" sz="1200" b="1" dirty="0" err="1" smtClean="0">
                <a:latin typeface="Calibri"/>
                <a:cs typeface="Calibri"/>
              </a:rPr>
              <a:t>derecho</a:t>
            </a:r>
            <a:endParaRPr lang="en-US" sz="1200" b="1" dirty="0" smtClean="0">
              <a:latin typeface="Calibri"/>
              <a:cs typeface="Calibri"/>
            </a:endParaRPr>
          </a:p>
          <a:p>
            <a:pPr>
              <a:lnSpc>
                <a:spcPct val="130000"/>
              </a:lnSpc>
            </a:pPr>
            <a:r>
              <a:rPr lang="en-US" sz="1200" b="1" dirty="0" smtClean="0">
                <a:latin typeface="Calibri"/>
                <a:cs typeface="Calibri"/>
              </a:rPr>
              <a:t>BP </a:t>
            </a:r>
            <a:r>
              <a:rPr lang="en-US" sz="1200" b="1" dirty="0" err="1" smtClean="0">
                <a:latin typeface="Calibri"/>
                <a:cs typeface="Calibri"/>
              </a:rPr>
              <a:t>izquierdo</a:t>
            </a:r>
            <a:endParaRPr lang="en-US" sz="1200" b="1" dirty="0" smtClean="0">
              <a:latin typeface="Calibri"/>
              <a:cs typeface="Calibri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076056" y="2715766"/>
            <a:ext cx="648072" cy="1043363"/>
          </a:xfrm>
          <a:prstGeom prst="rect">
            <a:avLst/>
          </a:prstGeom>
          <a:noFill/>
          <a:ln w="12700" cmpd="sng"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sz="1200" b="1" dirty="0" smtClean="0">
                <a:solidFill>
                  <a:srgbClr val="10253F"/>
                </a:solidFill>
                <a:latin typeface="Calibri"/>
                <a:cs typeface="Calibri"/>
              </a:rPr>
              <a:t>43,2%</a:t>
            </a:r>
          </a:p>
          <a:p>
            <a:pPr>
              <a:lnSpc>
                <a:spcPct val="130000"/>
              </a:lnSpc>
            </a:pPr>
            <a:r>
              <a:rPr lang="en-US" sz="1200" b="1" dirty="0" smtClean="0">
                <a:solidFill>
                  <a:srgbClr val="10253F"/>
                </a:solidFill>
                <a:latin typeface="Calibri"/>
                <a:cs typeface="Calibri"/>
              </a:rPr>
              <a:t>18,9%</a:t>
            </a:r>
          </a:p>
          <a:p>
            <a:pPr>
              <a:lnSpc>
                <a:spcPct val="130000"/>
              </a:lnSpc>
            </a:pPr>
            <a:r>
              <a:rPr lang="en-US" sz="1200" b="1" dirty="0" smtClean="0">
                <a:solidFill>
                  <a:srgbClr val="10253F"/>
                </a:solidFill>
                <a:latin typeface="Calibri"/>
                <a:cs typeface="Calibri"/>
              </a:rPr>
              <a:t>23,3%</a:t>
            </a:r>
          </a:p>
          <a:p>
            <a:pPr>
              <a:lnSpc>
                <a:spcPct val="130000"/>
              </a:lnSpc>
            </a:pPr>
            <a:r>
              <a:rPr lang="en-US" sz="1200" b="1" dirty="0" smtClean="0">
                <a:solidFill>
                  <a:srgbClr val="10253F"/>
                </a:solidFill>
                <a:latin typeface="Calibri"/>
                <a:cs typeface="Calibri"/>
              </a:rPr>
              <a:t>14,4%</a:t>
            </a:r>
          </a:p>
        </p:txBody>
      </p:sp>
      <p:sp>
        <p:nvSpPr>
          <p:cNvPr id="23" name="Right Brace 22"/>
          <p:cNvSpPr/>
          <p:nvPr/>
        </p:nvSpPr>
        <p:spPr>
          <a:xfrm>
            <a:off x="6372200" y="2931790"/>
            <a:ext cx="72008" cy="792088"/>
          </a:xfrm>
          <a:prstGeom prst="rightBrace">
            <a:avLst/>
          </a:prstGeom>
          <a:ln w="38100" cmpd="sng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5796136" y="4155926"/>
            <a:ext cx="3240360" cy="5293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s-ES" sz="1200" dirty="0"/>
              <a:t>N</a:t>
            </a:r>
            <a:r>
              <a:rPr lang="es-ES" sz="1200" dirty="0" smtClean="0"/>
              <a:t>o </a:t>
            </a:r>
            <a:r>
              <a:rPr lang="es-ES" sz="1200" dirty="0"/>
              <a:t>existe una prótesis </a:t>
            </a:r>
            <a:r>
              <a:rPr lang="es-ES" sz="1200" dirty="0" smtClean="0"/>
              <a:t>ideal</a:t>
            </a:r>
            <a:endParaRPr lang="es-ES" sz="1200" dirty="0"/>
          </a:p>
          <a:p>
            <a:pPr>
              <a:lnSpc>
                <a:spcPct val="120000"/>
              </a:lnSpc>
            </a:pPr>
            <a:r>
              <a:rPr lang="es-ES" sz="1200" dirty="0" smtClean="0"/>
              <a:t>Las </a:t>
            </a:r>
            <a:r>
              <a:rPr lang="es-ES" sz="1200" b="1" dirty="0"/>
              <a:t>prótesis</a:t>
            </a:r>
            <a:r>
              <a:rPr lang="es-ES" sz="1200" dirty="0"/>
              <a:t> de </a:t>
            </a:r>
            <a:r>
              <a:rPr lang="es-ES" sz="1200" b="1" dirty="0"/>
              <a:t>silicona</a:t>
            </a:r>
            <a:r>
              <a:rPr lang="es-ES" sz="1200" dirty="0"/>
              <a:t> </a:t>
            </a:r>
            <a:r>
              <a:rPr lang="es-ES" sz="1200" dirty="0" smtClean="0">
                <a:sym typeface="Wingdings"/>
              </a:rPr>
              <a:t> </a:t>
            </a:r>
            <a:r>
              <a:rPr lang="es-ES" sz="1200" dirty="0" err="1" smtClean="0"/>
              <a:t>stent</a:t>
            </a:r>
            <a:r>
              <a:rPr lang="es-ES" sz="1200" dirty="0" smtClean="0"/>
              <a:t> </a:t>
            </a:r>
            <a:r>
              <a:rPr lang="es-ES" sz="1200" dirty="0"/>
              <a:t>más </a:t>
            </a:r>
            <a:r>
              <a:rPr lang="es-ES" sz="1200" dirty="0" smtClean="0"/>
              <a:t>utilizado</a:t>
            </a:r>
            <a:endParaRPr lang="en-US" sz="1200" dirty="0"/>
          </a:p>
        </p:txBody>
      </p:sp>
      <p:sp>
        <p:nvSpPr>
          <p:cNvPr id="26" name="Rectangle 25"/>
          <p:cNvSpPr/>
          <p:nvPr/>
        </p:nvSpPr>
        <p:spPr>
          <a:xfrm>
            <a:off x="6516216" y="3507854"/>
            <a:ext cx="2448272" cy="26161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1100" b="1" dirty="0"/>
              <a:t> No </a:t>
            </a:r>
            <a:r>
              <a:rPr lang="en-US" sz="1100" b="1" dirty="0" err="1"/>
              <a:t>diferencias</a:t>
            </a:r>
            <a:r>
              <a:rPr lang="en-US" sz="1100" b="1" dirty="0"/>
              <a:t> entre </a:t>
            </a:r>
            <a:r>
              <a:rPr lang="en-US" sz="1100" b="1" dirty="0" err="1"/>
              <a:t>grupos</a:t>
            </a:r>
            <a:r>
              <a:rPr lang="en-US" sz="1100" b="1" dirty="0"/>
              <a:t> (p</a:t>
            </a:r>
            <a:r>
              <a:rPr lang="es-ES" sz="1100" b="1" dirty="0"/>
              <a:t>=0,102)</a:t>
            </a:r>
            <a:endParaRPr lang="en-US" sz="1100" b="1" dirty="0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45256" y="3003798"/>
            <a:ext cx="604867" cy="504056"/>
          </a:xfrm>
          <a:prstGeom prst="rect">
            <a:avLst/>
          </a:prstGeom>
        </p:spPr>
      </p:pic>
      <p:pic>
        <p:nvPicPr>
          <p:cNvPr id="28" name="Picture 2" descr="conjunto de iconos gráficos con flechas 830638 Vector en Vecteezy"/>
          <p:cNvPicPr>
            <a:picLocks noChangeAspect="1" noChangeArrowheads="1"/>
          </p:cNvPicPr>
          <p:nvPr/>
        </p:nvPicPr>
        <p:blipFill rotWithShape="1">
          <a:blip r:embed="rId8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632" t="38852" r="4487" b="37537"/>
          <a:stretch/>
        </p:blipFill>
        <p:spPr bwMode="auto">
          <a:xfrm>
            <a:off x="1017183" y="40695915"/>
            <a:ext cx="1635474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conjunto de iconos gráficos con flechas 830638 Vector en Vecteezy"/>
          <p:cNvPicPr>
            <a:picLocks noChangeAspect="1" noChangeArrowheads="1"/>
          </p:cNvPicPr>
          <p:nvPr/>
        </p:nvPicPr>
        <p:blipFill rotWithShape="1">
          <a:blip r:embed="rId8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632" t="38852" r="4487" b="37537"/>
          <a:stretch/>
        </p:blipFill>
        <p:spPr bwMode="auto">
          <a:xfrm>
            <a:off x="1169583" y="40848315"/>
            <a:ext cx="1635474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9512" y="4371950"/>
            <a:ext cx="698500" cy="584200"/>
          </a:xfrm>
          <a:prstGeom prst="rect">
            <a:avLst/>
          </a:prstGeom>
        </p:spPr>
      </p:pic>
      <p:sp>
        <p:nvSpPr>
          <p:cNvPr id="33" name="Rectangle 32"/>
          <p:cNvSpPr/>
          <p:nvPr/>
        </p:nvSpPr>
        <p:spPr>
          <a:xfrm>
            <a:off x="971600" y="4443958"/>
            <a:ext cx="77457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b="1" dirty="0"/>
              <a:t>24 meses </a:t>
            </a:r>
            <a:endParaRPr lang="en-US" sz="1200" b="1" dirty="0"/>
          </a:p>
        </p:txBody>
      </p:sp>
      <p:sp>
        <p:nvSpPr>
          <p:cNvPr id="34" name="Right Brace 33"/>
          <p:cNvSpPr/>
          <p:nvPr/>
        </p:nvSpPr>
        <p:spPr>
          <a:xfrm>
            <a:off x="1763688" y="4371950"/>
            <a:ext cx="45719" cy="504056"/>
          </a:xfrm>
          <a:prstGeom prst="rightBrace">
            <a:avLst/>
          </a:prstGeom>
          <a:ln w="38100" cmpd="sng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1907704" y="4299942"/>
            <a:ext cx="295232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100" dirty="0" smtClean="0"/>
              <a:t>SV </a:t>
            </a:r>
            <a:r>
              <a:rPr lang="es-ES" sz="1100" dirty="0"/>
              <a:t>y evolución más favorable grupo 1 </a:t>
            </a:r>
            <a:r>
              <a:rPr lang="es-ES_tradnl" sz="1100" dirty="0"/>
              <a:t> vs grupo 2</a:t>
            </a:r>
          </a:p>
        </p:txBody>
      </p:sp>
      <p:sp>
        <p:nvSpPr>
          <p:cNvPr id="36" name="Rectangle 35"/>
          <p:cNvSpPr/>
          <p:nvPr/>
        </p:nvSpPr>
        <p:spPr>
          <a:xfrm>
            <a:off x="1979712" y="4587974"/>
            <a:ext cx="2736304" cy="2616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1100" b="1" dirty="0"/>
              <a:t> </a:t>
            </a:r>
            <a:r>
              <a:rPr lang="en-US" sz="1100" b="1" dirty="0" err="1"/>
              <a:t>D</a:t>
            </a:r>
            <a:r>
              <a:rPr lang="en-US" sz="1100" b="1" dirty="0" err="1" smtClean="0"/>
              <a:t>iferencias</a:t>
            </a:r>
            <a:r>
              <a:rPr lang="en-US" sz="1100" b="1" dirty="0" smtClean="0"/>
              <a:t> </a:t>
            </a:r>
            <a:r>
              <a:rPr lang="en-US" sz="1100" b="1" dirty="0" err="1" smtClean="0"/>
              <a:t>significativas</a:t>
            </a:r>
            <a:r>
              <a:rPr lang="en-US" sz="1100" b="1" dirty="0" smtClean="0"/>
              <a:t> (p</a:t>
            </a:r>
            <a:r>
              <a:rPr lang="es-ES" sz="1100" b="1" dirty="0"/>
              <a:t>&lt;</a:t>
            </a:r>
            <a:r>
              <a:rPr lang="es-ES" sz="1100" b="1" dirty="0" smtClean="0"/>
              <a:t>0,001)</a:t>
            </a:r>
            <a:endParaRPr lang="en-US" sz="1100" b="1" dirty="0"/>
          </a:p>
        </p:txBody>
      </p:sp>
      <p:sp>
        <p:nvSpPr>
          <p:cNvPr id="37" name="Rectangle 36"/>
          <p:cNvSpPr/>
          <p:nvPr/>
        </p:nvSpPr>
        <p:spPr>
          <a:xfrm>
            <a:off x="5652120" y="2571750"/>
            <a:ext cx="3312368" cy="2769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ES" sz="1200" b="1" dirty="0">
                <a:latin typeface="Calibri"/>
                <a:cs typeface="Calibri"/>
              </a:rPr>
              <a:t>SV media </a:t>
            </a:r>
            <a:r>
              <a:rPr lang="es-ES" sz="1200" dirty="0">
                <a:latin typeface="Calibri"/>
                <a:cs typeface="Calibri"/>
              </a:rPr>
              <a:t>tras </a:t>
            </a:r>
            <a:r>
              <a:rPr lang="es-ES" sz="1200" dirty="0" smtClean="0">
                <a:latin typeface="Calibri"/>
                <a:cs typeface="Calibri"/>
              </a:rPr>
              <a:t>implantación </a:t>
            </a:r>
            <a:r>
              <a:rPr lang="es-ES" sz="1200" dirty="0" smtClean="0">
                <a:latin typeface="Calibri"/>
                <a:cs typeface="Calibri"/>
                <a:sym typeface="Wingdings"/>
              </a:rPr>
              <a:t> </a:t>
            </a:r>
            <a:r>
              <a:rPr lang="es-ES" sz="1200" dirty="0" smtClean="0">
                <a:latin typeface="Calibri"/>
                <a:cs typeface="Calibri"/>
              </a:rPr>
              <a:t>10,26</a:t>
            </a:r>
            <a:r>
              <a:rPr lang="es-ES_tradnl" sz="1200" dirty="0">
                <a:latin typeface="Calibri"/>
                <a:cs typeface="Calibri"/>
              </a:rPr>
              <a:t>±</a:t>
            </a:r>
            <a:r>
              <a:rPr lang="es-ES_tradnl" sz="1200" dirty="0" smtClean="0">
                <a:latin typeface="Calibri"/>
                <a:cs typeface="Calibri"/>
              </a:rPr>
              <a:t>16,53 meses</a:t>
            </a:r>
          </a:p>
        </p:txBody>
      </p:sp>
      <p:sp>
        <p:nvSpPr>
          <p:cNvPr id="38" name="Rectangle 37"/>
          <p:cNvSpPr/>
          <p:nvPr/>
        </p:nvSpPr>
        <p:spPr>
          <a:xfrm>
            <a:off x="6300192" y="4659982"/>
            <a:ext cx="2016224" cy="2769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ES_tradnl" sz="1200" b="1" dirty="0" smtClean="0">
                <a:latin typeface="Calibri"/>
                <a:cs typeface="Calibri"/>
              </a:rPr>
              <a:t>PRIMERA ELECCIÓN</a:t>
            </a:r>
            <a:endParaRPr lang="es-ES_tradnl" sz="1200" dirty="0" smtClean="0">
              <a:latin typeface="Calibri"/>
              <a:cs typeface="Calibri"/>
            </a:endParaRPr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32040" y="4227934"/>
            <a:ext cx="884052" cy="6621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334</TotalTime>
  <Words>279</Words>
  <Application>Microsoft Macintosh PowerPoint</Application>
  <PresentationFormat>On-screen Show (16:9)</PresentationFormat>
  <Paragraphs>136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Tema de Office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cristina Muñoz Corroto</cp:lastModifiedBy>
  <cp:revision>32</cp:revision>
  <dcterms:created xsi:type="dcterms:W3CDTF">2022-01-11T08:55:46Z</dcterms:created>
  <dcterms:modified xsi:type="dcterms:W3CDTF">2023-02-28T21:50:43Z</dcterms:modified>
</cp:coreProperties>
</file>