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7"/>
    <p:restoredTop sz="94656"/>
  </p:normalViewPr>
  <p:slideViewPr>
    <p:cSldViewPr>
      <p:cViewPr varScale="1">
        <p:scale>
          <a:sx n="98" d="100"/>
          <a:sy n="98" d="100"/>
        </p:scale>
        <p:origin x="200" y="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9EF580E-8DD5-5C62-0403-3E35610EAE99}"/>
              </a:ext>
            </a:extLst>
          </p:cNvPr>
          <p:cNvSpPr txBox="1"/>
          <p:nvPr/>
        </p:nvSpPr>
        <p:spPr>
          <a:xfrm>
            <a:off x="1691680" y="123478"/>
            <a:ext cx="7344816" cy="923330"/>
          </a:xfrm>
          <a:prstGeom prst="rect">
            <a:avLst/>
          </a:prstGeom>
          <a:solidFill>
            <a:schemeClr val="tx2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0" i="0" dirty="0">
                <a:solidFill>
                  <a:schemeClr val="bg1"/>
                </a:solidFill>
                <a:effectLst/>
              </a:rPr>
              <a:t>VALOR DIAGNÓSTICO, RENTABILIDAD Y SEGURIDAD DE LA DE LAS PUNCIONES TRANSTORÁCICAS GUIADAS POR ECOGRAFÍA REALIZADAS POR NEUMÓLOGOS EN EL HOSPITAL SAN JUAN DE DIOS DEL ALJARAFE.</a:t>
            </a:r>
            <a:endParaRPr lang="es-ES" dirty="0">
              <a:solidFill>
                <a:schemeClr val="bg1"/>
              </a:solidFill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21CA784-D28E-4FA4-CF49-3AA0DE7B5251}"/>
              </a:ext>
            </a:extLst>
          </p:cNvPr>
          <p:cNvSpPr txBox="1"/>
          <p:nvPr/>
        </p:nvSpPr>
        <p:spPr>
          <a:xfrm>
            <a:off x="107504" y="1059582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>
                <a:solidFill>
                  <a:schemeClr val="accent1">
                    <a:lumMod val="75000"/>
                  </a:schemeClr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María Morón Ortiz, Miriam Garza </a:t>
            </a:r>
            <a:r>
              <a:rPr lang="es-ES_tradnl" sz="1400" i="1" dirty="0" err="1">
                <a:solidFill>
                  <a:schemeClr val="accent1">
                    <a:lumMod val="75000"/>
                  </a:schemeClr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Creaves</a:t>
            </a:r>
            <a:r>
              <a:rPr lang="es-ES_tradnl" sz="1400" i="1" dirty="0">
                <a:solidFill>
                  <a:schemeClr val="accent1">
                    <a:lumMod val="75000"/>
                  </a:schemeClr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, Luis Miguel Sierra Murillo, Jesús Gordillo Fuentes, Rocío Santiago Villalobos, Manuel Arenas Gordillo, Aixa García Maldonado.</a:t>
            </a:r>
            <a:r>
              <a:rPr lang="es-ES" sz="1400" i="1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i="1" dirty="0">
                <a:solidFill>
                  <a:schemeClr val="accent1">
                    <a:lumMod val="75000"/>
                  </a:schemeClr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San Juan de Dios del Aljarafe.</a:t>
            </a:r>
            <a:endParaRPr lang="es-ES" sz="1400" i="1" dirty="0">
              <a:solidFill>
                <a:schemeClr val="accent1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00DCE1-4791-B5F5-78A4-646A0EFE7248}"/>
              </a:ext>
            </a:extLst>
          </p:cNvPr>
          <p:cNvSpPr txBox="1"/>
          <p:nvPr/>
        </p:nvSpPr>
        <p:spPr>
          <a:xfrm>
            <a:off x="184528" y="156363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INTRODUCCIÓN: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8E4A9C-F6A9-B64E-161B-FD7DD372FD94}"/>
              </a:ext>
            </a:extLst>
          </p:cNvPr>
          <p:cNvSpPr txBox="1"/>
          <p:nvPr/>
        </p:nvSpPr>
        <p:spPr>
          <a:xfrm>
            <a:off x="184528" y="278777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OBJETIVOS: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2ECD188-FF87-B592-B8CE-692F9DA3BFB7}"/>
              </a:ext>
            </a:extLst>
          </p:cNvPr>
          <p:cNvSpPr txBox="1"/>
          <p:nvPr/>
        </p:nvSpPr>
        <p:spPr>
          <a:xfrm>
            <a:off x="189152" y="364257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MATERIAL Y MÉTODOS: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38C5C93-F282-B2C4-AB39-A289787B23FF}"/>
              </a:ext>
            </a:extLst>
          </p:cNvPr>
          <p:cNvSpPr txBox="1"/>
          <p:nvPr/>
        </p:nvSpPr>
        <p:spPr>
          <a:xfrm>
            <a:off x="107504" y="1851670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effectLst/>
                <a:sym typeface="Wingdings" pitchFamily="2" charset="2"/>
              </a:rPr>
              <a:t> </a:t>
            </a:r>
            <a:r>
              <a:rPr lang="es-ES" sz="1400" dirty="0">
                <a:effectLst/>
              </a:rPr>
              <a:t>La punción transtorácica mediante BAG o PAAF guiada por ecografía es un procedimiento diagnóstico mínimamente invasivo empleado en el diagnóstico y estadiaje del cáncer de pulmón. </a:t>
            </a:r>
          </a:p>
          <a:p>
            <a:r>
              <a:rPr lang="es-ES" sz="1400" dirty="0">
                <a:effectLst/>
                <a:sym typeface="Wingdings" pitchFamily="2" charset="2"/>
              </a:rPr>
              <a:t> </a:t>
            </a:r>
            <a:r>
              <a:rPr lang="es-ES" sz="1400" dirty="0">
                <a:effectLst/>
              </a:rPr>
              <a:t>Puede</a:t>
            </a:r>
            <a:r>
              <a:rPr lang="es-ES" sz="1400" dirty="0"/>
              <a:t> </a:t>
            </a:r>
            <a:r>
              <a:rPr lang="es-ES" sz="1400" dirty="0">
                <a:effectLst/>
              </a:rPr>
              <a:t>evitar procedimientos más invasivos y ahorrar tiempo en el diagnóstico. </a:t>
            </a:r>
          </a:p>
          <a:p>
            <a:r>
              <a:rPr lang="es-ES" sz="1400" dirty="0">
                <a:effectLst/>
                <a:sym typeface="Wingdings" pitchFamily="2" charset="2"/>
              </a:rPr>
              <a:t> </a:t>
            </a:r>
            <a:r>
              <a:rPr lang="es-ES" sz="1400" dirty="0">
                <a:effectLst/>
              </a:rPr>
              <a:t>Su efectividad ha sido contrastada en publicaciones previas y las complicaciones son bajas.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612FEDE-3649-F6FE-E459-A0093E8C213D}"/>
              </a:ext>
            </a:extLst>
          </p:cNvPr>
          <p:cNvSpPr txBox="1"/>
          <p:nvPr/>
        </p:nvSpPr>
        <p:spPr>
          <a:xfrm>
            <a:off x="107504" y="3075806"/>
            <a:ext cx="9036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es-ES" sz="1400" dirty="0"/>
              <a:t>E</a:t>
            </a:r>
            <a:r>
              <a:rPr lang="es-ES" sz="1400" dirty="0">
                <a:effectLst/>
              </a:rPr>
              <a:t>valuar la eficacia y seguridad de nuestro hospital en el diagnóstico de lesiones transtorácicas  mediante BAG o PAAF guiadas por ecografía y realizadas por neumólogos.</a:t>
            </a:r>
            <a:endParaRPr lang="es-ES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DFE0438-AB17-FA4D-7C55-01BCAAF71321}"/>
              </a:ext>
            </a:extLst>
          </p:cNvPr>
          <p:cNvSpPr txBox="1"/>
          <p:nvPr/>
        </p:nvSpPr>
        <p:spPr>
          <a:xfrm>
            <a:off x="25856" y="3939902"/>
            <a:ext cx="90364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es-ES_tradnl" sz="1400" dirty="0">
                <a:effectLst/>
                <a:ea typeface="Calibri" panose="020F0502020204030204" pitchFamily="34" charset="0"/>
              </a:rPr>
              <a:t>Estudio descriptivo observacional </a:t>
            </a: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de </a:t>
            </a:r>
            <a:r>
              <a:rPr lang="es-ES" sz="1400" dirty="0">
                <a:effectLst/>
              </a:rPr>
              <a:t>punciones transtorácica</a:t>
            </a: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 guiadas por ecografía durante un período de 5 años </a:t>
            </a:r>
            <a:r>
              <a:rPr lang="es-ES_tradnl" sz="1400" dirty="0">
                <a:effectLst/>
                <a:ea typeface="Calibri" panose="020F0502020204030204" pitchFamily="34" charset="0"/>
              </a:rPr>
              <a:t>en un hospital de segundo nivel.</a:t>
            </a:r>
            <a:r>
              <a:rPr lang="es-ES_tradnl" sz="1400" dirty="0">
                <a:solidFill>
                  <a:srgbClr val="232323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srgbClr val="232323"/>
                </a:solidFill>
                <a:effectLst/>
                <a:ea typeface="Times New Roman" panose="02020603050405020304" pitchFamily="18" charset="0"/>
              </a:rPr>
              <a:t>Se realizó las punciones por los 6 neumólogos pertenecientes al servicio.</a:t>
            </a:r>
            <a:endParaRPr lang="es-ES_tradnl" sz="1400" dirty="0">
              <a:solidFill>
                <a:srgbClr val="232323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es-ES_tradnl" sz="1400" dirty="0">
                <a:solidFill>
                  <a:srgbClr val="232323"/>
                </a:solidFill>
                <a:effectLst/>
                <a:ea typeface="Times New Roman" panose="02020603050405020304" pitchFamily="18" charset="0"/>
              </a:rPr>
              <a:t>Incluye lesiones pulmonares, pleurales y otras localizaciones. 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Se ha estudiado la rentabilidad para el diagnóstico y variables como la localización de las lesiones pulmonares, las características ecográficas y la presencia o no de complicaciones.</a:t>
            </a:r>
            <a:endParaRPr lang="es-ES" sz="1400" dirty="0">
              <a:effectLst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9A086D1-2ADB-CD38-1120-FFF9D1E1836F}"/>
              </a:ext>
            </a:extLst>
          </p:cNvPr>
          <p:cNvSpPr txBox="1"/>
          <p:nvPr/>
        </p:nvSpPr>
        <p:spPr>
          <a:xfrm>
            <a:off x="1691680" y="39522"/>
            <a:ext cx="1907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RESULTADOS: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C93999F-C00C-0122-8754-D379CB77CDB8}"/>
              </a:ext>
            </a:extLst>
          </p:cNvPr>
          <p:cNvSpPr txBox="1"/>
          <p:nvPr/>
        </p:nvSpPr>
        <p:spPr>
          <a:xfrm>
            <a:off x="0" y="368247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CONCLUSIONES: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D1E5B7-79C7-5204-FC14-9333C6A8A5F0}"/>
              </a:ext>
            </a:extLst>
          </p:cNvPr>
          <p:cNvSpPr txBox="1"/>
          <p:nvPr/>
        </p:nvSpPr>
        <p:spPr>
          <a:xfrm>
            <a:off x="107504" y="3994487"/>
            <a:ext cx="89289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El rendimiento de la punción guiada por ecografía es alto en el diagnóstico de lesiones transtorácicas, mayor en lesiones pulmonares y otras localizaciones respecto a las lesiones pleurales. </a:t>
            </a:r>
            <a:endParaRPr lang="es-ES" sz="1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El rendimiento es mayor mediante BAG que con PAAF.</a:t>
            </a:r>
            <a:endParaRPr lang="es-ES" sz="1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Es una técnica con muy baja tasa de complicaciones.</a:t>
            </a:r>
            <a:endParaRPr lang="es-ES" sz="1400" dirty="0">
              <a:effectLst/>
              <a:ea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rgbClr val="212121"/>
                </a:solidFill>
                <a:effectLst/>
                <a:ea typeface="Times New Roman" panose="02020603050405020304" pitchFamily="18" charset="0"/>
              </a:rPr>
              <a:t>La punción transtorácica guiada con ecografía puede ser realizada por neumólogos en hospitales de 2º nivel.</a:t>
            </a:r>
            <a:endParaRPr lang="es-ES" sz="1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4018B4E-EB8B-61D8-E53E-75EB8B9C1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15566"/>
            <a:ext cx="3520363" cy="179090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8E21EC8-7B1C-A754-102A-57C6F058983B}"/>
              </a:ext>
            </a:extLst>
          </p:cNvPr>
          <p:cNvSpPr txBox="1"/>
          <p:nvPr/>
        </p:nvSpPr>
        <p:spPr>
          <a:xfrm>
            <a:off x="3166247" y="95559"/>
            <a:ext cx="4860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212121"/>
                </a:solidFill>
                <a:effectLst/>
                <a:latin typeface="+mj-lt"/>
                <a:ea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es-ES" sz="1400" dirty="0">
                <a:solidFill>
                  <a:srgbClr val="212121"/>
                </a:solidFill>
                <a:effectLst/>
                <a:latin typeface="+mj-lt"/>
                <a:ea typeface="Times New Roman" panose="02020603050405020304" pitchFamily="18" charset="0"/>
              </a:rPr>
              <a:t>147 procedimientos en 131 pacientes.</a:t>
            </a:r>
            <a:r>
              <a:rPr lang="es-ES" sz="1400" dirty="0">
                <a:effectLst/>
                <a:latin typeface="+mj-lt"/>
              </a:rPr>
              <a:t> </a:t>
            </a:r>
            <a:endParaRPr lang="es-ES" sz="1400" dirty="0"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6CB8B2B-0898-2D2D-D24C-0C638DF0B1FC}"/>
              </a:ext>
            </a:extLst>
          </p:cNvPr>
          <p:cNvSpPr txBox="1"/>
          <p:nvPr/>
        </p:nvSpPr>
        <p:spPr>
          <a:xfrm>
            <a:off x="107504" y="2931790"/>
            <a:ext cx="3384376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191919"/>
                </a:solidFill>
                <a:effectLst/>
                <a:sym typeface="Wingdings" pitchFamily="2" charset="2"/>
              </a:rPr>
              <a:t></a:t>
            </a:r>
            <a:r>
              <a:rPr lang="es-ES" sz="1400" dirty="0">
                <a:solidFill>
                  <a:srgbClr val="191919"/>
                </a:solidFill>
                <a:effectLst/>
              </a:rPr>
              <a:t>Complicaciones: 3/147procedimientos</a:t>
            </a:r>
          </a:p>
          <a:p>
            <a:r>
              <a:rPr lang="es-ES" sz="1400" dirty="0">
                <a:solidFill>
                  <a:srgbClr val="191919"/>
                </a:solidFill>
                <a:effectLst/>
                <a:sym typeface="Wingdings" pitchFamily="2" charset="2"/>
              </a:rPr>
              <a:t></a:t>
            </a:r>
            <a:r>
              <a:rPr lang="es-ES" sz="1400" dirty="0">
                <a:solidFill>
                  <a:srgbClr val="191919"/>
                </a:solidFill>
                <a:effectLst/>
              </a:rPr>
              <a:t>Repetición: 16/131pacientes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663A4F9A-5065-EBB8-CAD1-0B5DEDC2B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83" y="2186634"/>
            <a:ext cx="3144375" cy="187128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79E9C69-AAD7-A178-0458-ED9A47441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14" y="123478"/>
            <a:ext cx="2617148" cy="245236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FDD11F9C-86B6-7E68-36C6-014A62A270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346"/>
          <a:stretch/>
        </p:blipFill>
        <p:spPr>
          <a:xfrm>
            <a:off x="6624214" y="2571750"/>
            <a:ext cx="2412282" cy="92636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15978EC-C09A-43DC-2DA0-0AA459CE44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4" b="19166"/>
          <a:stretch/>
        </p:blipFill>
        <p:spPr>
          <a:xfrm>
            <a:off x="7740352" y="3219822"/>
            <a:ext cx="1368152" cy="724058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22EC78EF-CE13-B53F-8EA4-4BC2705F59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20" y="586645"/>
            <a:ext cx="1495966" cy="1433634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FB8ABD97-A0BF-DFEF-D41D-01DB632D6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33" y="418431"/>
            <a:ext cx="1119860" cy="1073199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128AD95B-F03E-A17D-8582-083B24AC7F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92" y="1426543"/>
            <a:ext cx="1119860" cy="1073199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388E7CE1-470A-3A87-0E7B-3A7A1840320D}"/>
              </a:ext>
            </a:extLst>
          </p:cNvPr>
          <p:cNvSpPr txBox="1"/>
          <p:nvPr/>
        </p:nvSpPr>
        <p:spPr>
          <a:xfrm>
            <a:off x="4427985" y="235572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Éxito diagnóstico: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320</Words>
  <Application>Microsoft Macintosh PowerPoint</Application>
  <PresentationFormat>Presentación en pantalla (16:9)</PresentationFormat>
  <Paragraphs>22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19</cp:revision>
  <dcterms:created xsi:type="dcterms:W3CDTF">2022-01-11T08:55:46Z</dcterms:created>
  <dcterms:modified xsi:type="dcterms:W3CDTF">2023-03-03T12:59:56Z</dcterms:modified>
</cp:coreProperties>
</file>