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595D"/>
    <a:srgbClr val="BAC5D5"/>
    <a:srgbClr val="5B5E7E"/>
    <a:srgbClr val="47A19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54" y="8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F32C2A-37B8-460D-8730-01A8EFCED422}" type="datetimeFigureOut">
              <a:rPr lang="es-ES" smtClean="0"/>
              <a:t>01/03/2023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D7BB4-18B7-4E15-B197-B854837BD503}" type="slidenum">
              <a:rPr lang="es-ES" smtClean="0"/>
              <a:t>‹Nº›</a:t>
            </a:fld>
            <a:endParaRPr lang="es-ES"/>
          </a:p>
        </p:txBody>
      </p:sp>
    </p:spTree>
    <p:extLst>
      <p:ext uri="{BB962C8B-B14F-4D97-AF65-F5344CB8AC3E}">
        <p14:creationId xmlns:p14="http://schemas.microsoft.com/office/powerpoint/2010/main" val="206954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descr="Imagen que contiene Gráfico&#10;&#10;Descripción generada automáticamente">
            <a:extLst>
              <a:ext uri="{FF2B5EF4-FFF2-40B4-BE49-F238E27FC236}">
                <a16:creationId xmlns:a16="http://schemas.microsoft.com/office/drawing/2014/main" id="{16B32573-28D8-6DAC-044B-ED09BE5277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25505" y="1622394"/>
            <a:ext cx="2492585" cy="1748009"/>
          </a:xfrm>
          <a:prstGeom prst="rect">
            <a:avLst/>
          </a:prstGeom>
        </p:spPr>
      </p:pic>
      <p:pic>
        <p:nvPicPr>
          <p:cNvPr id="26" name="Imagen 25" descr="Gráfico, Gráfico circular&#10;&#10;Descripción generada automáticamente">
            <a:extLst>
              <a:ext uri="{FF2B5EF4-FFF2-40B4-BE49-F238E27FC236}">
                <a16:creationId xmlns:a16="http://schemas.microsoft.com/office/drawing/2014/main" id="{29CBCEA9-4DDC-00A8-E2E9-DFFF0C85AC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8455" y="3471951"/>
            <a:ext cx="2411251" cy="1389485"/>
          </a:xfrm>
          <a:prstGeom prst="rect">
            <a:avLst/>
          </a:prstGeom>
        </p:spPr>
      </p:pic>
      <p:sp>
        <p:nvSpPr>
          <p:cNvPr id="36" name="Rectángulo 35">
            <a:extLst>
              <a:ext uri="{FF2B5EF4-FFF2-40B4-BE49-F238E27FC236}">
                <a16:creationId xmlns:a16="http://schemas.microsoft.com/office/drawing/2014/main" id="{0454D0F1-1183-22E2-F595-6AF58279C014}"/>
              </a:ext>
            </a:extLst>
          </p:cNvPr>
          <p:cNvSpPr/>
          <p:nvPr/>
        </p:nvSpPr>
        <p:spPr>
          <a:xfrm>
            <a:off x="2975967" y="1401265"/>
            <a:ext cx="4583563" cy="3553591"/>
          </a:xfrm>
          <a:prstGeom prst="rect">
            <a:avLst/>
          </a:prstGeom>
          <a:noFill/>
          <a:ln>
            <a:solidFill>
              <a:srgbClr val="E659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9D35C617-30BB-8F8A-5F59-55835321A4EB}"/>
              </a:ext>
            </a:extLst>
          </p:cNvPr>
          <p:cNvSpPr/>
          <p:nvPr/>
        </p:nvSpPr>
        <p:spPr>
          <a:xfrm>
            <a:off x="7658267" y="1416137"/>
            <a:ext cx="1317027" cy="2091717"/>
          </a:xfrm>
          <a:prstGeom prst="rect">
            <a:avLst/>
          </a:prstGeom>
          <a:solidFill>
            <a:srgbClr val="F3F3F3"/>
          </a:solidFill>
          <a:ln>
            <a:solidFill>
              <a:srgbClr val="5B5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203DF21D-6BD2-6DA8-FC6E-36B3325B90E8}"/>
              </a:ext>
            </a:extLst>
          </p:cNvPr>
          <p:cNvSpPr/>
          <p:nvPr/>
        </p:nvSpPr>
        <p:spPr>
          <a:xfrm>
            <a:off x="174862" y="3297508"/>
            <a:ext cx="2664296" cy="16607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a:extLst>
              <a:ext uri="{FF2B5EF4-FFF2-40B4-BE49-F238E27FC236}">
                <a16:creationId xmlns:a16="http://schemas.microsoft.com/office/drawing/2014/main" id="{4EF64C2F-D46E-507A-56D1-D750166BE33A}"/>
              </a:ext>
            </a:extLst>
          </p:cNvPr>
          <p:cNvSpPr/>
          <p:nvPr/>
        </p:nvSpPr>
        <p:spPr>
          <a:xfrm>
            <a:off x="179512" y="1408948"/>
            <a:ext cx="2664296" cy="1634207"/>
          </a:xfrm>
          <a:prstGeom prst="rect">
            <a:avLst/>
          </a:prstGeom>
          <a:solidFill>
            <a:srgbClr val="F3F3F3"/>
          </a:solidFill>
          <a:ln>
            <a:solidFill>
              <a:srgbClr val="5B5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13AFF300-656F-C7BA-19A9-D873C70EF21D}"/>
              </a:ext>
            </a:extLst>
          </p:cNvPr>
          <p:cNvSpPr txBox="1"/>
          <p:nvPr/>
        </p:nvSpPr>
        <p:spPr>
          <a:xfrm>
            <a:off x="1498045" y="56864"/>
            <a:ext cx="7645955" cy="646331"/>
          </a:xfrm>
          <a:prstGeom prst="rect">
            <a:avLst/>
          </a:prstGeom>
          <a:noFill/>
        </p:spPr>
        <p:txBody>
          <a:bodyPr wrap="square">
            <a:spAutoFit/>
          </a:bodyPr>
          <a:lstStyle/>
          <a:p>
            <a:pPr algn="ctr"/>
            <a:r>
              <a:rPr lang="es-ES" sz="1800" b="1" dirty="0">
                <a:ln w="19050">
                  <a:solidFill>
                    <a:srgbClr val="684B40"/>
                  </a:solidFill>
                  <a:prstDash val="solid"/>
                </a:ln>
                <a:solidFill>
                  <a:srgbClr val="BAC5D5"/>
                </a:solidFill>
                <a:effectLst>
                  <a:glow rad="101600">
                    <a:schemeClr val="bg1">
                      <a:alpha val="60000"/>
                    </a:schemeClr>
                  </a:glow>
                  <a:outerShdw blurRad="38100" dist="22860" dir="5400000" algn="tl" rotWithShape="0">
                    <a:srgbClr val="000000">
                      <a:alpha val="30000"/>
                    </a:srgbClr>
                  </a:outerShdw>
                </a:effectLst>
                <a:latin typeface="Century Gothic" panose="020B0502020202020204" pitchFamily="34" charset="0"/>
                <a:ea typeface="Cambria" panose="02040503050406030204" pitchFamily="18" charset="0"/>
                <a:cs typeface="Times New Roman" panose="02020603050405020304" pitchFamily="18" charset="0"/>
              </a:rPr>
              <a:t>IMPLANTACIÓN Y DESARROLLO DEL PROGRAMA DE TELECONSULTA ENTRE ATENCIÓN PRIMARIA Y NEUMOLOGÍA</a:t>
            </a:r>
            <a:endParaRPr lang="es-ES" dirty="0">
              <a:solidFill>
                <a:srgbClr val="BAC5D5"/>
              </a:solidFill>
            </a:endParaRPr>
          </a:p>
        </p:txBody>
      </p:sp>
      <p:sp>
        <p:nvSpPr>
          <p:cNvPr id="6" name="CuadroTexto 5">
            <a:extLst>
              <a:ext uri="{FF2B5EF4-FFF2-40B4-BE49-F238E27FC236}">
                <a16:creationId xmlns:a16="http://schemas.microsoft.com/office/drawing/2014/main" id="{8842E4BE-C80D-A32D-4517-6EC8AC976985}"/>
              </a:ext>
            </a:extLst>
          </p:cNvPr>
          <p:cNvSpPr txBox="1"/>
          <p:nvPr/>
        </p:nvSpPr>
        <p:spPr>
          <a:xfrm>
            <a:off x="1961565" y="706438"/>
            <a:ext cx="6940728" cy="338554"/>
          </a:xfrm>
          <a:prstGeom prst="rect">
            <a:avLst/>
          </a:prstGeom>
          <a:noFill/>
        </p:spPr>
        <p:txBody>
          <a:bodyPr wrap="square" rtlCol="0">
            <a:spAutoFit/>
          </a:bodyPr>
          <a:lstStyle/>
          <a:p>
            <a:pPr algn="just"/>
            <a:r>
              <a:rPr lang="es-ES" sz="800" i="0" u="none" strike="noStrike" baseline="0" dirty="0">
                <a:latin typeface="Tahoma" panose="020B0604030504040204" pitchFamily="34" charset="0"/>
                <a:ea typeface="Tahoma" panose="020B0604030504040204" pitchFamily="34" charset="0"/>
                <a:cs typeface="Tahoma" panose="020B0604030504040204" pitchFamily="34" charset="0"/>
              </a:rPr>
              <a:t>C.M. Rosa Linares, L. Román Rodríguez, E. De Benito Zorrero, M.A. Espinoza Solano, M. Abad Arranz, L. Jara Palomares, A. Romero Falcón, </a:t>
            </a:r>
          </a:p>
          <a:p>
            <a:pPr algn="just"/>
            <a:r>
              <a:rPr lang="es-ES" sz="800" i="0" u="none" strike="noStrike" baseline="0" dirty="0">
                <a:latin typeface="Tahoma" panose="020B0604030504040204" pitchFamily="34" charset="0"/>
                <a:ea typeface="Tahoma" panose="020B0604030504040204" pitchFamily="34" charset="0"/>
                <a:cs typeface="Tahoma" panose="020B0604030504040204" pitchFamily="34" charset="0"/>
              </a:rPr>
              <a:t>E.M. García Díaz, J.I. Toral Marín, D. González Vergara.</a:t>
            </a:r>
            <a:endParaRPr lang="es-ES" sz="400" dirty="0">
              <a:latin typeface="Tahoma" panose="020B0604030504040204" pitchFamily="34" charset="0"/>
              <a:ea typeface="Tahoma" panose="020B0604030504040204" pitchFamily="34" charset="0"/>
              <a:cs typeface="Tahoma" panose="020B0604030504040204" pitchFamily="34" charset="0"/>
            </a:endParaRPr>
          </a:p>
        </p:txBody>
      </p:sp>
      <p:sp>
        <p:nvSpPr>
          <p:cNvPr id="7" name="CuadroTexto 6">
            <a:extLst>
              <a:ext uri="{FF2B5EF4-FFF2-40B4-BE49-F238E27FC236}">
                <a16:creationId xmlns:a16="http://schemas.microsoft.com/office/drawing/2014/main" id="{90440159-33D8-8B8C-B15F-951B0BB2B6E9}"/>
              </a:ext>
            </a:extLst>
          </p:cNvPr>
          <p:cNvSpPr txBox="1"/>
          <p:nvPr/>
        </p:nvSpPr>
        <p:spPr>
          <a:xfrm>
            <a:off x="1961565" y="958619"/>
            <a:ext cx="3983783" cy="215444"/>
          </a:xfrm>
          <a:prstGeom prst="rect">
            <a:avLst/>
          </a:prstGeom>
          <a:noFill/>
        </p:spPr>
        <p:txBody>
          <a:bodyPr wrap="none" rtlCol="0">
            <a:spAutoFit/>
          </a:bodyPr>
          <a:lstStyle/>
          <a:p>
            <a:r>
              <a:rPr lang="es-ES" sz="800" i="0" u="none" strike="noStrike" baseline="0" dirty="0">
                <a:latin typeface="Tahoma" panose="020B0604030504040204" pitchFamily="34" charset="0"/>
                <a:ea typeface="Tahoma" panose="020B0604030504040204" pitchFamily="34" charset="0"/>
                <a:cs typeface="Tahoma" panose="020B0604030504040204" pitchFamily="34" charset="0"/>
              </a:rPr>
              <a:t>Hospital Universitario Virgen del Rocío, </a:t>
            </a:r>
            <a:r>
              <a:rPr lang="es-ES" sz="800" dirty="0">
                <a:latin typeface="Tahoma" panose="020B0604030504040204" pitchFamily="34" charset="0"/>
                <a:ea typeface="Tahoma" panose="020B0604030504040204" pitchFamily="34" charset="0"/>
                <a:cs typeface="Tahoma" panose="020B0604030504040204" pitchFamily="34" charset="0"/>
              </a:rPr>
              <a:t>Av. Manuel </a:t>
            </a:r>
            <a:r>
              <a:rPr lang="es-ES" sz="800" dirty="0" err="1">
                <a:latin typeface="Tahoma" panose="020B0604030504040204" pitchFamily="34" charset="0"/>
                <a:ea typeface="Tahoma" panose="020B0604030504040204" pitchFamily="34" charset="0"/>
                <a:cs typeface="Tahoma" panose="020B0604030504040204" pitchFamily="34" charset="0"/>
              </a:rPr>
              <a:t>Siurot</a:t>
            </a:r>
            <a:r>
              <a:rPr lang="es-ES" sz="800" dirty="0">
                <a:latin typeface="Tahoma" panose="020B0604030504040204" pitchFamily="34" charset="0"/>
                <a:ea typeface="Tahoma" panose="020B0604030504040204" pitchFamily="34" charset="0"/>
                <a:cs typeface="Tahoma" panose="020B0604030504040204" pitchFamily="34" charset="0"/>
              </a:rPr>
              <a:t> s/n 41013-Sevilla, España.</a:t>
            </a:r>
          </a:p>
        </p:txBody>
      </p:sp>
      <p:sp>
        <p:nvSpPr>
          <p:cNvPr id="8" name="Rectángulo 7">
            <a:extLst>
              <a:ext uri="{FF2B5EF4-FFF2-40B4-BE49-F238E27FC236}">
                <a16:creationId xmlns:a16="http://schemas.microsoft.com/office/drawing/2014/main" id="{42F0E3C7-6B80-890E-572F-69205BE11128}"/>
              </a:ext>
            </a:extLst>
          </p:cNvPr>
          <p:cNvSpPr/>
          <p:nvPr/>
        </p:nvSpPr>
        <p:spPr>
          <a:xfrm>
            <a:off x="969733" y="1287472"/>
            <a:ext cx="1188428" cy="192038"/>
          </a:xfrm>
          <a:prstGeom prst="rect">
            <a:avLst/>
          </a:prstGeom>
          <a:solidFill>
            <a:srgbClr val="47A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a:latin typeface="Arial" panose="020B0604020202020204" pitchFamily="34" charset="0"/>
                <a:cs typeface="Arial" panose="020B0604020202020204" pitchFamily="34" charset="0"/>
              </a:rPr>
              <a:t>INTRODUCCIÓN</a:t>
            </a:r>
          </a:p>
        </p:txBody>
      </p:sp>
      <p:sp>
        <p:nvSpPr>
          <p:cNvPr id="10" name="CuadroTexto 9">
            <a:extLst>
              <a:ext uri="{FF2B5EF4-FFF2-40B4-BE49-F238E27FC236}">
                <a16:creationId xmlns:a16="http://schemas.microsoft.com/office/drawing/2014/main" id="{89400BE4-F8B5-0C71-8D20-D3F79CC788E7}"/>
              </a:ext>
            </a:extLst>
          </p:cNvPr>
          <p:cNvSpPr txBox="1"/>
          <p:nvPr/>
        </p:nvSpPr>
        <p:spPr>
          <a:xfrm>
            <a:off x="174861" y="1404678"/>
            <a:ext cx="2664297" cy="1660761"/>
          </a:xfrm>
          <a:prstGeom prst="rect">
            <a:avLst/>
          </a:prstGeom>
          <a:noFill/>
        </p:spPr>
        <p:txBody>
          <a:bodyPr wrap="square" rtlCol="0" anchor="ctr">
            <a:spAutoFit/>
          </a:bodyPr>
          <a:lstStyle/>
          <a:p>
            <a:pPr algn="just">
              <a:lnSpc>
                <a:spcPct val="150000"/>
              </a:lnSpc>
            </a:pPr>
            <a:r>
              <a:rPr lang="es-ES" sz="850" i="0" u="none" strike="noStrike" baseline="0" dirty="0">
                <a:latin typeface="Arial" panose="020B0604020202020204" pitchFamily="34" charset="0"/>
                <a:cs typeface="Arial" panose="020B0604020202020204" pitchFamily="34" charset="0"/>
              </a:rPr>
              <a:t>La digitalización de la historia clínica y los nuevos métodos de comunicación que proporciona la tecnología representan una oportunidad para mejorar la coordinación entre distintos niveles asistenciales. En este estudio se ha analizado el impacto de la teleconsulta, entre atención primaria y neumología, como método de comunicación asíncrono.</a:t>
            </a:r>
            <a:endParaRPr lang="es-ES" sz="850" dirty="0">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id="{C4AE2F2C-A5CB-87FB-EB67-861F07CA2286}"/>
              </a:ext>
            </a:extLst>
          </p:cNvPr>
          <p:cNvSpPr/>
          <p:nvPr/>
        </p:nvSpPr>
        <p:spPr>
          <a:xfrm>
            <a:off x="683677" y="3166644"/>
            <a:ext cx="1906442" cy="184820"/>
          </a:xfrm>
          <a:prstGeom prst="rect">
            <a:avLst/>
          </a:prstGeom>
          <a:solidFill>
            <a:srgbClr val="47A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a:latin typeface="Arial" panose="020B0604020202020204" pitchFamily="34" charset="0"/>
                <a:cs typeface="Arial" panose="020B0604020202020204" pitchFamily="34" charset="0"/>
              </a:rPr>
              <a:t>MATERIALES Y MÉTODOS</a:t>
            </a:r>
          </a:p>
        </p:txBody>
      </p:sp>
      <p:sp>
        <p:nvSpPr>
          <p:cNvPr id="13" name="CuadroTexto 12">
            <a:extLst>
              <a:ext uri="{FF2B5EF4-FFF2-40B4-BE49-F238E27FC236}">
                <a16:creationId xmlns:a16="http://schemas.microsoft.com/office/drawing/2014/main" id="{B5272C40-0F3C-B59B-36FB-854A9A64ECDF}"/>
              </a:ext>
            </a:extLst>
          </p:cNvPr>
          <p:cNvSpPr txBox="1"/>
          <p:nvPr/>
        </p:nvSpPr>
        <p:spPr>
          <a:xfrm>
            <a:off x="185668" y="3367593"/>
            <a:ext cx="2664296" cy="338554"/>
          </a:xfrm>
          <a:prstGeom prst="rect">
            <a:avLst/>
          </a:prstGeom>
          <a:noFill/>
        </p:spPr>
        <p:txBody>
          <a:bodyPr wrap="square" rtlCol="0">
            <a:spAutoFit/>
          </a:bodyPr>
          <a:lstStyle/>
          <a:p>
            <a:pPr algn="ctr"/>
            <a:r>
              <a:rPr lang="es-ES" sz="800" dirty="0">
                <a:latin typeface="Arial" panose="020B0604020202020204" pitchFamily="34" charset="0"/>
                <a:cs typeface="Arial" panose="020B0604020202020204" pitchFamily="34" charset="0"/>
              </a:rPr>
              <a:t>Estudio observacional prospectivo de teleconsultas atendidas en H.U. Virgen del Rocío</a:t>
            </a:r>
          </a:p>
        </p:txBody>
      </p:sp>
      <p:pic>
        <p:nvPicPr>
          <p:cNvPr id="15" name="Imagen 14" descr="Interfaz de usuario gráfica, Aplicación">
            <a:extLst>
              <a:ext uri="{FF2B5EF4-FFF2-40B4-BE49-F238E27FC236}">
                <a16:creationId xmlns:a16="http://schemas.microsoft.com/office/drawing/2014/main" id="{8D123CD9-6A5D-67A6-E4C3-59E6F44D82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188" t="12200" r="14454" b="65400"/>
          <a:stretch/>
        </p:blipFill>
        <p:spPr>
          <a:xfrm>
            <a:off x="1123529" y="3683299"/>
            <a:ext cx="1136302" cy="363616"/>
          </a:xfrm>
          <a:prstGeom prst="rect">
            <a:avLst/>
          </a:prstGeom>
        </p:spPr>
      </p:pic>
      <p:sp>
        <p:nvSpPr>
          <p:cNvPr id="16" name="CuadroTexto 15">
            <a:extLst>
              <a:ext uri="{FF2B5EF4-FFF2-40B4-BE49-F238E27FC236}">
                <a16:creationId xmlns:a16="http://schemas.microsoft.com/office/drawing/2014/main" id="{FEF3EB08-3F02-CF75-80C4-8642F9A658F7}"/>
              </a:ext>
            </a:extLst>
          </p:cNvPr>
          <p:cNvSpPr txBox="1"/>
          <p:nvPr/>
        </p:nvSpPr>
        <p:spPr>
          <a:xfrm>
            <a:off x="446493" y="4036097"/>
            <a:ext cx="2234907" cy="215444"/>
          </a:xfrm>
          <a:prstGeom prst="rect">
            <a:avLst/>
          </a:prstGeom>
          <a:noFill/>
        </p:spPr>
        <p:txBody>
          <a:bodyPr wrap="none" rtlCol="0">
            <a:spAutoFit/>
          </a:bodyPr>
          <a:lstStyle/>
          <a:p>
            <a:r>
              <a:rPr lang="es-ES" sz="800" u="sng" dirty="0">
                <a:latin typeface="Arial" panose="020B0604020202020204" pitchFamily="34" charset="0"/>
                <a:cs typeface="Arial" panose="020B0604020202020204" pitchFamily="34" charset="0"/>
              </a:rPr>
              <a:t>Intervalo</a:t>
            </a:r>
            <a:r>
              <a:rPr lang="es-ES" sz="800" dirty="0">
                <a:latin typeface="Arial" panose="020B0604020202020204" pitchFamily="34" charset="0"/>
                <a:cs typeface="Arial" panose="020B0604020202020204" pitchFamily="34" charset="0"/>
              </a:rPr>
              <a:t>: noviembre 2020 – noviembre 2021</a:t>
            </a:r>
          </a:p>
        </p:txBody>
      </p:sp>
      <p:sp>
        <p:nvSpPr>
          <p:cNvPr id="17" name="Abrir llave 16">
            <a:extLst>
              <a:ext uri="{FF2B5EF4-FFF2-40B4-BE49-F238E27FC236}">
                <a16:creationId xmlns:a16="http://schemas.microsoft.com/office/drawing/2014/main" id="{458E9820-B9BE-03BA-F1B7-D685D4DE0240}"/>
              </a:ext>
            </a:extLst>
          </p:cNvPr>
          <p:cNvSpPr/>
          <p:nvPr/>
        </p:nvSpPr>
        <p:spPr>
          <a:xfrm rot="16200000">
            <a:off x="1517865" y="3378516"/>
            <a:ext cx="207672" cy="1876047"/>
          </a:xfrm>
          <a:prstGeom prst="leftBrace">
            <a:avLst>
              <a:gd name="adj1" fmla="val 8333"/>
              <a:gd name="adj2" fmla="val 50763"/>
            </a:avLst>
          </a:prstGeom>
          <a:ln w="19050">
            <a:solidFill>
              <a:srgbClr val="5B5E7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1654" dirty="0"/>
          </a:p>
        </p:txBody>
      </p:sp>
      <p:cxnSp>
        <p:nvCxnSpPr>
          <p:cNvPr id="19" name="Conector recto de flecha 18">
            <a:extLst>
              <a:ext uri="{FF2B5EF4-FFF2-40B4-BE49-F238E27FC236}">
                <a16:creationId xmlns:a16="http://schemas.microsoft.com/office/drawing/2014/main" id="{EE593D18-9B78-FE7E-FD8D-B49C2A561AF2}"/>
              </a:ext>
            </a:extLst>
          </p:cNvPr>
          <p:cNvCxnSpPr>
            <a:cxnSpLocks/>
          </p:cNvCxnSpPr>
          <p:nvPr/>
        </p:nvCxnSpPr>
        <p:spPr>
          <a:xfrm>
            <a:off x="823105" y="4330097"/>
            <a:ext cx="0" cy="180559"/>
          </a:xfrm>
          <a:prstGeom prst="straightConnector1">
            <a:avLst/>
          </a:prstGeom>
          <a:ln w="19050">
            <a:solidFill>
              <a:srgbClr val="5B5E7E"/>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a:extLst>
              <a:ext uri="{FF2B5EF4-FFF2-40B4-BE49-F238E27FC236}">
                <a16:creationId xmlns:a16="http://schemas.microsoft.com/office/drawing/2014/main" id="{1BF4B8AD-F384-A636-9C8C-CE66361C325F}"/>
              </a:ext>
            </a:extLst>
          </p:cNvPr>
          <p:cNvSpPr txBox="1"/>
          <p:nvPr/>
        </p:nvSpPr>
        <p:spPr>
          <a:xfrm>
            <a:off x="422161" y="4498420"/>
            <a:ext cx="777777" cy="307777"/>
          </a:xfrm>
          <a:prstGeom prst="rect">
            <a:avLst/>
          </a:prstGeom>
          <a:noFill/>
        </p:spPr>
        <p:txBody>
          <a:bodyPr wrap="none" rtlCol="0">
            <a:spAutoFit/>
          </a:bodyPr>
          <a:lstStyle/>
          <a:p>
            <a:pPr algn="ctr"/>
            <a:r>
              <a:rPr lang="es-ES" sz="700" dirty="0">
                <a:latin typeface="Arial" panose="020B0604020202020204" pitchFamily="34" charset="0"/>
                <a:cs typeface="Arial" panose="020B0604020202020204" pitchFamily="34" charset="0"/>
              </a:rPr>
              <a:t>Tiempo medio </a:t>
            </a:r>
          </a:p>
          <a:p>
            <a:pPr algn="ctr"/>
            <a:r>
              <a:rPr lang="es-ES" sz="700" dirty="0">
                <a:latin typeface="Arial" panose="020B0604020202020204" pitchFamily="34" charset="0"/>
                <a:cs typeface="Arial" panose="020B0604020202020204" pitchFamily="34" charset="0"/>
              </a:rPr>
              <a:t>de respuesta</a:t>
            </a:r>
          </a:p>
        </p:txBody>
      </p:sp>
      <p:sp>
        <p:nvSpPr>
          <p:cNvPr id="21" name="CuadroTexto 20">
            <a:extLst>
              <a:ext uri="{FF2B5EF4-FFF2-40B4-BE49-F238E27FC236}">
                <a16:creationId xmlns:a16="http://schemas.microsoft.com/office/drawing/2014/main" id="{DE483C37-61A1-6DF3-3D7D-CFC53CC7AC45}"/>
              </a:ext>
            </a:extLst>
          </p:cNvPr>
          <p:cNvSpPr txBox="1"/>
          <p:nvPr/>
        </p:nvSpPr>
        <p:spPr>
          <a:xfrm>
            <a:off x="1301481" y="4481904"/>
            <a:ext cx="631904" cy="307777"/>
          </a:xfrm>
          <a:prstGeom prst="rect">
            <a:avLst/>
          </a:prstGeom>
          <a:noFill/>
        </p:spPr>
        <p:txBody>
          <a:bodyPr wrap="square" rtlCol="0">
            <a:spAutoFit/>
          </a:bodyPr>
          <a:lstStyle/>
          <a:p>
            <a:pPr algn="ctr"/>
            <a:r>
              <a:rPr lang="es-ES" sz="700" dirty="0">
                <a:latin typeface="Arial" panose="020B0604020202020204" pitchFamily="34" charset="0"/>
                <a:cs typeface="Arial" panose="020B0604020202020204" pitchFamily="34" charset="0"/>
              </a:rPr>
              <a:t>Motivo de</a:t>
            </a:r>
          </a:p>
          <a:p>
            <a:pPr algn="ctr"/>
            <a:r>
              <a:rPr lang="es-ES" sz="700" dirty="0">
                <a:latin typeface="Arial" panose="020B0604020202020204" pitchFamily="34" charset="0"/>
                <a:cs typeface="Arial" panose="020B0604020202020204" pitchFamily="34" charset="0"/>
              </a:rPr>
              <a:t>consulta</a:t>
            </a:r>
          </a:p>
        </p:txBody>
      </p:sp>
      <p:sp>
        <p:nvSpPr>
          <p:cNvPr id="22" name="CuadroTexto 21">
            <a:extLst>
              <a:ext uri="{FF2B5EF4-FFF2-40B4-BE49-F238E27FC236}">
                <a16:creationId xmlns:a16="http://schemas.microsoft.com/office/drawing/2014/main" id="{28D44490-EB0F-9EA7-EA5B-B1AD93741084}"/>
              </a:ext>
            </a:extLst>
          </p:cNvPr>
          <p:cNvSpPr txBox="1"/>
          <p:nvPr/>
        </p:nvSpPr>
        <p:spPr>
          <a:xfrm>
            <a:off x="1877284" y="4481573"/>
            <a:ext cx="995785" cy="415498"/>
          </a:xfrm>
          <a:prstGeom prst="rect">
            <a:avLst/>
          </a:prstGeom>
          <a:noFill/>
        </p:spPr>
        <p:txBody>
          <a:bodyPr wrap="none" rtlCol="0">
            <a:spAutoFit/>
          </a:bodyPr>
          <a:lstStyle/>
          <a:p>
            <a:pPr algn="ctr"/>
            <a:r>
              <a:rPr lang="es-ES" sz="700" dirty="0">
                <a:latin typeface="Arial" panose="020B0604020202020204" pitchFamily="34" charset="0"/>
                <a:cs typeface="Arial" panose="020B0604020202020204" pitchFamily="34" charset="0"/>
              </a:rPr>
              <a:t>Destino del paciente</a:t>
            </a:r>
          </a:p>
          <a:p>
            <a:pPr algn="ctr"/>
            <a:r>
              <a:rPr lang="es-ES" sz="700" dirty="0">
                <a:latin typeface="Arial" panose="020B0604020202020204" pitchFamily="34" charset="0"/>
                <a:cs typeface="Arial" panose="020B0604020202020204" pitchFamily="34" charset="0"/>
              </a:rPr>
              <a:t>tras resolución de</a:t>
            </a:r>
          </a:p>
          <a:p>
            <a:pPr algn="ctr"/>
            <a:r>
              <a:rPr lang="es-ES" sz="700" dirty="0">
                <a:latin typeface="Arial" panose="020B0604020202020204" pitchFamily="34" charset="0"/>
                <a:cs typeface="Arial" panose="020B0604020202020204" pitchFamily="34" charset="0"/>
              </a:rPr>
              <a:t>teleconsulta</a:t>
            </a:r>
          </a:p>
        </p:txBody>
      </p:sp>
      <p:sp>
        <p:nvSpPr>
          <p:cNvPr id="23" name="Rectángulo 22">
            <a:extLst>
              <a:ext uri="{FF2B5EF4-FFF2-40B4-BE49-F238E27FC236}">
                <a16:creationId xmlns:a16="http://schemas.microsoft.com/office/drawing/2014/main" id="{841D5E9C-784D-4AC0-E5F6-1DA99E25A7C9}"/>
              </a:ext>
            </a:extLst>
          </p:cNvPr>
          <p:cNvSpPr/>
          <p:nvPr/>
        </p:nvSpPr>
        <p:spPr>
          <a:xfrm>
            <a:off x="4644639" y="1290064"/>
            <a:ext cx="1207710" cy="184821"/>
          </a:xfrm>
          <a:prstGeom prst="rect">
            <a:avLst/>
          </a:prstGeom>
          <a:solidFill>
            <a:srgbClr val="47A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dirty="0">
                <a:latin typeface="Arial" panose="020B0604020202020204" pitchFamily="34" charset="0"/>
                <a:cs typeface="Arial" panose="020B0604020202020204" pitchFamily="34" charset="0"/>
              </a:rPr>
              <a:t>RESULTADOS</a:t>
            </a:r>
          </a:p>
        </p:txBody>
      </p:sp>
      <p:pic>
        <p:nvPicPr>
          <p:cNvPr id="24" name="Imagen 23" descr="Gráfico, Gráfico de barras, Histograma&#10;&#10;Descripción generada automáticamente">
            <a:extLst>
              <a:ext uri="{FF2B5EF4-FFF2-40B4-BE49-F238E27FC236}">
                <a16:creationId xmlns:a16="http://schemas.microsoft.com/office/drawing/2014/main" id="{9D5EECFF-B7EC-6217-F679-89C2DCD2BB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4602" y="1554455"/>
            <a:ext cx="2411251" cy="1808438"/>
          </a:xfrm>
          <a:prstGeom prst="rect">
            <a:avLst/>
          </a:prstGeom>
        </p:spPr>
      </p:pic>
      <p:sp>
        <p:nvSpPr>
          <p:cNvPr id="29" name="Rectángulo 28">
            <a:extLst>
              <a:ext uri="{FF2B5EF4-FFF2-40B4-BE49-F238E27FC236}">
                <a16:creationId xmlns:a16="http://schemas.microsoft.com/office/drawing/2014/main" id="{D748D9FF-8EC7-4327-4178-C2F62FC6C9B9}"/>
              </a:ext>
            </a:extLst>
          </p:cNvPr>
          <p:cNvSpPr/>
          <p:nvPr/>
        </p:nvSpPr>
        <p:spPr>
          <a:xfrm>
            <a:off x="7720752" y="1275129"/>
            <a:ext cx="1207710" cy="200280"/>
          </a:xfrm>
          <a:prstGeom prst="rect">
            <a:avLst/>
          </a:prstGeom>
          <a:solidFill>
            <a:srgbClr val="47A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a:latin typeface="Arial" panose="020B0604020202020204" pitchFamily="34" charset="0"/>
                <a:cs typeface="Arial" panose="020B0604020202020204" pitchFamily="34" charset="0"/>
              </a:rPr>
              <a:t>CONCLUSIONES</a:t>
            </a:r>
          </a:p>
        </p:txBody>
      </p:sp>
      <p:cxnSp>
        <p:nvCxnSpPr>
          <p:cNvPr id="33" name="Conector recto de flecha 32">
            <a:extLst>
              <a:ext uri="{FF2B5EF4-FFF2-40B4-BE49-F238E27FC236}">
                <a16:creationId xmlns:a16="http://schemas.microsoft.com/office/drawing/2014/main" id="{639CDB51-196F-DD52-6152-C18B118BD0E1}"/>
              </a:ext>
            </a:extLst>
          </p:cNvPr>
          <p:cNvCxnSpPr>
            <a:cxnSpLocks/>
          </p:cNvCxnSpPr>
          <p:nvPr/>
        </p:nvCxnSpPr>
        <p:spPr>
          <a:xfrm>
            <a:off x="2411760" y="4330096"/>
            <a:ext cx="0" cy="180559"/>
          </a:xfrm>
          <a:prstGeom prst="straightConnector1">
            <a:avLst/>
          </a:prstGeom>
          <a:ln w="19050">
            <a:solidFill>
              <a:srgbClr val="5B5E7E"/>
            </a:solidFill>
            <a:tailEnd type="triangle"/>
          </a:ln>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D6861594-B20B-ED4C-164C-BDB760F8A23C}"/>
              </a:ext>
            </a:extLst>
          </p:cNvPr>
          <p:cNvSpPr txBox="1"/>
          <p:nvPr/>
        </p:nvSpPr>
        <p:spPr>
          <a:xfrm>
            <a:off x="7647461" y="1491911"/>
            <a:ext cx="1317027" cy="2030171"/>
          </a:xfrm>
          <a:prstGeom prst="rect">
            <a:avLst/>
          </a:prstGeom>
          <a:noFill/>
        </p:spPr>
        <p:txBody>
          <a:bodyPr wrap="square" rtlCol="0">
            <a:spAutoFit/>
          </a:bodyPr>
          <a:lstStyle/>
          <a:p>
            <a:pPr algn="just">
              <a:lnSpc>
                <a:spcPct val="150000"/>
              </a:lnSpc>
            </a:pPr>
            <a:r>
              <a:rPr lang="es-ES" sz="850" i="0" u="none" strike="noStrike" baseline="0" dirty="0">
                <a:latin typeface="Arial" panose="020B0604020202020204" pitchFamily="34" charset="0"/>
                <a:cs typeface="Arial" panose="020B0604020202020204" pitchFamily="34" charset="0"/>
              </a:rPr>
              <a:t>La teleconsulta permite al médico de atención primaria un acceso rápido al especialista evitando al paciente consultas presenciales innecesarias con un alto grado de satisfacción entre sus usuarios.</a:t>
            </a:r>
            <a:endParaRPr lang="es-ES" sz="850" dirty="0">
              <a:latin typeface="Arial" panose="020B0604020202020204" pitchFamily="34" charset="0"/>
              <a:cs typeface="Arial" panose="020B0604020202020204" pitchFamily="34" charset="0"/>
            </a:endParaRPr>
          </a:p>
        </p:txBody>
      </p:sp>
      <p:sp>
        <p:nvSpPr>
          <p:cNvPr id="38" name="CuadroTexto 37">
            <a:extLst>
              <a:ext uri="{FF2B5EF4-FFF2-40B4-BE49-F238E27FC236}">
                <a16:creationId xmlns:a16="http://schemas.microsoft.com/office/drawing/2014/main" id="{4C5FBC35-005F-F73C-7BD8-FC8C136003E8}"/>
              </a:ext>
            </a:extLst>
          </p:cNvPr>
          <p:cNvSpPr txBox="1"/>
          <p:nvPr/>
        </p:nvSpPr>
        <p:spPr>
          <a:xfrm>
            <a:off x="5465855" y="3643523"/>
            <a:ext cx="1880998" cy="1077218"/>
          </a:xfrm>
          <a:prstGeom prst="rect">
            <a:avLst/>
          </a:prstGeom>
          <a:noFill/>
        </p:spPr>
        <p:txBody>
          <a:bodyPr wrap="square" rtlCol="0">
            <a:spAutoFit/>
          </a:bodyPr>
          <a:lstStyle/>
          <a:p>
            <a:pPr marL="171450" indent="-171450" algn="just">
              <a:buFont typeface="Arial" panose="020B0604020202020204" pitchFamily="34" charset="0"/>
              <a:buChar char="•"/>
            </a:pPr>
            <a:r>
              <a:rPr lang="es-ES" sz="800" dirty="0">
                <a:latin typeface="Arial" panose="020B0604020202020204" pitchFamily="34" charset="0"/>
                <a:cs typeface="Arial" panose="020B0604020202020204" pitchFamily="34" charset="0"/>
              </a:rPr>
              <a:t>En el primer año de su implantación se han realizado 1233 consultas. </a:t>
            </a:r>
          </a:p>
          <a:p>
            <a:pPr algn="just"/>
            <a:endParaRPr lang="es-ES" sz="8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ES" sz="800" dirty="0">
                <a:latin typeface="Arial" panose="020B0604020202020204" pitchFamily="34" charset="0"/>
                <a:cs typeface="Arial" panose="020B0604020202020204" pitchFamily="34" charset="0"/>
              </a:rPr>
              <a:t>El </a:t>
            </a:r>
            <a:r>
              <a:rPr lang="es-ES" sz="800" i="0" u="none" strike="noStrike" baseline="0" dirty="0">
                <a:latin typeface="Arial" panose="020B0604020202020204" pitchFamily="34" charset="0"/>
                <a:cs typeface="Arial" panose="020B0604020202020204" pitchFamily="34" charset="0"/>
              </a:rPr>
              <a:t>66% de los médicos de atención primaria se mostraron como “muy satisfechos” y el 34% como “satisfechos”.</a:t>
            </a:r>
            <a:endParaRPr lang="es-ES" sz="800" dirty="0">
              <a:latin typeface="Arial" panose="020B0604020202020204" pitchFamily="34" charset="0"/>
              <a:cs typeface="Arial" panose="020B0604020202020204" pitchFamily="34" charset="0"/>
            </a:endParaRPr>
          </a:p>
        </p:txBody>
      </p:sp>
      <p:sp>
        <p:nvSpPr>
          <p:cNvPr id="39" name="CuadroTexto 38">
            <a:extLst>
              <a:ext uri="{FF2B5EF4-FFF2-40B4-BE49-F238E27FC236}">
                <a16:creationId xmlns:a16="http://schemas.microsoft.com/office/drawing/2014/main" id="{703F0304-6745-D7C4-B48A-1CDA304A7A47}"/>
              </a:ext>
            </a:extLst>
          </p:cNvPr>
          <p:cNvSpPr txBox="1"/>
          <p:nvPr/>
        </p:nvSpPr>
        <p:spPr>
          <a:xfrm>
            <a:off x="7591737" y="3866487"/>
            <a:ext cx="1677650" cy="580431"/>
          </a:xfrm>
          <a:prstGeom prst="rect">
            <a:avLst/>
          </a:prstGeom>
          <a:noFill/>
        </p:spPr>
        <p:txBody>
          <a:bodyPr wrap="square" rtlCol="0">
            <a:spAutoFit/>
          </a:bodyPr>
          <a:lstStyle/>
          <a:p>
            <a:r>
              <a:rPr lang="es-ES" sz="800" u="sng" dirty="0">
                <a:solidFill>
                  <a:schemeClr val="tx1">
                    <a:lumMod val="65000"/>
                    <a:lumOff val="35000"/>
                  </a:schemeClr>
                </a:solidFill>
                <a:latin typeface="Arial" panose="020B0604020202020204" pitchFamily="34" charset="0"/>
                <a:cs typeface="Arial" panose="020B0604020202020204" pitchFamily="34" charset="0"/>
              </a:rPr>
              <a:t>Autor para correspondencia</a:t>
            </a:r>
          </a:p>
          <a:p>
            <a:r>
              <a:rPr lang="es-ES" sz="800" dirty="0">
                <a:solidFill>
                  <a:schemeClr val="tx1">
                    <a:lumMod val="65000"/>
                    <a:lumOff val="35000"/>
                  </a:schemeClr>
                </a:solidFill>
                <a:latin typeface="Arial" panose="020B0604020202020204" pitchFamily="34" charset="0"/>
                <a:cs typeface="Arial" panose="020B0604020202020204" pitchFamily="34" charset="0"/>
              </a:rPr>
              <a:t>correo electrónico: carmendelmar24@gmail.com</a:t>
            </a:r>
          </a:p>
          <a:p>
            <a:r>
              <a:rPr lang="es-ES" sz="800" dirty="0">
                <a:solidFill>
                  <a:schemeClr val="tx1">
                    <a:lumMod val="65000"/>
                    <a:lumOff val="35000"/>
                  </a:schemeClr>
                </a:solidFill>
                <a:latin typeface="Arial" panose="020B0604020202020204" pitchFamily="34" charset="0"/>
                <a:cs typeface="Arial" panose="020B0604020202020204" pitchFamily="34" charset="0"/>
              </a:rPr>
              <a:t>(C.M. Rosa Linares).</a:t>
            </a:r>
          </a:p>
        </p:txBody>
      </p:sp>
      <p:pic>
        <p:nvPicPr>
          <p:cNvPr id="41" name="Imagen 40" descr="Logotipo&#10;&#10;Descripción generada automáticamente">
            <a:extLst>
              <a:ext uri="{FF2B5EF4-FFF2-40B4-BE49-F238E27FC236}">
                <a16:creationId xmlns:a16="http://schemas.microsoft.com/office/drawing/2014/main" id="{3492A095-05C8-A1D1-CAD5-F09A076A37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6363" y="4618530"/>
            <a:ext cx="824199" cy="298680"/>
          </a:xfrm>
          <a:prstGeom prst="rect">
            <a:avLst/>
          </a:prstGeom>
        </p:spPr>
      </p:pic>
      <p:pic>
        <p:nvPicPr>
          <p:cNvPr id="3" name="Imagen 2">
            <a:extLst>
              <a:ext uri="{FF2B5EF4-FFF2-40B4-BE49-F238E27FC236}">
                <a16:creationId xmlns:a16="http://schemas.microsoft.com/office/drawing/2014/main" id="{B17679AA-39D6-2B92-90B1-064B106A89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7905" y="616312"/>
            <a:ext cx="7350142" cy="555920"/>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TotalTime>
  <Words>266</Words>
  <Application>Microsoft Office PowerPoint</Application>
  <PresentationFormat>Presentación en pantalla (16:9)</PresentationFormat>
  <Paragraphs>25</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Century Gothic</vt:lpstr>
      <vt:lpstr>Tahoma</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Carmen Rosa Linares</cp:lastModifiedBy>
  <cp:revision>15</cp:revision>
  <dcterms:created xsi:type="dcterms:W3CDTF">2022-01-11T08:55:46Z</dcterms:created>
  <dcterms:modified xsi:type="dcterms:W3CDTF">2023-03-01T16:25:34Z</dcterms:modified>
</cp:coreProperties>
</file>