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918" autoAdjust="0"/>
  </p:normalViewPr>
  <p:slideViewPr>
    <p:cSldViewPr>
      <p:cViewPr varScale="1">
        <p:scale>
          <a:sx n="124" d="100"/>
          <a:sy n="124" d="100"/>
        </p:scale>
        <p:origin x="1224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C55B78-BACA-4CCB-970A-2ECE8D2BAECE}" type="datetimeFigureOut">
              <a:rPr lang="es-ES" smtClean="0"/>
              <a:t>20/02/2023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45CE9-D04F-4841-89E8-5166621961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5666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45CE9-D04F-4841-89E8-51666219617F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4218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D1AC56D-2036-64A0-48E3-D90185B8742A}"/>
              </a:ext>
            </a:extLst>
          </p:cNvPr>
          <p:cNvSpPr/>
          <p:nvPr/>
        </p:nvSpPr>
        <p:spPr>
          <a:xfrm>
            <a:off x="1691680" y="51470"/>
            <a:ext cx="7344816" cy="11521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TRATAMIENTO CON DUPILUMAB EN PACIENTES CON ASMA GRAVE. NUESTRA EXPERIENCIA. </a:t>
            </a:r>
          </a:p>
          <a:p>
            <a:pPr algn="ctr"/>
            <a:endParaRPr lang="es-E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2D4C83E-DCAD-F8E5-82AD-D9689C5EEED2}"/>
              </a:ext>
            </a:extLst>
          </p:cNvPr>
          <p:cNvSpPr txBox="1"/>
          <p:nvPr/>
        </p:nvSpPr>
        <p:spPr>
          <a:xfrm>
            <a:off x="1727684" y="752245"/>
            <a:ext cx="72728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A.G. Badillo Melgar; M. Morales González; M.C. </a:t>
            </a:r>
            <a:r>
              <a:rPr lang="es-ES" sz="1050" dirty="0" err="1">
                <a:latin typeface="Arial" panose="020B0604020202020204" pitchFamily="34" charset="0"/>
                <a:cs typeface="Arial" panose="020B0604020202020204" pitchFamily="34" charset="0"/>
              </a:rPr>
              <a:t>Yanlli</a:t>
            </a:r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050" dirty="0" err="1">
                <a:latin typeface="Arial" panose="020B0604020202020204" pitchFamily="34" charset="0"/>
                <a:cs typeface="Arial" panose="020B0604020202020204" pitchFamily="34" charset="0"/>
              </a:rPr>
              <a:t>Bonduki</a:t>
            </a:r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; B. Herrero González; A.M. Burgos Pimentel. HPE (Algeciras). 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2738C2E-C14A-EFBA-521A-FBD621273BC1}"/>
              </a:ext>
            </a:extLst>
          </p:cNvPr>
          <p:cNvSpPr/>
          <p:nvPr/>
        </p:nvSpPr>
        <p:spPr>
          <a:xfrm>
            <a:off x="107504" y="1436321"/>
            <a:ext cx="4248472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OBJETIVO </a:t>
            </a:r>
          </a:p>
          <a:p>
            <a:pPr algn="ctr"/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Valorar nuestra experiencia con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dupilumab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en pacientes con AGNC. 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5FF736A-A949-4662-CCBC-8640835818F9}"/>
              </a:ext>
            </a:extLst>
          </p:cNvPr>
          <p:cNvSpPr/>
          <p:nvPr/>
        </p:nvSpPr>
        <p:spPr>
          <a:xfrm>
            <a:off x="4788024" y="1436321"/>
            <a:ext cx="4248472" cy="9361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MATERIAL Y MÉTODOS </a:t>
            </a:r>
          </a:p>
          <a:p>
            <a:pPr algn="ctr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Estudio prospectivo de los pacientes con inicio de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dupilumab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desde Enero-2022 hasta Noviembre-2022. 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1A92F69-3389-58D9-E524-A06BE258F52A}"/>
              </a:ext>
            </a:extLst>
          </p:cNvPr>
          <p:cNvSpPr/>
          <p:nvPr/>
        </p:nvSpPr>
        <p:spPr>
          <a:xfrm>
            <a:off x="107504" y="2499742"/>
            <a:ext cx="8208912" cy="25202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03415D5B-8AA3-3555-9C3D-112896C5C07D}"/>
              </a:ext>
            </a:extLst>
          </p:cNvPr>
          <p:cNvSpPr/>
          <p:nvPr/>
        </p:nvSpPr>
        <p:spPr>
          <a:xfrm>
            <a:off x="107504" y="2499742"/>
            <a:ext cx="1872208" cy="432048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1C69200-56A6-E232-4586-2E0C6AB831FA}"/>
              </a:ext>
            </a:extLst>
          </p:cNvPr>
          <p:cNvSpPr txBox="1"/>
          <p:nvPr/>
        </p:nvSpPr>
        <p:spPr>
          <a:xfrm>
            <a:off x="179512" y="2931790"/>
            <a:ext cx="3456384" cy="830997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Inicio de tratamiento: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11 pacientes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7 mujeres (63,6%) – 4 hombres (36,4%)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Edad media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: 65 años (±7,28 años)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Inicio síntomas: Edad adulta (81,8%)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60033EC-4036-6FF3-1F90-62059F0FDE3C}"/>
              </a:ext>
            </a:extLst>
          </p:cNvPr>
          <p:cNvSpPr txBox="1"/>
          <p:nvPr/>
        </p:nvSpPr>
        <p:spPr>
          <a:xfrm>
            <a:off x="179512" y="3939902"/>
            <a:ext cx="3456384" cy="646331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Hábito tabáquico: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Nunca fumadores: 4 pacientes (36,4%)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Exfumadores: 7 pacientes (63,6%) 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45532602-8AB5-36A9-4AF7-6BB542709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2546389"/>
            <a:ext cx="4032448" cy="2426986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96075A99-BD02-F344-EF4B-41CB443FA27C}"/>
              </a:ext>
            </a:extLst>
          </p:cNvPr>
          <p:cNvSpPr/>
          <p:nvPr/>
        </p:nvSpPr>
        <p:spPr>
          <a:xfrm>
            <a:off x="1583668" y="195486"/>
            <a:ext cx="1908212" cy="432048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ES" dirty="0"/>
              <a:t> </a:t>
            </a:r>
          </a:p>
        </p:txBody>
      </p:sp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574E9637-A7C0-C9A1-67F9-705134C8FF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991234"/>
              </p:ext>
            </p:extLst>
          </p:nvPr>
        </p:nvGraphicFramePr>
        <p:xfrm>
          <a:off x="3563888" y="411510"/>
          <a:ext cx="5472608" cy="316835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val="1028875905"/>
                    </a:ext>
                  </a:extLst>
                </a:gridCol>
                <a:gridCol w="1564174">
                  <a:extLst>
                    <a:ext uri="{9D8B030D-6E8A-4147-A177-3AD203B41FA5}">
                      <a16:colId xmlns:a16="http://schemas.microsoft.com/office/drawing/2014/main" val="334233265"/>
                    </a:ext>
                  </a:extLst>
                </a:gridCol>
                <a:gridCol w="1748194">
                  <a:extLst>
                    <a:ext uri="{9D8B030D-6E8A-4147-A177-3AD203B41FA5}">
                      <a16:colId xmlns:a16="http://schemas.microsoft.com/office/drawing/2014/main" val="2263144267"/>
                    </a:ext>
                  </a:extLst>
                </a:gridCol>
              </a:tblGrid>
              <a:tr h="352039">
                <a:tc>
                  <a:txBody>
                    <a:bodyPr/>
                    <a:lstStyle/>
                    <a:p>
                      <a:endParaRPr lang="es-E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CONSULTA 0 (n=11)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CONSULTA 3M (n=9)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374418"/>
                  </a:ext>
                </a:extLst>
              </a:tr>
              <a:tr h="352039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FEV1(</a:t>
                      </a:r>
                      <a:r>
                        <a:rPr lang="es-E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mL</a:t>
                      </a:r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1749mL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2222,5mL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097642"/>
                  </a:ext>
                </a:extLst>
              </a:tr>
              <a:tr h="352039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FEV1 (%)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74,2%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372679"/>
                  </a:ext>
                </a:extLst>
              </a:tr>
              <a:tr h="352039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FVC (</a:t>
                      </a:r>
                      <a:r>
                        <a:rPr lang="es-E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mL</a:t>
                      </a:r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2913mL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3072mL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608508"/>
                  </a:ext>
                </a:extLst>
              </a:tr>
              <a:tr h="352039">
                <a:tc>
                  <a:txBody>
                    <a:bodyPr/>
                    <a:lstStyle/>
                    <a:p>
                      <a:r>
                        <a:rPr lang="es-E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Eo</a:t>
                      </a:r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422299"/>
                  </a:ext>
                </a:extLst>
              </a:tr>
              <a:tr h="352039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974496"/>
                  </a:ext>
                </a:extLst>
              </a:tr>
              <a:tr h="352039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ACT&lt;20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90,9%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11,1%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989374"/>
                  </a:ext>
                </a:extLst>
              </a:tr>
              <a:tr h="352039">
                <a:tc>
                  <a:txBody>
                    <a:bodyPr/>
                    <a:lstStyle/>
                    <a:p>
                      <a:r>
                        <a:rPr lang="es-E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Nº</a:t>
                      </a:r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ciclos corticoides (mediana)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63006"/>
                  </a:ext>
                </a:extLst>
              </a:tr>
              <a:tr h="352039">
                <a:tc>
                  <a:txBody>
                    <a:bodyPr/>
                    <a:lstStyle/>
                    <a:p>
                      <a:r>
                        <a:rPr lang="es-E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Nº</a:t>
                      </a:r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agudizaciones (mediana)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555480"/>
                  </a:ext>
                </a:extLst>
              </a:tr>
            </a:tbl>
          </a:graphicData>
        </a:graphic>
      </p:graphicFrame>
      <p:sp>
        <p:nvSpPr>
          <p:cNvPr id="6" name="Rectángulo 5">
            <a:extLst>
              <a:ext uri="{FF2B5EF4-FFF2-40B4-BE49-F238E27FC236}">
                <a16:creationId xmlns:a16="http://schemas.microsoft.com/office/drawing/2014/main" id="{6E17CFAB-C925-CDFF-9E52-A246116E14A5}"/>
              </a:ext>
            </a:extLst>
          </p:cNvPr>
          <p:cNvSpPr/>
          <p:nvPr/>
        </p:nvSpPr>
        <p:spPr>
          <a:xfrm>
            <a:off x="107504" y="1995687"/>
            <a:ext cx="3312368" cy="28803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56AD21E-CE7C-5672-8538-0062ABA29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76" y="2191003"/>
            <a:ext cx="3184688" cy="254098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908CD66C-DD27-5F8B-4652-226BE4FB6AC5}"/>
              </a:ext>
            </a:extLst>
          </p:cNvPr>
          <p:cNvSpPr/>
          <p:nvPr/>
        </p:nvSpPr>
        <p:spPr>
          <a:xfrm>
            <a:off x="3563888" y="3618734"/>
            <a:ext cx="5416936" cy="147329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  <a:p>
            <a:pPr algn="ctr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 pesar de que nuestra experiencia con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dupilumab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es reducida y el tiempo de seguimiento aún es escaso, ante los datos obtenidos podríamos decir que parece existir una mejoría en cuanto a la función pulmonar, así como del control de la enfermedad medido a través del ACT y del número de exacerbaciones. 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246</Words>
  <Application>Microsoft Office PowerPoint</Application>
  <PresentationFormat>Presentación en pantalla (16:9)</PresentationFormat>
  <Paragraphs>47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Alex</cp:lastModifiedBy>
  <cp:revision>7</cp:revision>
  <dcterms:created xsi:type="dcterms:W3CDTF">2022-01-11T08:55:46Z</dcterms:created>
  <dcterms:modified xsi:type="dcterms:W3CDTF">2023-02-20T19:57:18Z</dcterms:modified>
</cp:coreProperties>
</file>