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885" y="3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 err="1">
                <a:solidFill>
                  <a:schemeClr val="tx1"/>
                </a:solidFill>
              </a:rPr>
              <a:t>Trombo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en</a:t>
            </a:r>
            <a:r>
              <a:rPr lang="en-US" sz="1400" dirty="0">
                <a:solidFill>
                  <a:schemeClr val="tx1"/>
                </a:solidFill>
              </a:rPr>
              <a:t> “</a:t>
            </a:r>
            <a:r>
              <a:rPr lang="en-US" sz="1400" dirty="0" err="1">
                <a:solidFill>
                  <a:schemeClr val="tx1"/>
                </a:solidFill>
              </a:rPr>
              <a:t>silla</a:t>
            </a:r>
            <a:r>
              <a:rPr lang="en-US" sz="1400" dirty="0">
                <a:solidFill>
                  <a:schemeClr val="tx1"/>
                </a:solidFill>
              </a:rPr>
              <a:t> de </a:t>
            </a:r>
            <a:r>
              <a:rPr lang="en-US" sz="1400" dirty="0" err="1">
                <a:solidFill>
                  <a:schemeClr val="tx1"/>
                </a:solidFill>
              </a:rPr>
              <a:t>montar</a:t>
            </a:r>
            <a:r>
              <a:rPr lang="en-US" sz="1400" dirty="0">
                <a:solidFill>
                  <a:schemeClr val="tx1"/>
                </a:solidFill>
              </a:rPr>
              <a:t>”</a:t>
            </a:r>
          </a:p>
        </c:rich>
      </c:tx>
      <c:layout>
        <c:manualLayout>
          <c:xMode val="edge"/>
          <c:yMode val="edge"/>
          <c:x val="0.30193194022213021"/>
          <c:y val="8.90336952225886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explosion val="11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BFF7-46C8-A1A0-5178EF7CFC9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BFF7-46C8-A1A0-5178EF7CFC90}"/>
              </c:ext>
            </c:extLst>
          </c:dPt>
          <c:dLbls>
            <c:dLbl>
              <c:idx val="0"/>
              <c:layout>
                <c:manualLayout>
                  <c:x val="3.4568760036763589E-2"/>
                  <c:y val="9.72079699178278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8,2%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0870374672174473E-2"/>
                      <c:h val="8.9534509758215683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BFF7-46C8-A1A0-5178EF7CFC9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92,8%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FF7-46C8-A1A0-5178EF7CFC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ESM</c:v>
                </c:pt>
                <c:pt idx="1">
                  <c:v>No ESM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91.8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F7-46C8-A1A0-5178EF7CFC9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055099938390679"/>
          <c:y val="0.30511917458052951"/>
          <c:w val="0.135686943874923"/>
          <c:h val="0.194066289792409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EC0D9E12-D35A-C352-677D-44211F7CB6C7}"/>
              </a:ext>
            </a:extLst>
          </p:cNvPr>
          <p:cNvSpPr/>
          <p:nvPr/>
        </p:nvSpPr>
        <p:spPr>
          <a:xfrm>
            <a:off x="1838671" y="127371"/>
            <a:ext cx="7200800" cy="5760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EMBOLISMO EN SILLA DE MONTAR: FRECUENCIA, HALLAZGOS CLÍNICOS Y EVOLUCIÓN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5D3B7A0-DCA3-E901-D4D9-99025156BF4B}"/>
              </a:ext>
            </a:extLst>
          </p:cNvPr>
          <p:cNvSpPr txBox="1"/>
          <p:nvPr/>
        </p:nvSpPr>
        <p:spPr>
          <a:xfrm>
            <a:off x="1691680" y="718824"/>
            <a:ext cx="7336331" cy="628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R. Morante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Espada</a:t>
            </a:r>
            <a:r>
              <a:rPr lang="es-ES" sz="900" b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,J. Hernández Borge, J. López Rodríguez, N . Matallana Encinas, S. Hernández Gómez, L. Galán Ledesma,  M.C. García </a:t>
            </a:r>
            <a:r>
              <a:rPr lang="es-ES" sz="9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García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L. Cañón Barroso, J.A. Gutiérrez Lara</a:t>
            </a:r>
            <a:endParaRPr lang="es-ES" sz="900" baseline="30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Servicio de Neumología. Hospital Universitario de Badajoz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68F0EC7-C05E-17DB-0211-7E30F96D923D}"/>
              </a:ext>
            </a:extLst>
          </p:cNvPr>
          <p:cNvSpPr/>
          <p:nvPr/>
        </p:nvSpPr>
        <p:spPr>
          <a:xfrm>
            <a:off x="166952" y="1668148"/>
            <a:ext cx="3951955" cy="1420092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just"/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embolismo pulmonar en silla de montar (ESM) es una forma infrecuente de embolismo pulmonar agudo (EP) que puede ocasionar colapso hemodinámico y la muerte. </a:t>
            </a:r>
          </a:p>
          <a:p>
            <a:pPr algn="just"/>
            <a:endParaRPr lang="es-ES" sz="1100" b="0" i="0" dirty="0">
              <a:solidFill>
                <a:srgbClr val="201F1E"/>
              </a:solidFill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Su frecuencia oscila entre el 2,6 y el 9% y se ha asociado a mayor riesgo de shock, fallo respiratorio y estancias prolongadas.</a:t>
            </a:r>
            <a:endParaRPr lang="es-ES" sz="11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E30DB5-92A3-0F58-3E36-E35819495751}"/>
              </a:ext>
            </a:extLst>
          </p:cNvPr>
          <p:cNvSpPr txBox="1"/>
          <p:nvPr/>
        </p:nvSpPr>
        <p:spPr>
          <a:xfrm>
            <a:off x="1047850" y="1372421"/>
            <a:ext cx="20882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FD8FEF-AFCF-B1D9-62C2-A5482531448D}"/>
              </a:ext>
            </a:extLst>
          </p:cNvPr>
          <p:cNvSpPr/>
          <p:nvPr/>
        </p:nvSpPr>
        <p:spPr>
          <a:xfrm>
            <a:off x="4273170" y="1653141"/>
            <a:ext cx="4637800" cy="143877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just"/>
            <a:r>
              <a:rPr lang="es-ES" sz="1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 principal: </a:t>
            </a:r>
            <a:r>
              <a:rPr lang="es-ES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Conocer la prevalencia de ESM en nuestro servicio con diagnóstico de EP (2007-2018), valorando las diferencias en antecedentes, presentación, manejo diagnóstico-terapéutico y evolución a corto y largo plazo respecto al resto de pacientes con EP.</a:t>
            </a:r>
          </a:p>
          <a:p>
            <a:pPr algn="just"/>
            <a:endParaRPr lang="es-ES" sz="11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Análisis descriptivo y comparativo, así como de supervivencia (M. de Kaplan-Meier) entre ambos grupos.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EF5644D-543B-4D49-0955-531B1BCA68A6}"/>
              </a:ext>
            </a:extLst>
          </p:cNvPr>
          <p:cNvSpPr txBox="1"/>
          <p:nvPr/>
        </p:nvSpPr>
        <p:spPr>
          <a:xfrm>
            <a:off x="5439071" y="1372421"/>
            <a:ext cx="309634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Y MÉTODOS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85F2897-6B66-F22D-5D7B-67013F7FBDD1}"/>
              </a:ext>
            </a:extLst>
          </p:cNvPr>
          <p:cNvSpPr/>
          <p:nvPr/>
        </p:nvSpPr>
        <p:spPr>
          <a:xfrm>
            <a:off x="136701" y="3312460"/>
            <a:ext cx="6950893" cy="1831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just">
              <a:spcBef>
                <a:spcPts val="600"/>
              </a:spcBef>
              <a:spcAft>
                <a:spcPts val="100"/>
              </a:spcAft>
              <a:buFont typeface="Wingdings" panose="05000000000000000000" pitchFamily="2" charset="2"/>
              <a:buChar char="q"/>
            </a:pPr>
            <a:r>
              <a:rPr lang="es-ES" sz="1100" dirty="0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 incluyeron 489 pacientes (55% hombres, edad media 64±16,4 años). Un 8,2% tenían un ESM.</a:t>
            </a:r>
          </a:p>
          <a:p>
            <a:pPr marL="171450" indent="-171450" algn="just">
              <a:spcBef>
                <a:spcPts val="600"/>
              </a:spcBef>
              <a:spcAft>
                <a:spcPts val="100"/>
              </a:spcAft>
              <a:buFont typeface="Wingdings" panose="05000000000000000000" pitchFamily="2" charset="2"/>
              <a:buChar char="q"/>
            </a:pPr>
            <a:r>
              <a:rPr lang="es-ES" sz="1100" dirty="0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 encontramos DS en género, PESI, </a:t>
            </a:r>
            <a:r>
              <a:rPr lang="es-ES" sz="1100" dirty="0" err="1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Charlson</a:t>
            </a:r>
            <a:r>
              <a:rPr lang="es-ES" sz="1100" dirty="0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EPOC, cardiopatía, neoplasia, obesidad, FR predisponentes,  TVP o EP previo.</a:t>
            </a:r>
          </a:p>
          <a:p>
            <a:pPr marL="171450" indent="-171450" algn="just">
              <a:spcBef>
                <a:spcPts val="600"/>
              </a:spcBef>
              <a:spcAft>
                <a:spcPts val="100"/>
              </a:spcAft>
              <a:buFont typeface="Wingdings" panose="05000000000000000000" pitchFamily="2" charset="2"/>
              <a:buChar char="q"/>
            </a:pPr>
            <a:r>
              <a:rPr lang="es-ES" sz="1100" dirty="0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Las alteraciones EKG, ecocardiográficas, TVP proximal y afectación en </a:t>
            </a:r>
            <a:r>
              <a:rPr lang="es-ES" sz="1100" dirty="0" err="1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Angio</a:t>
            </a:r>
            <a:r>
              <a:rPr lang="es-ES" sz="1100" dirty="0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-TAC &gt; 50% fueron más frecuentes en el ESM. </a:t>
            </a:r>
          </a:p>
          <a:p>
            <a:pPr marL="171450" indent="-171450" algn="just">
              <a:spcBef>
                <a:spcPts val="600"/>
              </a:spcBef>
              <a:spcAft>
                <a:spcPts val="100"/>
              </a:spcAft>
              <a:buFont typeface="Wingdings" panose="05000000000000000000" pitchFamily="2" charset="2"/>
              <a:buChar char="q"/>
            </a:pPr>
            <a:r>
              <a:rPr lang="es-ES" sz="1100" dirty="0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ingreso en UCI, la fibrinolisis o la colocación de filtro en vena cava también fueron significativamente más frecuentes en el ESM. </a:t>
            </a:r>
          </a:p>
          <a:p>
            <a:pPr marL="171450" indent="-171450" algn="just">
              <a:spcBef>
                <a:spcPts val="600"/>
              </a:spcBef>
              <a:spcAft>
                <a:spcPts val="100"/>
              </a:spcAft>
              <a:buFont typeface="Wingdings" panose="05000000000000000000" pitchFamily="2" charset="2"/>
              <a:buChar char="q"/>
            </a:pPr>
            <a:r>
              <a:rPr lang="es-ES" sz="1100" dirty="0">
                <a:solidFill>
                  <a:srgbClr val="201F1E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 se </a:t>
            </a:r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encontraron diferencias significativas en la aparición de complicaciones hemorrágicas y no hemorrágicas, ni en mortalidad.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38AB33-F8A9-1194-7433-F429E469D51D}"/>
              </a:ext>
            </a:extLst>
          </p:cNvPr>
          <p:cNvSpPr txBox="1"/>
          <p:nvPr/>
        </p:nvSpPr>
        <p:spPr>
          <a:xfrm>
            <a:off x="3122423" y="2978148"/>
            <a:ext cx="2160240" cy="3231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3BC187A3-B740-5B8C-3A5C-893C7725AE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9825927"/>
              </p:ext>
            </p:extLst>
          </p:nvPr>
        </p:nvGraphicFramePr>
        <p:xfrm>
          <a:off x="5412290" y="2888941"/>
          <a:ext cx="4752528" cy="2282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EC2710B-B9F3-E780-A635-5AB2F2FA3406}"/>
              </a:ext>
            </a:extLst>
          </p:cNvPr>
          <p:cNvSpPr/>
          <p:nvPr/>
        </p:nvSpPr>
        <p:spPr>
          <a:xfrm>
            <a:off x="251520" y="4371950"/>
            <a:ext cx="8056411" cy="700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Encontramos una prevalencia de ESM del 8,2%.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La presentación clínica y la severidad hemodinámica fue peor en estos pacientes aunque no implicó un peor pronóstico a corto y largo plazo.</a:t>
            </a:r>
            <a:endParaRPr lang="es-ES" sz="11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CDD57B6-F816-6CCC-B286-78F1DFE7B8A8}"/>
              </a:ext>
            </a:extLst>
          </p:cNvPr>
          <p:cNvSpPr txBox="1"/>
          <p:nvPr/>
        </p:nvSpPr>
        <p:spPr>
          <a:xfrm>
            <a:off x="5309820" y="4205827"/>
            <a:ext cx="2088232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85544062-FF1E-517C-515C-306D34961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354965"/>
              </p:ext>
            </p:extLst>
          </p:nvPr>
        </p:nvGraphicFramePr>
        <p:xfrm>
          <a:off x="4355976" y="99406"/>
          <a:ext cx="468052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3168691196"/>
                    </a:ext>
                  </a:extLst>
                </a:gridCol>
                <a:gridCol w="1133021">
                  <a:extLst>
                    <a:ext uri="{9D8B030D-6E8A-4147-A177-3AD203B41FA5}">
                      <a16:colId xmlns:a16="http://schemas.microsoft.com/office/drawing/2014/main" val="3705276769"/>
                    </a:ext>
                  </a:extLst>
                </a:gridCol>
                <a:gridCol w="883203">
                  <a:extLst>
                    <a:ext uri="{9D8B030D-6E8A-4147-A177-3AD203B41FA5}">
                      <a16:colId xmlns:a16="http://schemas.microsoft.com/office/drawing/2014/main" val="1136729050"/>
                    </a:ext>
                  </a:extLst>
                </a:gridCol>
                <a:gridCol w="936105">
                  <a:extLst>
                    <a:ext uri="{9D8B030D-6E8A-4147-A177-3AD203B41FA5}">
                      <a16:colId xmlns:a16="http://schemas.microsoft.com/office/drawing/2014/main" val="4008893932"/>
                    </a:ext>
                  </a:extLst>
                </a:gridCol>
              </a:tblGrid>
              <a:tr h="240240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Variable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No ESM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ESM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84321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Síncope-shock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13,8%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27,5%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27223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FC &gt; 100 </a:t>
                      </a:r>
                      <a:r>
                        <a:rPr lang="es-ES" sz="1050" dirty="0" err="1"/>
                        <a:t>lpm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20,5%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47,5%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01658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TA sistólica≤ 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15,6%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35,0%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256492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pt-BR" sz="1050" dirty="0"/>
                        <a:t>SatO2 ≤ 90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13,8%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22,5%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815566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FR ≥ 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14,5%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45,0%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10899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EKG patológico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55,7%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70,0%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95321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TVP proximal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27,6%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45,0%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304504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Afecta tronco pulmonar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80,0%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634795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Severidad &gt;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29,5%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100,0%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550331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Ecocardiograma patológico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45,5%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73,0%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564445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Tratamiento fibrinolítico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11,1%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37,5%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980140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Ingreso en UCI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29,2%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57,5%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47332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Filtro vena cava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1,1%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61240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TTO &gt; 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78,6%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96,7%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153316"/>
                  </a:ext>
                </a:extLst>
              </a:tr>
              <a:tr h="240240">
                <a:tc>
                  <a:txBody>
                    <a:bodyPr/>
                    <a:lstStyle/>
                    <a:p>
                      <a:r>
                        <a:rPr lang="es-ES" sz="1050" dirty="0"/>
                        <a:t>Complicaciones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63,7%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47,5%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p=0,043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194701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5C4ABBC2-6B75-1B4B-6A74-F3E2D215C2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4" r="10348" b="-1053"/>
          <a:stretch/>
        </p:blipFill>
        <p:spPr>
          <a:xfrm>
            <a:off x="539552" y="1202906"/>
            <a:ext cx="3240360" cy="2970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C0965D1-BCC0-C28D-EAEF-A415AF66D19B}"/>
              </a:ext>
            </a:extLst>
          </p:cNvPr>
          <p:cNvSpPr txBox="1"/>
          <p:nvPr/>
        </p:nvSpPr>
        <p:spPr>
          <a:xfrm>
            <a:off x="1547664" y="99406"/>
            <a:ext cx="2808312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rgbClr val="FF0000"/>
                </a:solidFill>
              </a:rPr>
              <a:t>Exitus al final seguimiento </a:t>
            </a:r>
            <a:r>
              <a:rPr lang="es-ES" sz="1400" dirty="0"/>
              <a:t>: 20% en ESM vs 25,6% (P=NS)</a:t>
            </a:r>
          </a:p>
          <a:p>
            <a:r>
              <a:rPr lang="es-ES" sz="1400" dirty="0">
                <a:solidFill>
                  <a:srgbClr val="FF0000"/>
                </a:solidFill>
              </a:rPr>
              <a:t>Exitus 30 días : </a:t>
            </a:r>
            <a:r>
              <a:rPr lang="es-ES" sz="1400" dirty="0"/>
              <a:t>0% vs 2,9% (P=NS)</a:t>
            </a:r>
          </a:p>
          <a:p>
            <a:r>
              <a:rPr lang="es-ES" sz="1400" dirty="0">
                <a:solidFill>
                  <a:srgbClr val="FF0000"/>
                </a:solidFill>
              </a:rPr>
              <a:t>Exitus 3 meses: </a:t>
            </a:r>
            <a:r>
              <a:rPr lang="es-ES" sz="1400" dirty="0"/>
              <a:t>0% vs 5,3% (P=NS)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E05D8F6-2057-D87F-F556-870BEE06CD07}"/>
              </a:ext>
            </a:extLst>
          </p:cNvPr>
          <p:cNvSpPr txBox="1"/>
          <p:nvPr/>
        </p:nvSpPr>
        <p:spPr>
          <a:xfrm>
            <a:off x="1115617" y="3024486"/>
            <a:ext cx="1296144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ES" sz="1200" dirty="0"/>
              <a:t>Log </a:t>
            </a:r>
            <a:r>
              <a:rPr lang="es-ES" sz="1200" dirty="0" err="1"/>
              <a:t>rank</a:t>
            </a:r>
            <a:r>
              <a:rPr lang="es-ES" sz="1200" dirty="0"/>
              <a:t>= 0,58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558</Words>
  <Application>Microsoft Office PowerPoint</Application>
  <PresentationFormat>Presentación en pantalla (16:9)</PresentationFormat>
  <Paragraphs>91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10</cp:revision>
  <dcterms:created xsi:type="dcterms:W3CDTF">2022-01-11T08:55:46Z</dcterms:created>
  <dcterms:modified xsi:type="dcterms:W3CDTF">2023-02-13T18:47:11Z</dcterms:modified>
</cp:coreProperties>
</file>