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E3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1C557-192D-45C3-B304-B2968A7E958C}" v="1" dt="2023-02-22T20:45:19.624"/>
    <p1510:client id="{DA765008-F2DB-4C93-9D17-50F951AD7A58}" v="1501" dt="2023-03-02T11:40:12.4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CF-430A-9043-8701B430C6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CF-430A-9043-8701B430C6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9CF-430A-9043-8701B430C6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[Libro.xlsx]Hoja1!$A$1:$A$3</c:f>
              <c:strCache>
                <c:ptCount val="3"/>
                <c:pt idx="0">
                  <c:v>NO VM</c:v>
                </c:pt>
                <c:pt idx="1">
                  <c:v>VMNI</c:v>
                </c:pt>
                <c:pt idx="2">
                  <c:v>VMI</c:v>
                </c:pt>
              </c:strCache>
            </c:strRef>
          </c:cat>
          <c:val>
            <c:numRef>
              <c:f>[Libro.xlsx]Hoja1!$B$1:$B$3</c:f>
              <c:numCache>
                <c:formatCode>0.00%</c:formatCode>
                <c:ptCount val="3"/>
                <c:pt idx="0">
                  <c:v>0.16800000000000001</c:v>
                </c:pt>
                <c:pt idx="1">
                  <c:v>0.66600000000000004</c:v>
                </c:pt>
                <c:pt idx="2">
                  <c:v>0.16600000000000001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9CF-430A-9043-8701B430C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A4A-48AA-BDE6-CF621776E0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A4A-48AA-BDE6-CF621776E05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[Libro.xlsx]Hoja1!$A$1:$A$2</c:f>
              <c:strCache>
                <c:ptCount val="2"/>
                <c:pt idx="0">
                  <c:v>ESPINAL</c:v>
                </c:pt>
                <c:pt idx="1">
                  <c:v>BULBAR</c:v>
                </c:pt>
              </c:strCache>
            </c:strRef>
          </c:cat>
          <c:val>
            <c:numRef>
              <c:f>[Libro.xlsx]Hoja1!$B$1:$B$2</c:f>
              <c:numCache>
                <c:formatCode>0.00%</c:formatCode>
                <c:ptCount val="2"/>
                <c:pt idx="0">
                  <c:v>0.83299999999999996</c:v>
                </c:pt>
                <c:pt idx="1">
                  <c:v>0.16600000000000001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4A-48AA-BDE6-CF621776E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347C1F9E-F686-4FFC-8913-429925AD5372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02/03/2023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513173E-879F-4D29-8C66-8CB37753A791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Segundo nivel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Tercer nivel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5DEAB7AC-E676-4CE1-AADF-ABAD3F22935F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02/03/2023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200F66E-4E32-4C51-B1C1-84368F1CA5D5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584178" y="100006"/>
            <a:ext cx="7528262" cy="49044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es-ES" sz="2200" b="1" strike="noStrike" cap="small" spc="24" dirty="0">
                <a:solidFill>
                  <a:schemeClr val="accent6">
                    <a:lumMod val="75000"/>
                  </a:schemeClr>
                </a:solidFill>
                <a:latin typeface="Arial"/>
                <a:ea typeface="Microsoft YaHei"/>
              </a:rPr>
              <a:t>Donación de órganos de pacientes con esclerosis lateral amiotrófica</a:t>
            </a:r>
            <a:r>
              <a:rPr lang="es-ES" sz="2200" b="1" cap="small" spc="24" dirty="0">
                <a:solidFill>
                  <a:schemeClr val="accent6">
                    <a:lumMod val="75000"/>
                  </a:schemeClr>
                </a:solidFill>
                <a:latin typeface="Arial"/>
                <a:ea typeface="Microsoft YaHei"/>
              </a:rPr>
              <a:t> (ELA)</a:t>
            </a:r>
            <a:endParaRPr lang="es-ES" sz="2200" b="0" strike="noStrike" spc="24">
              <a:solidFill>
                <a:schemeClr val="accent6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337440" y="1260474"/>
            <a:ext cx="2342368" cy="22332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/>
            <a:r>
              <a:rPr lang="es-ES" sz="1600" b="1" spc="-1" dirty="0">
                <a:solidFill>
                  <a:schemeClr val="accent6"/>
                </a:solidFill>
                <a:latin typeface="Arial"/>
              </a:rPr>
              <a:t>1.INTRODUCCIÓN</a:t>
            </a:r>
            <a:endParaRPr lang="es-ES" dirty="0">
              <a:solidFill>
                <a:schemeClr val="accent6"/>
              </a:solidFill>
            </a:endParaRPr>
          </a:p>
        </p:txBody>
      </p:sp>
      <p:sp>
        <p:nvSpPr>
          <p:cNvPr id="84" name="TextShape 3"/>
          <p:cNvSpPr txBox="1"/>
          <p:nvPr/>
        </p:nvSpPr>
        <p:spPr>
          <a:xfrm>
            <a:off x="239685" y="2032494"/>
            <a:ext cx="4399885" cy="8341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es-ES" sz="1600" spc="-1" dirty="0">
                <a:latin typeface="Arial"/>
                <a:ea typeface="Times New Roman"/>
              </a:rPr>
              <a:t>Últimos</a:t>
            </a:r>
            <a:r>
              <a:rPr lang="es-ES" sz="1600" b="0" strike="noStrike" spc="-1" dirty="0">
                <a:latin typeface="Arial"/>
                <a:ea typeface="Times New Roman"/>
              </a:rPr>
              <a:t> años</a:t>
            </a:r>
            <a:r>
              <a:rPr lang="es-ES" sz="1600" spc="-1" dirty="0">
                <a:latin typeface="Arial"/>
                <a:ea typeface="Times New Roman"/>
              </a:rPr>
              <a:t>     </a:t>
            </a:r>
            <a:r>
              <a:rPr lang="es-ES" sz="1600" b="0" strike="noStrike" spc="-1" dirty="0">
                <a:latin typeface="Arial"/>
                <a:ea typeface="Times New Roman"/>
              </a:rPr>
              <a:t>el número de pacientes con ELA que manifiestan su deseo de ser donantes de órganos al final de su vida</a:t>
            </a:r>
            <a:endParaRPr lang="es-ES" sz="1600" spc="-1">
              <a:latin typeface="Arial"/>
              <a:ea typeface="Times New Roman"/>
            </a:endParaRPr>
          </a:p>
          <a:p>
            <a:pPr algn="ctr"/>
            <a:endParaRPr lang="es-ES" sz="1600" spc="-1" dirty="0">
              <a:latin typeface="Arial"/>
              <a:ea typeface="Times New Roman"/>
            </a:endParaRPr>
          </a:p>
        </p:txBody>
      </p:sp>
      <p:sp>
        <p:nvSpPr>
          <p:cNvPr id="85" name="TextShape 4"/>
          <p:cNvSpPr txBox="1"/>
          <p:nvPr/>
        </p:nvSpPr>
        <p:spPr>
          <a:xfrm>
            <a:off x="236190" y="3096415"/>
            <a:ext cx="8669249" cy="60462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/>
            <a:r>
              <a:rPr lang="es-ES" sz="1600" b="1" strike="noStrike" spc="-1" dirty="0">
                <a:solidFill>
                  <a:schemeClr val="accent6"/>
                </a:solidFill>
                <a:latin typeface="Arial"/>
                <a:ea typeface="Times New Roman"/>
              </a:rPr>
              <a:t>Objetivo:</a:t>
            </a:r>
            <a:r>
              <a:rPr lang="es-ES" sz="1600" b="1" spc="-1" dirty="0">
                <a:solidFill>
                  <a:schemeClr val="accent6"/>
                </a:solidFill>
                <a:latin typeface="Arial"/>
                <a:ea typeface="Times New Roman"/>
              </a:rPr>
              <a:t> </a:t>
            </a:r>
            <a:r>
              <a:rPr lang="es-ES" sz="1600" b="0" strike="noStrike" spc="-1" dirty="0">
                <a:latin typeface="Arial"/>
                <a:ea typeface="Times New Roman"/>
              </a:rPr>
              <a:t>Describir nuestra experiencia en los últimos años en la donación de órganos de pacientes con una patología tan compleja como la ELA.</a:t>
            </a:r>
            <a:r>
              <a:rPr lang="es-ES" sz="1600" spc="-1" dirty="0">
                <a:latin typeface="Arial"/>
                <a:ea typeface="Times New Roman"/>
              </a:rPr>
              <a:t> </a:t>
            </a:r>
            <a:endParaRPr lang="es-ES" sz="1100" b="0" strike="noStrike" spc="-1">
              <a:latin typeface="Arial"/>
            </a:endParaRPr>
          </a:p>
        </p:txBody>
      </p:sp>
      <p:sp>
        <p:nvSpPr>
          <p:cNvPr id="86" name="TextShape 5"/>
          <p:cNvSpPr txBox="1"/>
          <p:nvPr/>
        </p:nvSpPr>
        <p:spPr>
          <a:xfrm>
            <a:off x="334243" y="3787638"/>
            <a:ext cx="3071013" cy="24268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/>
            <a:r>
              <a:rPr lang="es-ES" sz="1600" b="1" spc="-1" dirty="0">
                <a:solidFill>
                  <a:schemeClr val="accent6"/>
                </a:solidFill>
                <a:latin typeface="Arial"/>
                <a:ea typeface="Times New Roman"/>
              </a:rPr>
              <a:t>2. MATERIAL </a:t>
            </a:r>
            <a:r>
              <a:rPr lang="es-ES" sz="1600" b="1" strike="noStrike" spc="-1" dirty="0">
                <a:solidFill>
                  <a:schemeClr val="accent6"/>
                </a:solidFill>
                <a:latin typeface="Arial"/>
                <a:ea typeface="Times New Roman"/>
              </a:rPr>
              <a:t>Y MÉTODOS</a:t>
            </a:r>
            <a:r>
              <a:rPr lang="es-ES" sz="1600" b="1" spc="-1" dirty="0">
                <a:solidFill>
                  <a:schemeClr val="accent6"/>
                </a:solidFill>
                <a:latin typeface="Arial"/>
                <a:ea typeface="Times New Roman"/>
              </a:rPr>
              <a:t> </a:t>
            </a:r>
            <a:endParaRPr lang="es-ES" sz="1600" b="1" strike="noStrike" spc="-1" dirty="0">
              <a:solidFill>
                <a:schemeClr val="accent6"/>
              </a:solidFill>
              <a:latin typeface="Arial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8AB81FF-AB73-E716-7166-2D490721B3F9}"/>
              </a:ext>
            </a:extLst>
          </p:cNvPr>
          <p:cNvSpPr txBox="1"/>
          <p:nvPr/>
        </p:nvSpPr>
        <p:spPr>
          <a:xfrm>
            <a:off x="135356" y="838448"/>
            <a:ext cx="9008643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100" i="1" dirty="0">
                <a:ea typeface="+mn-lt"/>
                <a:cs typeface="+mn-lt"/>
              </a:rPr>
              <a:t>De Benito Zorrero Esther1; Caballero Eraso Candelaria1; Carrera Cueva Carlos1; Zamorano </a:t>
            </a:r>
            <a:r>
              <a:rPr lang="es-ES" sz="1100" i="1" dirty="0" err="1">
                <a:ea typeface="+mn-lt"/>
                <a:cs typeface="+mn-lt"/>
              </a:rPr>
              <a:t>Imbernon</a:t>
            </a:r>
            <a:r>
              <a:rPr lang="es-ES" sz="1100" i="1" dirty="0">
                <a:ea typeface="+mn-lt"/>
                <a:cs typeface="+mn-lt"/>
              </a:rPr>
              <a:t> Pilar2; </a:t>
            </a:r>
            <a:r>
              <a:rPr lang="es-ES" sz="1100" i="1" dirty="0" err="1">
                <a:ea typeface="+mn-lt"/>
                <a:cs typeface="+mn-lt"/>
              </a:rPr>
              <a:t>Barrot</a:t>
            </a:r>
            <a:r>
              <a:rPr lang="es-ES" sz="1100" i="1" dirty="0">
                <a:ea typeface="+mn-lt"/>
                <a:cs typeface="+mn-lt"/>
              </a:rPr>
              <a:t> Cortés Emilia1 </a:t>
            </a:r>
          </a:p>
          <a:p>
            <a:pPr algn="ctr"/>
            <a:r>
              <a:rPr lang="es-ES" sz="1100" i="1" dirty="0">
                <a:ea typeface="+mn-lt"/>
                <a:cs typeface="+mn-lt"/>
              </a:rPr>
              <a:t>1 Unidad Médico-Quirúrgica de Enfermedades Respiratorias.</a:t>
            </a:r>
            <a:endParaRPr lang="es-ES" sz="1100" i="1" dirty="0"/>
          </a:p>
          <a:p>
            <a:pPr algn="ctr"/>
            <a:r>
              <a:rPr lang="es-ES" sz="1100" i="1" dirty="0">
                <a:ea typeface="+mn-lt"/>
                <a:cs typeface="+mn-lt"/>
              </a:rPr>
              <a:t>2 Enfermería Gestora de Casos</a:t>
            </a:r>
            <a:endParaRPr lang="es-ES" sz="1100" i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741D174-425C-A28F-FE3D-73FE9AE98707}"/>
              </a:ext>
            </a:extLst>
          </p:cNvPr>
          <p:cNvSpPr txBox="1"/>
          <p:nvPr/>
        </p:nvSpPr>
        <p:spPr>
          <a:xfrm>
            <a:off x="421104" y="1560345"/>
            <a:ext cx="9023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1600" dirty="0"/>
              <a:t>ELA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24DACC7-53BE-21DB-F9C5-359771BA8A63}"/>
              </a:ext>
            </a:extLst>
          </p:cNvPr>
          <p:cNvSpPr txBox="1"/>
          <p:nvPr/>
        </p:nvSpPr>
        <p:spPr>
          <a:xfrm>
            <a:off x="1417470" y="1564106"/>
            <a:ext cx="3940342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dirty="0"/>
              <a:t>Enfermedad neuromuscular degenerativa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7DAB525A-F668-87DF-224B-083E365DED89}"/>
              </a:ext>
            </a:extLst>
          </p:cNvPr>
          <p:cNvSpPr/>
          <p:nvPr/>
        </p:nvSpPr>
        <p:spPr>
          <a:xfrm>
            <a:off x="1033963" y="1612983"/>
            <a:ext cx="330868" cy="195513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2A3ED89-22FE-7859-D5C7-BB7F30996155}"/>
              </a:ext>
            </a:extLst>
          </p:cNvPr>
          <p:cNvSpPr txBox="1"/>
          <p:nvPr/>
        </p:nvSpPr>
        <p:spPr>
          <a:xfrm>
            <a:off x="5459327" y="1564103"/>
            <a:ext cx="2349917" cy="3366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dirty="0"/>
              <a:t>Tratamiento curativo</a:t>
            </a:r>
          </a:p>
        </p:txBody>
      </p:sp>
      <p:sp>
        <p:nvSpPr>
          <p:cNvPr id="8" name="Signo de multiplicación 7">
            <a:extLst>
              <a:ext uri="{FF2B5EF4-FFF2-40B4-BE49-F238E27FC236}">
                <a16:creationId xmlns:a16="http://schemas.microsoft.com/office/drawing/2014/main" id="{AB751CCF-2E41-D41C-40B0-9B3A30FEE929}"/>
              </a:ext>
            </a:extLst>
          </p:cNvPr>
          <p:cNvSpPr/>
          <p:nvPr/>
        </p:nvSpPr>
        <p:spPr>
          <a:xfrm>
            <a:off x="5260055" y="1383632"/>
            <a:ext cx="270711" cy="646697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: hacia arriba 8">
            <a:extLst>
              <a:ext uri="{FF2B5EF4-FFF2-40B4-BE49-F238E27FC236}">
                <a16:creationId xmlns:a16="http://schemas.microsoft.com/office/drawing/2014/main" id="{800F1D18-25AB-C3FA-F713-67DCED376129}"/>
              </a:ext>
            </a:extLst>
          </p:cNvPr>
          <p:cNvSpPr/>
          <p:nvPr/>
        </p:nvSpPr>
        <p:spPr>
          <a:xfrm>
            <a:off x="1718257" y="2079206"/>
            <a:ext cx="150396" cy="203034"/>
          </a:xfrm>
          <a:prstGeom prst="upArrow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669F09B-8C05-EEEF-56A7-EEDA098ABFF5}"/>
              </a:ext>
            </a:extLst>
          </p:cNvPr>
          <p:cNvSpPr txBox="1"/>
          <p:nvPr/>
        </p:nvSpPr>
        <p:spPr>
          <a:xfrm>
            <a:off x="4853989" y="2128084"/>
            <a:ext cx="419225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 dirty="0">
                <a:latin typeface="Arial"/>
                <a:cs typeface="Times New Roman"/>
              </a:rPr>
              <a:t>Mayor información por parte de las asociaciones y de las Unidades Multidisciplinares (UM). </a:t>
            </a:r>
            <a:endParaRPr lang="es-ES" sz="1400" dirty="0">
              <a:latin typeface="Arial"/>
              <a:ea typeface="+mn-lt"/>
              <a:cs typeface="+mn-lt"/>
            </a:endParaRPr>
          </a:p>
        </p:txBody>
      </p:sp>
      <p:sp>
        <p:nvSpPr>
          <p:cNvPr id="11" name="Cerrar llave 10">
            <a:extLst>
              <a:ext uri="{FF2B5EF4-FFF2-40B4-BE49-F238E27FC236}">
                <a16:creationId xmlns:a16="http://schemas.microsoft.com/office/drawing/2014/main" id="{E834B7EB-2548-D5AE-3AEA-A0676F462B33}"/>
              </a:ext>
            </a:extLst>
          </p:cNvPr>
          <p:cNvSpPr/>
          <p:nvPr/>
        </p:nvSpPr>
        <p:spPr>
          <a:xfrm>
            <a:off x="4673517" y="1898733"/>
            <a:ext cx="263190" cy="1052763"/>
          </a:xfrm>
          <a:prstGeom prst="rightBrac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1086FCD-7C76-05C9-C6D5-039247DE3471}"/>
              </a:ext>
            </a:extLst>
          </p:cNvPr>
          <p:cNvSpPr txBox="1"/>
          <p:nvPr/>
        </p:nvSpPr>
        <p:spPr>
          <a:xfrm>
            <a:off x="278229" y="4132095"/>
            <a:ext cx="836194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dirty="0">
                <a:latin typeface="Arial"/>
                <a:cs typeface="Times New Roman"/>
              </a:rPr>
              <a:t>Estudio </a:t>
            </a:r>
            <a:r>
              <a:rPr lang="es-ES" sz="1600" b="1" dirty="0">
                <a:solidFill>
                  <a:schemeClr val="accent5"/>
                </a:solidFill>
                <a:latin typeface="Arial"/>
                <a:cs typeface="Times New Roman"/>
              </a:rPr>
              <a:t>descriptivo retrospectivo</a:t>
            </a:r>
            <a:r>
              <a:rPr lang="es-ES" sz="1600" dirty="0">
                <a:latin typeface="Arial"/>
                <a:cs typeface="Times New Roman"/>
              </a:rPr>
              <a:t> de pacientes diagnosticados de ELA en seguimiento por la Unidad Multidisciplinar del Hospital Virgen del Rocío de Sevilla desde 2015 hasta 2022. </a:t>
            </a:r>
            <a:endParaRPr lang="es-ES" sz="1600" dirty="0">
              <a:latin typeface="Arial"/>
              <a:ea typeface="+mn-lt"/>
              <a:cs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6">
            <a:extLst>
              <a:ext uri="{FF2B5EF4-FFF2-40B4-BE49-F238E27FC236}">
                <a16:creationId xmlns:a16="http://schemas.microsoft.com/office/drawing/2014/main" id="{1843B3D6-B120-71D4-5713-66E9B9891DD0}"/>
              </a:ext>
            </a:extLst>
          </p:cNvPr>
          <p:cNvSpPr txBox="1"/>
          <p:nvPr/>
        </p:nvSpPr>
        <p:spPr>
          <a:xfrm>
            <a:off x="1675763" y="447187"/>
            <a:ext cx="3605241" cy="1146371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400" b="0" strike="noStrike" spc="-1" dirty="0">
                <a:latin typeface="Arial"/>
                <a:ea typeface="Times New Roman"/>
              </a:rPr>
              <a:t>-Edad en el momento de la donación.</a:t>
            </a:r>
            <a:r>
              <a:rPr lang="es-ES" sz="1400" spc="-1" dirty="0">
                <a:latin typeface="Arial"/>
                <a:ea typeface="Times New Roman"/>
              </a:rPr>
              <a:t> </a:t>
            </a:r>
            <a:endParaRPr lang="es-ES" sz="1400" b="0" strike="noStrike" spc="-1" dirty="0">
              <a:latin typeface="Arial"/>
            </a:endParaRPr>
          </a:p>
          <a:p>
            <a:pPr algn="just"/>
            <a:r>
              <a:rPr lang="es-ES" sz="1400" b="0" strike="noStrike" spc="-1" dirty="0">
                <a:latin typeface="Arial"/>
                <a:ea typeface="Times New Roman"/>
              </a:rPr>
              <a:t>-Tipo de ELA al diagnóstico.</a:t>
            </a:r>
            <a:r>
              <a:rPr lang="es-ES" sz="1400" spc="-1" dirty="0">
                <a:latin typeface="Arial"/>
                <a:ea typeface="Times New Roman"/>
              </a:rPr>
              <a:t>  </a:t>
            </a:r>
            <a:endParaRPr lang="es-ES" sz="1400" b="0" strike="noStrike" spc="-1">
              <a:latin typeface="Arial"/>
            </a:endParaRPr>
          </a:p>
          <a:p>
            <a:pPr algn="just"/>
            <a:r>
              <a:rPr lang="es-ES" sz="1400" b="0" strike="noStrike" spc="-1" dirty="0">
                <a:latin typeface="Arial"/>
                <a:ea typeface="Times New Roman"/>
              </a:rPr>
              <a:t>-Componente familiar</a:t>
            </a:r>
            <a:r>
              <a:rPr lang="es-ES" sz="1400" spc="-1" dirty="0">
                <a:latin typeface="Arial"/>
                <a:ea typeface="Times New Roman"/>
              </a:rPr>
              <a:t>.</a:t>
            </a:r>
            <a:endParaRPr lang="es-ES" sz="1400" b="0" strike="noStrike" spc="-1" dirty="0">
              <a:latin typeface="Arial"/>
            </a:endParaRPr>
          </a:p>
          <a:p>
            <a:pPr algn="just"/>
            <a:r>
              <a:rPr lang="es-ES" sz="1400" b="0" strike="noStrike" spc="-1" dirty="0">
                <a:latin typeface="Arial"/>
                <a:ea typeface="Times New Roman"/>
              </a:rPr>
              <a:t>-Años de evolución de la enfermedad</a:t>
            </a:r>
            <a:r>
              <a:rPr lang="es-ES" sz="1400" spc="-1" dirty="0">
                <a:latin typeface="Arial"/>
                <a:ea typeface="Times New Roman"/>
              </a:rPr>
              <a:t>.</a:t>
            </a:r>
            <a:endParaRPr lang="es-ES" sz="1400" b="0" strike="noStrike" spc="-1" dirty="0">
              <a:latin typeface="Arial"/>
            </a:endParaRPr>
          </a:p>
          <a:p>
            <a:pPr algn="just"/>
            <a:r>
              <a:rPr lang="es-ES" sz="1400" b="0" strike="noStrike" spc="-1" dirty="0">
                <a:latin typeface="Arial"/>
                <a:ea typeface="Times New Roman"/>
              </a:rPr>
              <a:t>-Necesidad de ventilación mecánica (VM</a:t>
            </a:r>
            <a:r>
              <a:rPr lang="es-ES" sz="1400" spc="-1" dirty="0">
                <a:latin typeface="Arial"/>
                <a:ea typeface="Times New Roman"/>
              </a:rPr>
              <a:t>).</a:t>
            </a:r>
            <a:endParaRPr lang="es-ES" sz="1400" b="0" strike="noStrike" spc="-1" dirty="0">
              <a:latin typeface="Arial"/>
            </a:endParaRPr>
          </a:p>
          <a:p>
            <a:pPr algn="just"/>
            <a:endParaRPr lang="es-ES" sz="1400" b="0" strike="noStrike" spc="-1" dirty="0">
              <a:latin typeface="Arial"/>
            </a:endParaRPr>
          </a:p>
        </p:txBody>
      </p:sp>
      <p:sp>
        <p:nvSpPr>
          <p:cNvPr id="4" name="TextShape 5">
            <a:extLst>
              <a:ext uri="{FF2B5EF4-FFF2-40B4-BE49-F238E27FC236}">
                <a16:creationId xmlns:a16="http://schemas.microsoft.com/office/drawing/2014/main" id="{F59A0FA6-86F7-C6C4-E49C-70B1CFA1C0A0}"/>
              </a:ext>
            </a:extLst>
          </p:cNvPr>
          <p:cNvSpPr txBox="1"/>
          <p:nvPr/>
        </p:nvSpPr>
        <p:spPr>
          <a:xfrm>
            <a:off x="1744908" y="76505"/>
            <a:ext cx="3071013" cy="24268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/>
            <a:r>
              <a:rPr lang="es-ES" sz="1600" b="1" spc="-1" dirty="0">
                <a:solidFill>
                  <a:schemeClr val="accent6"/>
                </a:solidFill>
                <a:latin typeface="Arial"/>
                <a:ea typeface="Times New Roman"/>
              </a:rPr>
              <a:t>2. MATERIAL </a:t>
            </a:r>
            <a:r>
              <a:rPr lang="es-ES" sz="1600" b="1" strike="noStrike" spc="-1" dirty="0">
                <a:solidFill>
                  <a:schemeClr val="accent6"/>
                </a:solidFill>
                <a:latin typeface="Arial"/>
                <a:ea typeface="Times New Roman"/>
              </a:rPr>
              <a:t>Y MÉTODOS</a:t>
            </a:r>
            <a:r>
              <a:rPr lang="es-ES" sz="1600" b="1" spc="-1" dirty="0">
                <a:solidFill>
                  <a:schemeClr val="accent6"/>
                </a:solidFill>
                <a:latin typeface="Arial"/>
                <a:ea typeface="Times New Roman"/>
              </a:rPr>
              <a:t>: </a:t>
            </a:r>
            <a:endParaRPr lang="es-ES" sz="1600" b="1" strike="noStrike" spc="-1" dirty="0">
              <a:solidFill>
                <a:schemeClr val="accent6"/>
              </a:solidFill>
              <a:latin typeface="Arial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BB8708F-1ADF-7588-5D4D-D2A278CBF901}"/>
              </a:ext>
            </a:extLst>
          </p:cNvPr>
          <p:cNvSpPr txBox="1"/>
          <p:nvPr/>
        </p:nvSpPr>
        <p:spPr>
          <a:xfrm>
            <a:off x="4441784" y="79575"/>
            <a:ext cx="43549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dirty="0">
                <a:cs typeface="Arial"/>
              </a:rPr>
              <a:t>Se describen variables clínicas y funcionales</a:t>
            </a:r>
            <a:endParaRPr lang="es-ES" dirty="0"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940CB08-1154-AF9C-FD9C-F695B675BE22}"/>
              </a:ext>
            </a:extLst>
          </p:cNvPr>
          <p:cNvSpPr txBox="1"/>
          <p:nvPr/>
        </p:nvSpPr>
        <p:spPr>
          <a:xfrm>
            <a:off x="5096478" y="444901"/>
            <a:ext cx="4011350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400" dirty="0">
                <a:cs typeface="Arial"/>
              </a:rPr>
              <a:t>-Presencia de gastrostomía (PEG)</a:t>
            </a:r>
            <a:endParaRPr lang="es-ES" sz="1400" dirty="0">
              <a:ea typeface="+mn-lt"/>
              <a:cs typeface="+mn-lt"/>
            </a:endParaRPr>
          </a:p>
          <a:p>
            <a:pPr algn="just"/>
            <a:r>
              <a:rPr lang="es-ES" sz="1400" dirty="0">
                <a:cs typeface="Arial"/>
              </a:rPr>
              <a:t>-Capacidad vital forzada (CVF) al diagnóstico y última disponible. </a:t>
            </a:r>
            <a:endParaRPr lang="es-ES" sz="1400" dirty="0">
              <a:ea typeface="+mn-lt"/>
              <a:cs typeface="+mn-lt"/>
            </a:endParaRPr>
          </a:p>
          <a:p>
            <a:pPr algn="just"/>
            <a:r>
              <a:rPr lang="es-ES" sz="1400" dirty="0">
                <a:cs typeface="Arial"/>
              </a:rPr>
              <a:t>-Donación de órganos programada o de forma urgente.</a:t>
            </a:r>
            <a:endParaRPr lang="es-ES" sz="1400" dirty="0">
              <a:ea typeface="+mn-lt"/>
              <a:cs typeface="+mn-lt"/>
            </a:endParaRPr>
          </a:p>
          <a:p>
            <a:pPr algn="l"/>
            <a:endParaRPr lang="es-ES" sz="14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1DAA3CA-0A48-900D-3F56-78BBAFBC84AF}"/>
              </a:ext>
            </a:extLst>
          </p:cNvPr>
          <p:cNvSpPr/>
          <p:nvPr/>
        </p:nvSpPr>
        <p:spPr>
          <a:xfrm>
            <a:off x="1616838" y="444901"/>
            <a:ext cx="7487372" cy="119364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Shape 5">
            <a:extLst>
              <a:ext uri="{FF2B5EF4-FFF2-40B4-BE49-F238E27FC236}">
                <a16:creationId xmlns:a16="http://schemas.microsoft.com/office/drawing/2014/main" id="{0C7044AA-6065-862B-689C-EFDD7149437C}"/>
              </a:ext>
            </a:extLst>
          </p:cNvPr>
          <p:cNvSpPr txBox="1"/>
          <p:nvPr/>
        </p:nvSpPr>
        <p:spPr>
          <a:xfrm>
            <a:off x="131686" y="1718662"/>
            <a:ext cx="3071013" cy="24268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/>
            <a:r>
              <a:rPr lang="es-ES" sz="1600" b="1" spc="-1" dirty="0">
                <a:solidFill>
                  <a:schemeClr val="accent6"/>
                </a:solidFill>
                <a:latin typeface="Arial"/>
                <a:ea typeface="Times New Roman"/>
              </a:rPr>
              <a:t>3. RESULTADOS:</a:t>
            </a:r>
            <a:endParaRPr lang="es-ES" sz="1600" b="1" strike="noStrike" spc="-1" dirty="0">
              <a:solidFill>
                <a:schemeClr val="accent6"/>
              </a:solidFill>
              <a:latin typeface="Arial"/>
            </a:endParaRPr>
          </a:p>
        </p:txBody>
      </p:sp>
      <p:sp>
        <p:nvSpPr>
          <p:cNvPr id="9" name="TextShape 5">
            <a:extLst>
              <a:ext uri="{FF2B5EF4-FFF2-40B4-BE49-F238E27FC236}">
                <a16:creationId xmlns:a16="http://schemas.microsoft.com/office/drawing/2014/main" id="{EC69DE9E-BDF9-D0F9-1D1F-BB39D495D06B}"/>
              </a:ext>
            </a:extLst>
          </p:cNvPr>
          <p:cNvSpPr txBox="1"/>
          <p:nvPr/>
        </p:nvSpPr>
        <p:spPr>
          <a:xfrm>
            <a:off x="2902375" y="3773168"/>
            <a:ext cx="3071013" cy="242683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es-ES" sz="1600" b="1" spc="-1" dirty="0">
                <a:solidFill>
                  <a:schemeClr val="accent6"/>
                </a:solidFill>
                <a:latin typeface="Arial"/>
                <a:ea typeface="Times New Roman"/>
              </a:rPr>
              <a:t>4. CONCLUSIONES</a:t>
            </a:r>
            <a:endParaRPr lang="es-ES" sz="1600" b="1" strike="noStrike" spc="-1" dirty="0">
              <a:solidFill>
                <a:schemeClr val="accent6"/>
              </a:solidFill>
              <a:latin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7AB1C81-EF31-BC00-AB3A-51DD1D60F1D3}"/>
              </a:ext>
            </a:extLst>
          </p:cNvPr>
          <p:cNvSpPr txBox="1"/>
          <p:nvPr/>
        </p:nvSpPr>
        <p:spPr>
          <a:xfrm>
            <a:off x="2047273" y="1718116"/>
            <a:ext cx="2452383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dirty="0"/>
              <a:t>N: 6 (3 hombres / 3 mujeres)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8E81D80-22FE-1B5A-E7FF-4EF14AEE6069}"/>
              </a:ext>
            </a:extLst>
          </p:cNvPr>
          <p:cNvSpPr txBox="1"/>
          <p:nvPr/>
        </p:nvSpPr>
        <p:spPr>
          <a:xfrm>
            <a:off x="130215" y="2003867"/>
            <a:ext cx="52845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dirty="0">
                <a:solidFill>
                  <a:schemeClr val="accent5"/>
                </a:solidFill>
              </a:rPr>
              <a:t>59 años</a:t>
            </a:r>
            <a:r>
              <a:rPr lang="es-ES" sz="1400" dirty="0"/>
              <a:t>: media de edad en el momento de la donación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2A3EB95-FC1A-FCF0-500F-87FE0205F041}"/>
              </a:ext>
            </a:extLst>
          </p:cNvPr>
          <p:cNvSpPr txBox="1"/>
          <p:nvPr/>
        </p:nvSpPr>
        <p:spPr>
          <a:xfrm>
            <a:off x="130214" y="2184721"/>
            <a:ext cx="52845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dirty="0">
                <a:solidFill>
                  <a:schemeClr val="accent5"/>
                </a:solidFill>
              </a:rPr>
              <a:t>3,3 años</a:t>
            </a:r>
            <a:r>
              <a:rPr lang="es-ES" sz="1400" dirty="0"/>
              <a:t>: media de años de evolución de la enfermedad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8E15A29-C82C-6354-A1A9-5A37E2B80D39}"/>
              </a:ext>
            </a:extLst>
          </p:cNvPr>
          <p:cNvSpPr txBox="1"/>
          <p:nvPr/>
        </p:nvSpPr>
        <p:spPr>
          <a:xfrm>
            <a:off x="130213" y="2372808"/>
            <a:ext cx="52845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dirty="0">
                <a:solidFill>
                  <a:schemeClr val="accent5"/>
                </a:solidFill>
              </a:rPr>
              <a:t>1 paciente</a:t>
            </a:r>
            <a:r>
              <a:rPr lang="es-ES" sz="1400" dirty="0"/>
              <a:t>: agregación familiar (SOD1)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3B6E5B4-A200-D7B0-77A8-1DA43169456C}"/>
              </a:ext>
            </a:extLst>
          </p:cNvPr>
          <p:cNvSpPr txBox="1"/>
          <p:nvPr/>
        </p:nvSpPr>
        <p:spPr>
          <a:xfrm>
            <a:off x="5349674" y="3356659"/>
            <a:ext cx="187726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50000"/>
                  </a:schemeClr>
                </a:solidFill>
              </a:rPr>
              <a:t>VM previa donación</a:t>
            </a:r>
            <a:endParaRPr lang="es-E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4A6BEB0-18CC-28CB-FB46-C9067EE66A86}"/>
              </a:ext>
            </a:extLst>
          </p:cNvPr>
          <p:cNvSpPr txBox="1"/>
          <p:nvPr/>
        </p:nvSpPr>
        <p:spPr>
          <a:xfrm>
            <a:off x="7538012" y="3494107"/>
            <a:ext cx="146853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ea typeface="+mn-lt"/>
                <a:cs typeface="+mn-lt"/>
              </a:rPr>
              <a:t>Tipo de ELA</a:t>
            </a:r>
          </a:p>
        </p:txBody>
      </p:sp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C4A7D621-F452-7545-70BA-3FFF060F81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459831"/>
              </p:ext>
            </p:extLst>
          </p:nvPr>
        </p:nvGraphicFramePr>
        <p:xfrm>
          <a:off x="4294811" y="1733187"/>
          <a:ext cx="3740070" cy="1781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D119BBF6-57C2-6D0D-8822-A3E83F2619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9512969"/>
              </p:ext>
            </p:extLst>
          </p:nvPr>
        </p:nvGraphicFramePr>
        <p:xfrm>
          <a:off x="6544638" y="1639145"/>
          <a:ext cx="3088995" cy="1969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CuadroTexto 27">
            <a:extLst>
              <a:ext uri="{FF2B5EF4-FFF2-40B4-BE49-F238E27FC236}">
                <a16:creationId xmlns:a16="http://schemas.microsoft.com/office/drawing/2014/main" id="{97248119-EEAB-0CA9-BD38-75B589FACE1C}"/>
              </a:ext>
            </a:extLst>
          </p:cNvPr>
          <p:cNvSpPr txBox="1"/>
          <p:nvPr/>
        </p:nvSpPr>
        <p:spPr>
          <a:xfrm>
            <a:off x="130214" y="2716433"/>
            <a:ext cx="550882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b="1" dirty="0">
                <a:solidFill>
                  <a:schemeClr val="accent5"/>
                </a:solidFill>
                <a:ea typeface="+mn-lt"/>
                <a:cs typeface="+mn-lt"/>
              </a:rPr>
              <a:t>50%</a:t>
            </a:r>
            <a:r>
              <a:rPr lang="es-ES" sz="1400" dirty="0">
                <a:ea typeface="+mn-lt"/>
                <a:cs typeface="+mn-lt"/>
              </a:rPr>
              <a:t> alimentación a través de PEG. </a:t>
            </a:r>
            <a:endParaRPr lang="es-ES" dirty="0"/>
          </a:p>
          <a:p>
            <a:r>
              <a:rPr lang="es-ES" sz="1400" b="1" dirty="0">
                <a:solidFill>
                  <a:schemeClr val="accent5"/>
                </a:solidFill>
                <a:ea typeface="+mn-lt"/>
                <a:cs typeface="+mn-lt"/>
              </a:rPr>
              <a:t>CVF al inicio: </a:t>
            </a:r>
            <a:r>
              <a:rPr lang="es-ES" sz="1400" dirty="0">
                <a:ea typeface="+mn-lt"/>
                <a:cs typeface="+mn-lt"/>
              </a:rPr>
              <a:t>media</a:t>
            </a:r>
            <a:r>
              <a:rPr lang="es-ES" sz="1400" b="1" dirty="0">
                <a:solidFill>
                  <a:schemeClr val="accent5"/>
                </a:solidFill>
                <a:ea typeface="+mn-lt"/>
                <a:cs typeface="+mn-lt"/>
              </a:rPr>
              <a:t> </a:t>
            </a:r>
            <a:r>
              <a:rPr lang="es-ES" sz="1400" dirty="0">
                <a:ea typeface="+mn-lt"/>
                <a:cs typeface="+mn-lt"/>
              </a:rPr>
              <a:t>96,5%</a:t>
            </a:r>
            <a:r>
              <a:rPr lang="es-ES" sz="1400" b="1" dirty="0">
                <a:solidFill>
                  <a:schemeClr val="accent5"/>
                </a:solidFill>
                <a:ea typeface="+mn-lt"/>
                <a:cs typeface="+mn-lt"/>
              </a:rPr>
              <a:t> </a:t>
            </a:r>
            <a:endParaRPr lang="es-ES" dirty="0">
              <a:solidFill>
                <a:schemeClr val="accent5"/>
              </a:solidFill>
              <a:ea typeface="+mn-lt"/>
              <a:cs typeface="+mn-lt"/>
            </a:endParaRPr>
          </a:p>
          <a:p>
            <a:r>
              <a:rPr lang="es-ES" sz="1400" b="1" dirty="0">
                <a:solidFill>
                  <a:schemeClr val="accent5"/>
                </a:solidFill>
                <a:ea typeface="+mn-lt"/>
                <a:cs typeface="+mn-lt"/>
              </a:rPr>
              <a:t>CVF última: </a:t>
            </a:r>
            <a:r>
              <a:rPr lang="es-ES" sz="1400" dirty="0">
                <a:ea typeface="+mn-lt"/>
                <a:cs typeface="+mn-lt"/>
              </a:rPr>
              <a:t>media</a:t>
            </a:r>
            <a:r>
              <a:rPr lang="es-ES" sz="1400" b="1" dirty="0">
                <a:solidFill>
                  <a:schemeClr val="accent5"/>
                </a:solidFill>
                <a:ea typeface="+mn-lt"/>
                <a:cs typeface="+mn-lt"/>
              </a:rPr>
              <a:t> </a:t>
            </a:r>
            <a:r>
              <a:rPr lang="es-ES" sz="1400" dirty="0">
                <a:ea typeface="+mn-lt"/>
                <a:cs typeface="+mn-lt"/>
              </a:rPr>
              <a:t>66,75%.</a:t>
            </a:r>
            <a:endParaRPr lang="es-ES" sz="1400" dirty="0">
              <a:solidFill>
                <a:schemeClr val="accent5"/>
              </a:solidFill>
              <a:cs typeface="Arial"/>
            </a:endParaRPr>
          </a:p>
          <a:p>
            <a:r>
              <a:rPr lang="es-ES" sz="1400" b="1" dirty="0">
                <a:solidFill>
                  <a:schemeClr val="accent5"/>
                </a:solidFill>
                <a:cs typeface="Arial"/>
              </a:rPr>
              <a:t>Proceso donación</a:t>
            </a:r>
            <a:r>
              <a:rPr lang="es-ES" sz="1400" dirty="0">
                <a:cs typeface="Arial"/>
              </a:rPr>
              <a:t>: Programado </a:t>
            </a:r>
            <a:r>
              <a:rPr lang="es-ES" sz="1400" dirty="0">
                <a:ea typeface="+mn-lt"/>
                <a:cs typeface="+mn-lt"/>
              </a:rPr>
              <a:t>4 (66,6%); </a:t>
            </a:r>
            <a:r>
              <a:rPr lang="es-ES" sz="1400" dirty="0">
                <a:cs typeface="Arial"/>
              </a:rPr>
              <a:t>Urgente </a:t>
            </a:r>
            <a:r>
              <a:rPr lang="es-ES" sz="1400" dirty="0">
                <a:ea typeface="+mn-lt"/>
                <a:cs typeface="+mn-lt"/>
              </a:rPr>
              <a:t>2 (33,3%)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DA7F60AE-FC29-FA52-7D22-F1D67D8E92E7}"/>
              </a:ext>
            </a:extLst>
          </p:cNvPr>
          <p:cNvSpPr txBox="1"/>
          <p:nvPr/>
        </p:nvSpPr>
        <p:spPr>
          <a:xfrm>
            <a:off x="1" y="4065607"/>
            <a:ext cx="9143998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600" dirty="0">
                <a:ea typeface="+mn-lt"/>
                <a:cs typeface="+mn-lt"/>
              </a:rPr>
              <a:t>Los pacientes con ELA pueden ser candidatos de donación de órganos, siendo muy importante informar desde las UM de ELA, de esta posibilidad y de cómo se realiza el proceso. </a:t>
            </a:r>
            <a:endParaRPr lang="es-ES" sz="1600">
              <a:ea typeface="+mn-lt"/>
              <a:cs typeface="+mn-lt"/>
            </a:endParaRPr>
          </a:p>
          <a:p>
            <a:pPr algn="ctr"/>
            <a:r>
              <a:rPr lang="es-ES" sz="1600" dirty="0">
                <a:ea typeface="+mn-lt"/>
                <a:cs typeface="+mn-lt"/>
              </a:rPr>
              <a:t>Al ser una enfermedad con una evolución variable y compleja, es importante realizar el proceso de forma coordinada entre la UM de ELA y el comité de trasplante del hospital.</a:t>
            </a:r>
            <a:endParaRPr lang="es-E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0</Words>
  <Application>Microsoft Office PowerPoint</Application>
  <PresentationFormat>Presentación en pantalla (16:9)</PresentationFormat>
  <Paragraphs>0</Paragraphs>
  <Slides>2</Slides>
  <Notes>0</Notes>
  <HiddenSlides>0</HiddenSlide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Office Theme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/>
  <cp:revision>442</cp:revision>
  <dcterms:created xsi:type="dcterms:W3CDTF">2022-01-11T08:55:46Z</dcterms:created>
  <dcterms:modified xsi:type="dcterms:W3CDTF">2023-03-02T11:40:30Z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Presentación en pantalla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