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512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Tipos ELA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Espinal</c:v>
                </c:pt>
                <c:pt idx="1">
                  <c:v>Bulbar</c:v>
                </c:pt>
                <c:pt idx="2">
                  <c:v>ELP</c:v>
                </c:pt>
                <c:pt idx="3">
                  <c:v>Otros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0.545</c:v>
                </c:pt>
                <c:pt idx="1">
                  <c:v>0.164</c:v>
                </c:pt>
                <c:pt idx="2">
                  <c:v>0.127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8C72E-28E5-482F-9CAA-77FD6D39BB05}" type="datetimeFigureOut">
              <a:rPr lang="es-ES" smtClean="0"/>
              <a:t>1/3/23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4DBFF-957A-4589-933C-CF3A537E5E7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5882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 smtClean="0"/>
              <a:t>19 pacientes con </a:t>
            </a:r>
            <a:r>
              <a:rPr lang="es-ES" baseline="0" dirty="0" err="1" smtClean="0"/>
              <a:t>pEG</a:t>
            </a:r>
            <a:r>
              <a:rPr lang="es-ES" baseline="0" dirty="0" smtClean="0"/>
              <a:t> (12 </a:t>
            </a:r>
            <a:r>
              <a:rPr lang="es-ES" baseline="0" dirty="0" err="1" smtClean="0"/>
              <a:t>exitus</a:t>
            </a:r>
            <a:r>
              <a:rPr lang="es-ES" baseline="0" dirty="0" smtClean="0"/>
              <a:t>) con 15,5 meses desde la </a:t>
            </a:r>
            <a:r>
              <a:rPr lang="es-ES" baseline="0" dirty="0" err="1" smtClean="0"/>
              <a:t>indicacion</a:t>
            </a:r>
            <a:r>
              <a:rPr lang="es-ES" baseline="0" dirty="0" smtClean="0"/>
              <a:t> al </a:t>
            </a:r>
            <a:r>
              <a:rPr lang="es-ES" baseline="0" dirty="0" err="1" smtClean="0"/>
              <a:t>exitus</a:t>
            </a:r>
            <a:r>
              <a:rPr lang="es-ES" baseline="0" dirty="0" smtClean="0"/>
              <a:t> y 20 m desde el </a:t>
            </a:r>
            <a:r>
              <a:rPr lang="es-ES" baseline="0" dirty="0" err="1" smtClean="0"/>
              <a:t>dco</a:t>
            </a:r>
            <a:r>
              <a:rPr lang="es-ES" baseline="0" dirty="0" smtClean="0"/>
              <a:t> al </a:t>
            </a:r>
            <a:r>
              <a:rPr lang="es-ES" baseline="0" dirty="0" err="1" smtClean="0"/>
              <a:t>exitus</a:t>
            </a:r>
            <a:endParaRPr lang="es-ES" baseline="0" dirty="0" smtClean="0"/>
          </a:p>
          <a:p>
            <a:r>
              <a:rPr lang="es-ES" baseline="0" dirty="0" smtClean="0"/>
              <a:t>9 pacientes sin EPG (5 </a:t>
            </a:r>
            <a:r>
              <a:rPr lang="es-ES" baseline="0" dirty="0" err="1" smtClean="0"/>
              <a:t>exitus</a:t>
            </a:r>
            <a:r>
              <a:rPr lang="es-ES" baseline="0" dirty="0" smtClean="0"/>
              <a:t>) con 2,8 meses desde la </a:t>
            </a:r>
            <a:r>
              <a:rPr lang="es-ES" baseline="0" dirty="0" err="1" smtClean="0"/>
              <a:t>indicacion</a:t>
            </a:r>
            <a:r>
              <a:rPr lang="es-ES" baseline="0" dirty="0" smtClean="0"/>
              <a:t> al </a:t>
            </a:r>
            <a:r>
              <a:rPr lang="es-ES" baseline="0" dirty="0" err="1" smtClean="0"/>
              <a:t>exitus</a:t>
            </a:r>
            <a:r>
              <a:rPr lang="es-ES" baseline="0" dirty="0" smtClean="0"/>
              <a:t> y 9,8 m desde el </a:t>
            </a:r>
            <a:r>
              <a:rPr lang="es-ES" baseline="0" dirty="0" err="1" smtClean="0"/>
              <a:t>dco</a:t>
            </a:r>
            <a:r>
              <a:rPr lang="es-ES" baseline="0" dirty="0" smtClean="0"/>
              <a:t> al </a:t>
            </a:r>
            <a:r>
              <a:rPr lang="es-ES" baseline="0" smtClean="0"/>
              <a:t>exitus</a:t>
            </a:r>
            <a:endParaRPr lang="es-ES" baseline="0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4DBFF-957A-4589-933C-CF3A537E5E7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2954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496" y="824394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SUPERVIVENCIA DE LOS PACIENTES CON </a:t>
            </a:r>
            <a:r>
              <a:rPr lang="es-ES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ELA,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VENTILACIÓN NO INVASIVA (VNI) Y GASTROSTOMIA PERCUTÁNEA (PEG) EN NUESTRA CONSULTA MULTIDISCIPLINAR (CMD</a:t>
            </a:r>
            <a:r>
              <a:rPr lang="es-ES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es-ES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626" y="1244437"/>
            <a:ext cx="8892480" cy="40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5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C. </a:t>
            </a:r>
            <a:r>
              <a:rPr lang="es-ES" sz="105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Romero </a:t>
            </a:r>
            <a:r>
              <a:rPr lang="es-ES" sz="105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Muñoz; MG Hurtado Gañán; M. Sánchez Gutiérrez; J.F. Sánchez Gómez, J. M. </a:t>
            </a:r>
            <a:r>
              <a:rPr lang="es-ES" sz="105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Benítez </a:t>
            </a:r>
            <a:r>
              <a:rPr lang="es-ES" sz="105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Moya.</a:t>
            </a:r>
          </a:p>
          <a:p>
            <a:r>
              <a:rPr lang="es-ES" sz="10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S. Neumología Hospital Universitario Virgen Macarena. </a:t>
            </a:r>
            <a:r>
              <a:rPr lang="es-ES" sz="1000" dirty="0" err="1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VIViSOL</a:t>
            </a:r>
            <a:r>
              <a:rPr lang="es-ES" sz="10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10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Ibérica. Fundación ELA Andalucía.</a:t>
            </a:r>
            <a:endParaRPr lang="es-ES" sz="1000" dirty="0" smtClean="0"/>
          </a:p>
        </p:txBody>
      </p:sp>
      <p:sp>
        <p:nvSpPr>
          <p:cNvPr id="4" name="CuadroTexto 3"/>
          <p:cNvSpPr txBox="1"/>
          <p:nvPr/>
        </p:nvSpPr>
        <p:spPr>
          <a:xfrm>
            <a:off x="107504" y="1755418"/>
            <a:ext cx="1872208" cy="324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 y objetivo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123728" y="1635646"/>
            <a:ext cx="67687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En la evolución de la Esclerosis Lateral </a:t>
            </a:r>
            <a:r>
              <a:rPr lang="es-ES" sz="1200" dirty="0" err="1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Amiotrófica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se encuentra la afectación del estado nutricional. </a:t>
            </a:r>
            <a:endParaRPr lang="es-ES" sz="1200" dirty="0" smtClean="0">
              <a:solidFill>
                <a:srgbClr val="22222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Objetivo: caracterización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clínica de nuestros pacientes con ELA a los que se indicó la colocación de sonda de Gastrostomía percutánea (PEG) y la relación de la misma con la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VNI y mortalidad.</a:t>
            </a:r>
            <a:r>
              <a:rPr lang="es-ES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es-ES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07504" y="2499742"/>
            <a:ext cx="1872208" cy="324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y métodos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195736" y="2499742"/>
            <a:ext cx="68407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Estudio retrospectivo con recogida prospectiva de datos desde octubre del 2020 a octubre del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2022.</a:t>
            </a:r>
            <a:r>
              <a:rPr lang="es-ES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es-ES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107504" y="3075806"/>
            <a:ext cx="1800200" cy="324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07504" y="3651870"/>
            <a:ext cx="2520280" cy="30777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CARÁCTERÍSTICAS GENERALES </a:t>
            </a:r>
            <a:endParaRPr lang="es-ES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123728" y="3075806"/>
            <a:ext cx="64807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n:56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131840" y="2931790"/>
            <a:ext cx="19594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Edad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media</a:t>
            </a:r>
            <a:r>
              <a:rPr lang="es-ES" sz="1400" dirty="0" smtClean="0"/>
              <a:t>: 64,24 </a:t>
            </a:r>
            <a:r>
              <a:rPr lang="es-ES" sz="1100" dirty="0" smtClean="0"/>
              <a:t>años</a:t>
            </a:r>
            <a:r>
              <a:rPr lang="es-ES" sz="1400" dirty="0" smtClean="0"/>
              <a:t> </a:t>
            </a:r>
          </a:p>
          <a:p>
            <a:r>
              <a:rPr lang="es-ES" sz="1400" dirty="0" smtClean="0"/>
              <a:t>Varones 58,2% </a:t>
            </a:r>
          </a:p>
          <a:p>
            <a:endParaRPr lang="es-ES" sz="1400" dirty="0" smtClean="0"/>
          </a:p>
          <a:p>
            <a:endParaRPr lang="es-ES" sz="1400" dirty="0"/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67736872"/>
              </p:ext>
            </p:extLst>
          </p:nvPr>
        </p:nvGraphicFramePr>
        <p:xfrm>
          <a:off x="2915816" y="3579862"/>
          <a:ext cx="2952328" cy="1707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948407"/>
              </p:ext>
            </p:extLst>
          </p:nvPr>
        </p:nvGraphicFramePr>
        <p:xfrm>
          <a:off x="107504" y="4083918"/>
          <a:ext cx="2088232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720080"/>
              </a:tblGrid>
              <a:tr h="240027"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VNI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67,8%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947842"/>
              </p:ext>
            </p:extLst>
          </p:nvPr>
        </p:nvGraphicFramePr>
        <p:xfrm>
          <a:off x="107504" y="4443958"/>
          <a:ext cx="2088232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720080"/>
              </a:tblGrid>
              <a:tr h="240027"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Asistente</a:t>
                      </a:r>
                      <a:r>
                        <a:rPr lang="es-ES" sz="12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tos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67,3%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540141"/>
              </p:ext>
            </p:extLst>
          </p:nvPr>
        </p:nvGraphicFramePr>
        <p:xfrm>
          <a:off x="107504" y="4851865"/>
          <a:ext cx="2088232" cy="282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720080"/>
              </a:tblGrid>
              <a:tr h="282704"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OCD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25,5%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931790"/>
            <a:ext cx="4176464" cy="2420962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8172400" y="4443958"/>
            <a:ext cx="648072" cy="216024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rgbClr val="000000"/>
                </a:solidFill>
              </a:rPr>
              <a:t>Espinal</a:t>
            </a:r>
            <a:endParaRPr lang="es-ES" sz="1100" dirty="0">
              <a:solidFill>
                <a:srgbClr val="000000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8676455" y="3723878"/>
            <a:ext cx="487197" cy="216024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rgbClr val="000000"/>
                </a:solidFill>
              </a:rPr>
              <a:t>ELP</a:t>
            </a:r>
            <a:endParaRPr lang="es-ES" sz="1100" dirty="0">
              <a:solidFill>
                <a:srgbClr val="000000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7164288" y="4803998"/>
            <a:ext cx="648072" cy="216024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rgbClr val="000000"/>
                </a:solidFill>
              </a:rPr>
              <a:t>Bulbar</a:t>
            </a:r>
            <a:endParaRPr lang="es-ES" sz="1100" dirty="0">
              <a:solidFill>
                <a:srgbClr val="000000"/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6228184" y="2931790"/>
            <a:ext cx="2592288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Mediana </a:t>
            </a:r>
            <a:r>
              <a:rPr lang="es-ES" sz="14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supervivencia: 52 m</a:t>
            </a:r>
          </a:p>
          <a:p>
            <a:r>
              <a:rPr lang="es-ES" sz="14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s-ES" sz="140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2987824" y="3651870"/>
            <a:ext cx="648072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12,7% </a:t>
            </a:r>
            <a:endParaRPr lang="es-ES" sz="1200" dirty="0"/>
          </a:p>
        </p:txBody>
      </p:sp>
      <p:sp>
        <p:nvSpPr>
          <p:cNvPr id="26" name="CuadroTexto 25"/>
          <p:cNvSpPr txBox="1"/>
          <p:nvPr/>
        </p:nvSpPr>
        <p:spPr>
          <a:xfrm>
            <a:off x="2771800" y="4299942"/>
            <a:ext cx="648072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16,4% </a:t>
            </a:r>
            <a:endParaRPr lang="es-ES" sz="1200" dirty="0"/>
          </a:p>
        </p:txBody>
      </p:sp>
      <p:sp>
        <p:nvSpPr>
          <p:cNvPr id="27" name="CuadroTexto 26"/>
          <p:cNvSpPr txBox="1"/>
          <p:nvPr/>
        </p:nvSpPr>
        <p:spPr>
          <a:xfrm>
            <a:off x="3923928" y="4371950"/>
            <a:ext cx="648072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54,5% 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771800" y="123478"/>
            <a:ext cx="3096344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GASTROSTOMÍA </a:t>
            </a:r>
            <a:r>
              <a:rPr lang="es-ES" sz="1400" b="1" dirty="0"/>
              <a:t>PERCUTÁNEA </a:t>
            </a:r>
            <a:r>
              <a:rPr lang="es-ES" sz="1400" b="1" dirty="0" smtClean="0"/>
              <a:t>(PEG</a:t>
            </a:r>
            <a:r>
              <a:rPr lang="es-ES" sz="1400" dirty="0" smtClean="0"/>
              <a:t>) </a:t>
            </a:r>
            <a:endParaRPr lang="es-ES" sz="14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93786" y="974411"/>
            <a:ext cx="2232248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Indicada en 28 pacientes 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13" name="Flecha derecha 12"/>
          <p:cNvSpPr/>
          <p:nvPr/>
        </p:nvSpPr>
        <p:spPr>
          <a:xfrm rot="20749461">
            <a:off x="2430542" y="882722"/>
            <a:ext cx="344242" cy="1961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2843808" y="627534"/>
            <a:ext cx="273630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Colocada en 19 pacientes </a:t>
            </a:r>
            <a:r>
              <a:rPr lang="es-ES" sz="1400" dirty="0" smtClean="0"/>
              <a:t> </a:t>
            </a:r>
            <a:r>
              <a:rPr lang="es-ES" sz="1600" dirty="0" smtClean="0"/>
              <a:t> 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15" name="Rectángulo 14"/>
          <p:cNvSpPr/>
          <p:nvPr/>
        </p:nvSpPr>
        <p:spPr>
          <a:xfrm>
            <a:off x="3059832" y="1059582"/>
            <a:ext cx="274685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 demora </a:t>
            </a:r>
            <a: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 </a:t>
            </a:r>
            <a:r>
              <a:rPr lang="es-ES" sz="11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 colocación: 1,15 </a:t>
            </a:r>
            <a: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 </a:t>
            </a:r>
            <a:endParaRPr lang="es-ES" sz="1100" dirty="0"/>
          </a:p>
        </p:txBody>
      </p:sp>
      <p:sp>
        <p:nvSpPr>
          <p:cNvPr id="27" name="CuadroTexto 26"/>
          <p:cNvSpPr txBox="1"/>
          <p:nvPr/>
        </p:nvSpPr>
        <p:spPr>
          <a:xfrm>
            <a:off x="6300192" y="627534"/>
            <a:ext cx="1800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Éxitus: 12 pacientes </a:t>
            </a:r>
            <a:endParaRPr lang="es-ES" sz="1400" dirty="0"/>
          </a:p>
        </p:txBody>
      </p:sp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417777"/>
              </p:ext>
            </p:extLst>
          </p:nvPr>
        </p:nvGraphicFramePr>
        <p:xfrm>
          <a:off x="5652120" y="3075806"/>
          <a:ext cx="3334882" cy="1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8151"/>
                <a:gridCol w="1159147"/>
                <a:gridCol w="827584"/>
              </a:tblGrid>
              <a:tr h="136959"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supervivencia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PEG+ VNI&gt; 6h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meses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p:0,161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VNI +PEG &lt; 6h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meses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1" name="CuadroTexto 30"/>
          <p:cNvSpPr txBox="1"/>
          <p:nvPr/>
        </p:nvSpPr>
        <p:spPr>
          <a:xfrm>
            <a:off x="6156176" y="123478"/>
            <a:ext cx="2592288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SUPERVIVENCIA ELA+ PEG</a:t>
            </a:r>
            <a:endParaRPr lang="es-ES" sz="1400" b="1" dirty="0"/>
          </a:p>
        </p:txBody>
      </p:sp>
      <p:sp>
        <p:nvSpPr>
          <p:cNvPr id="34" name="CuadroTexto 33"/>
          <p:cNvSpPr txBox="1"/>
          <p:nvPr/>
        </p:nvSpPr>
        <p:spPr>
          <a:xfrm>
            <a:off x="104725" y="3718610"/>
            <a:ext cx="2204812" cy="324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0" y="4011910"/>
            <a:ext cx="8792767" cy="1353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</a:t>
            </a:r>
            <a:r>
              <a:rPr lang="es-ES" sz="11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pacientes con ratios de uso de la VNI &gt;6h/d y PEG tiene mayor </a:t>
            </a:r>
            <a: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supervivencia</a:t>
            </a:r>
          </a:p>
          <a:p>
            <a:pPr>
              <a:spcAft>
                <a:spcPts val="600"/>
              </a:spcAft>
            </a:pPr>
            <a: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Nuestra </a:t>
            </a:r>
            <a:r>
              <a:rPr lang="es-ES" sz="11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serie es muy similar a otros grupos con ELA en CMD: supervivencia a los 6 meses de los pacientes con PEG es del 50</a:t>
            </a:r>
            <a: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 aproximadamente.</a:t>
            </a:r>
          </a:p>
          <a:p>
            <a: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Sería importante averiguar las causas de la negativa del paciente a la PEG ya que una buena elección temporal podría</a:t>
            </a:r>
          </a:p>
          <a:p>
            <a: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mejorar la supervivencia.</a:t>
            </a:r>
            <a:endParaRPr lang="es-ES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474687" y="1553165"/>
            <a:ext cx="18376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IMC&lt;18,5 (7,3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%)</a:t>
            </a:r>
            <a:endParaRPr lang="es-ES" sz="1200" dirty="0"/>
          </a:p>
        </p:txBody>
      </p:sp>
      <p:sp>
        <p:nvSpPr>
          <p:cNvPr id="41" name="CuadroTexto 40"/>
          <p:cNvSpPr txBox="1"/>
          <p:nvPr/>
        </p:nvSpPr>
        <p:spPr>
          <a:xfrm>
            <a:off x="307031" y="1343743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Disfagia severa 23.6%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80935"/>
              </p:ext>
            </p:extLst>
          </p:nvPr>
        </p:nvGraphicFramePr>
        <p:xfrm>
          <a:off x="2051720" y="2097212"/>
          <a:ext cx="3240360" cy="1554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25333"/>
                <a:gridCol w="1515027"/>
              </a:tblGrid>
              <a:tr h="191992">
                <a:tc>
                  <a:txBody>
                    <a:bodyPr/>
                    <a:lstStyle/>
                    <a:p>
                      <a:r>
                        <a:rPr lang="es-ES" sz="11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en sedestación </a:t>
                      </a:r>
                      <a:endParaRPr lang="es-ES" sz="11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2283 cc</a:t>
                      </a:r>
                      <a:r>
                        <a:rPr lang="es-ES" sz="1100" b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( 64,13%)</a:t>
                      </a:r>
                      <a:endParaRPr lang="es-ES" sz="11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1992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supino 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1781 cc (51,75%)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1992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pC02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43,8 </a:t>
                      </a:r>
                      <a:r>
                        <a:rPr lang="es-ES" sz="1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mmHg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1992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CT90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15,75%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1992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PIM / PEM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28,3 / 36,3 cm2H20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1992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Pico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flujo de tos 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176,7 l/s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Flecha derecha 20"/>
          <p:cNvSpPr/>
          <p:nvPr/>
        </p:nvSpPr>
        <p:spPr>
          <a:xfrm>
            <a:off x="5652120" y="699542"/>
            <a:ext cx="504043" cy="171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/>
          <p:cNvSpPr txBox="1"/>
          <p:nvPr/>
        </p:nvSpPr>
        <p:spPr>
          <a:xfrm>
            <a:off x="179512" y="2355726"/>
            <a:ext cx="1630740" cy="738664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Función pulmonar previa a la colocación de PEG </a:t>
            </a:r>
            <a:endParaRPr lang="es-ES" sz="1400" dirty="0"/>
          </a:p>
        </p:txBody>
      </p:sp>
      <p:sp>
        <p:nvSpPr>
          <p:cNvPr id="3" name="Rectángulo 2"/>
          <p:cNvSpPr/>
          <p:nvPr/>
        </p:nvSpPr>
        <p:spPr>
          <a:xfrm>
            <a:off x="6228184" y="987574"/>
            <a:ext cx="265390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sz="1400" dirty="0"/>
              <a:t>53% fallecen antes de los 6 meses </a:t>
            </a:r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068053"/>
              </p:ext>
            </p:extLst>
          </p:nvPr>
        </p:nvGraphicFramePr>
        <p:xfrm>
          <a:off x="5652120" y="2355726"/>
          <a:ext cx="3024335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2108"/>
                <a:gridCol w="793265"/>
                <a:gridCol w="908962"/>
              </a:tblGrid>
              <a:tr h="360040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Mediana</a:t>
                      </a:r>
                      <a:r>
                        <a:rPr lang="es-ES" sz="10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supervivencia </a:t>
                      </a:r>
                      <a:endParaRPr lang="es-E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VNI+PEG</a:t>
                      </a:r>
                      <a:endParaRPr lang="es-E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42m</a:t>
                      </a:r>
                      <a:endParaRPr lang="es-E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Flecha derecha 19"/>
          <p:cNvSpPr/>
          <p:nvPr/>
        </p:nvSpPr>
        <p:spPr>
          <a:xfrm rot="1853432">
            <a:off x="2430540" y="1242762"/>
            <a:ext cx="344242" cy="1961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/>
          <p:cNvSpPr txBox="1"/>
          <p:nvPr/>
        </p:nvSpPr>
        <p:spPr>
          <a:xfrm>
            <a:off x="2843808" y="1419622"/>
            <a:ext cx="273630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No en 9 </a:t>
            </a:r>
            <a:r>
              <a:rPr lang="es-ES" sz="1400" dirty="0" smtClean="0"/>
              <a:t>pacientes </a:t>
            </a:r>
            <a:r>
              <a:rPr lang="es-ES" sz="1400" dirty="0" smtClean="0"/>
              <a:t> </a:t>
            </a:r>
            <a:r>
              <a:rPr lang="es-ES" sz="1600" dirty="0" smtClean="0"/>
              <a:t> 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25" name="Flecha derecha 24"/>
          <p:cNvSpPr/>
          <p:nvPr/>
        </p:nvSpPr>
        <p:spPr>
          <a:xfrm>
            <a:off x="5652120" y="1491630"/>
            <a:ext cx="504043" cy="171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/>
          <p:cNvSpPr txBox="1"/>
          <p:nvPr/>
        </p:nvSpPr>
        <p:spPr>
          <a:xfrm>
            <a:off x="6300192" y="1419622"/>
            <a:ext cx="18002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Éxitus: </a:t>
            </a:r>
            <a:r>
              <a:rPr lang="es-ES" sz="1400" dirty="0"/>
              <a:t>5</a:t>
            </a:r>
            <a:r>
              <a:rPr lang="es-ES" sz="1400" dirty="0" smtClean="0"/>
              <a:t> </a:t>
            </a:r>
            <a:r>
              <a:rPr lang="es-ES" sz="1400" dirty="0" smtClean="0"/>
              <a:t>pacientes </a:t>
            </a:r>
            <a:endParaRPr lang="es-ES" sz="1400" dirty="0"/>
          </a:p>
        </p:txBody>
      </p:sp>
      <p:sp>
        <p:nvSpPr>
          <p:cNvPr id="29" name="CuadroTexto 28"/>
          <p:cNvSpPr txBox="1"/>
          <p:nvPr/>
        </p:nvSpPr>
        <p:spPr>
          <a:xfrm>
            <a:off x="8243900" y="627534"/>
            <a:ext cx="9001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15,5m</a:t>
            </a:r>
            <a:endParaRPr lang="es-ES" sz="1400" dirty="0"/>
          </a:p>
        </p:txBody>
      </p:sp>
      <p:sp>
        <p:nvSpPr>
          <p:cNvPr id="32" name="CuadroTexto 31"/>
          <p:cNvSpPr txBox="1"/>
          <p:nvPr/>
        </p:nvSpPr>
        <p:spPr>
          <a:xfrm>
            <a:off x="8243900" y="1419622"/>
            <a:ext cx="9001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2,8 m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435</Words>
  <Application>Microsoft Macintosh PowerPoint</Application>
  <PresentationFormat>Presentación en pantalla (16:9)</PresentationFormat>
  <Paragraphs>72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cp:keywords/>
  <dc:description/>
  <cp:lastModifiedBy>Concha Romero</cp:lastModifiedBy>
  <cp:revision>43</cp:revision>
  <cp:lastPrinted>2023-02-17T21:54:07Z</cp:lastPrinted>
  <dcterms:created xsi:type="dcterms:W3CDTF">2022-01-11T08:55:46Z</dcterms:created>
  <dcterms:modified xsi:type="dcterms:W3CDTF">2023-03-01T22:10:52Z</dcterms:modified>
  <cp:category/>
</cp:coreProperties>
</file>