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E5641F-DB1C-4A2C-84CD-881CD42B5207}" v="19" dt="2023-03-02T16:08:53.213"/>
    <p1510:client id="{7CAAB2E7-7CE3-41F9-919C-EF87A94B3187}" v="1672" dt="2023-03-01T22:55:04.16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1620"/>
        <p:guide pos="2880"/>
      </p:guideLst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02/03/2023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Imagen 17" descr="Imagen que contiene bola de billar, cuarto, tabla&#10;&#10;Descripción generada automáticamente">
            <a:extLst>
              <a:ext uri="{FF2B5EF4-FFF2-40B4-BE49-F238E27FC236}">
                <a16:creationId xmlns:a16="http://schemas.microsoft.com/office/drawing/2014/main" id="{FD784CF9-C37D-FB9C-1E05-3BA865B9489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86" t="12692" r="11218" b="12500"/>
          <a:stretch/>
        </p:blipFill>
        <p:spPr>
          <a:xfrm>
            <a:off x="6091575" y="3983794"/>
            <a:ext cx="1003822" cy="988256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927C1866-F534-505B-4955-33EE4E33C7C3}"/>
              </a:ext>
            </a:extLst>
          </p:cNvPr>
          <p:cNvSpPr txBox="1"/>
          <p:nvPr/>
        </p:nvSpPr>
        <p:spPr>
          <a:xfrm>
            <a:off x="261257" y="814203"/>
            <a:ext cx="8688283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400">
                <a:latin typeface="Arial"/>
                <a:cs typeface="Arial"/>
              </a:rPr>
              <a:t>FACTORES DETERMINANTES EN EL CUMPLIMIENTO TERAPÉUTICO CON CPAP EN MUJERES </a:t>
            </a:r>
            <a:endParaRPr lang="es-ES" sz="2000">
              <a:cs typeface="Calibri"/>
            </a:endParaRPr>
          </a:p>
          <a:p>
            <a:r>
              <a:rPr lang="en-US" sz="1400">
                <a:latin typeface="Arial"/>
                <a:cs typeface="Arial"/>
              </a:rPr>
              <a:t>CON APNEA OBSTRUCTIVA DEL SUEÑO (AOS) DEL HOSPITAL JUAN RAMÓN JIMENEZ DE HUELVA.</a:t>
            </a:r>
            <a:endParaRPr lang="en-US" sz="1400">
              <a:cs typeface="Calibri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4110447-0F28-9B10-D136-D7F4A11E128C}"/>
              </a:ext>
            </a:extLst>
          </p:cNvPr>
          <p:cNvSpPr txBox="1"/>
          <p:nvPr/>
        </p:nvSpPr>
        <p:spPr>
          <a:xfrm>
            <a:off x="1678873" y="1333747"/>
            <a:ext cx="4672940" cy="23825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900">
                <a:latin typeface="Arial"/>
                <a:cs typeface="Arial"/>
              </a:rPr>
              <a:t>A. González Hernández; B. </a:t>
            </a:r>
            <a:r>
              <a:rPr lang="en-US" sz="900" err="1">
                <a:latin typeface="Arial"/>
                <a:cs typeface="Arial"/>
              </a:rPr>
              <a:t>Gracia</a:t>
            </a:r>
            <a:r>
              <a:rPr lang="en-US" sz="900">
                <a:latin typeface="Arial"/>
                <a:cs typeface="Arial"/>
              </a:rPr>
              <a:t> Hernández; </a:t>
            </a:r>
            <a:r>
              <a:rPr lang="en-US" sz="900">
                <a:latin typeface="Arial"/>
                <a:ea typeface="+mn-lt"/>
                <a:cs typeface="+mn-lt"/>
              </a:rPr>
              <a:t>A.B. Rodríguez Gómez; J.I. </a:t>
            </a:r>
            <a:r>
              <a:rPr lang="en-US" sz="900" err="1">
                <a:latin typeface="Arial"/>
                <a:ea typeface="+mn-lt"/>
                <a:cs typeface="+mn-lt"/>
              </a:rPr>
              <a:t>Hilares</a:t>
            </a:r>
            <a:r>
              <a:rPr lang="en-US" sz="900">
                <a:latin typeface="Arial"/>
                <a:ea typeface="+mn-lt"/>
                <a:cs typeface="+mn-lt"/>
              </a:rPr>
              <a:t> Vera.</a:t>
            </a:r>
            <a:endParaRPr lang="en-US">
              <a:latin typeface="Arial"/>
              <a:cs typeface="Arial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1537F69-1412-4AC3-BDC4-F40BDB537664}"/>
              </a:ext>
            </a:extLst>
          </p:cNvPr>
          <p:cNvSpPr txBox="1"/>
          <p:nvPr/>
        </p:nvSpPr>
        <p:spPr>
          <a:xfrm>
            <a:off x="187037" y="2053689"/>
            <a:ext cx="3952998" cy="10156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>
                <a:latin typeface="Arial"/>
                <a:cs typeface="Arial"/>
              </a:rPr>
              <a:t>La apnea </a:t>
            </a:r>
            <a:r>
              <a:rPr lang="en-US" sz="1200" err="1">
                <a:latin typeface="Arial"/>
                <a:cs typeface="Arial"/>
              </a:rPr>
              <a:t>obstructiva</a:t>
            </a:r>
            <a:r>
              <a:rPr lang="en-US" sz="1200">
                <a:latin typeface="Arial"/>
                <a:cs typeface="Arial"/>
              </a:rPr>
              <a:t> del </a:t>
            </a:r>
            <a:r>
              <a:rPr lang="en-US" sz="1200" err="1">
                <a:latin typeface="Arial"/>
                <a:cs typeface="Arial"/>
              </a:rPr>
              <a:t>sueño</a:t>
            </a:r>
            <a:r>
              <a:rPr lang="en-US" sz="1200">
                <a:latin typeface="Arial"/>
                <a:cs typeface="Arial"/>
              </a:rPr>
              <a:t> (AOS) es uno de </a:t>
            </a:r>
            <a:r>
              <a:rPr lang="en-US" sz="1200" err="1">
                <a:latin typeface="Arial"/>
                <a:cs typeface="Arial"/>
              </a:rPr>
              <a:t>los</a:t>
            </a:r>
            <a:r>
              <a:rPr lang="en-US" sz="1200">
                <a:latin typeface="Arial"/>
                <a:cs typeface="Arial"/>
              </a:rPr>
              <a:t> </a:t>
            </a:r>
            <a:r>
              <a:rPr lang="en-US" sz="1200" err="1">
                <a:latin typeface="Arial"/>
                <a:cs typeface="Arial"/>
              </a:rPr>
              <a:t>trastornos</a:t>
            </a:r>
            <a:r>
              <a:rPr lang="en-US" sz="1200">
                <a:latin typeface="Arial"/>
                <a:cs typeface="Arial"/>
              </a:rPr>
              <a:t> del </a:t>
            </a:r>
            <a:r>
              <a:rPr lang="en-US" sz="1200" err="1">
                <a:latin typeface="Arial"/>
                <a:cs typeface="Arial"/>
              </a:rPr>
              <a:t>sueño</a:t>
            </a:r>
            <a:r>
              <a:rPr lang="en-US" sz="1200">
                <a:latin typeface="Arial"/>
                <a:cs typeface="Arial"/>
              </a:rPr>
              <a:t> </a:t>
            </a:r>
            <a:r>
              <a:rPr lang="en-US" sz="1200" err="1">
                <a:latin typeface="Arial"/>
                <a:cs typeface="Arial"/>
              </a:rPr>
              <a:t>más</a:t>
            </a:r>
            <a:r>
              <a:rPr lang="en-US" sz="1200">
                <a:latin typeface="Arial"/>
                <a:cs typeface="Arial"/>
              </a:rPr>
              <a:t> </a:t>
            </a:r>
            <a:r>
              <a:rPr lang="en-US" sz="1200" err="1">
                <a:latin typeface="Arial"/>
                <a:cs typeface="Arial"/>
              </a:rPr>
              <a:t>prevalentes</a:t>
            </a:r>
            <a:r>
              <a:rPr lang="en-US" sz="1200">
                <a:latin typeface="Arial"/>
                <a:cs typeface="Arial"/>
              </a:rPr>
              <a:t>, con </a:t>
            </a:r>
            <a:r>
              <a:rPr lang="en-US" sz="1200" err="1">
                <a:latin typeface="Arial"/>
                <a:cs typeface="Arial"/>
              </a:rPr>
              <a:t>importante</a:t>
            </a:r>
            <a:r>
              <a:rPr lang="en-US" sz="1200">
                <a:latin typeface="Arial"/>
                <a:cs typeface="Arial"/>
              </a:rPr>
              <a:t> </a:t>
            </a:r>
            <a:r>
              <a:rPr lang="en-US" sz="1200" err="1">
                <a:latin typeface="Arial"/>
                <a:cs typeface="Arial"/>
              </a:rPr>
              <a:t>repercusión</a:t>
            </a:r>
            <a:r>
              <a:rPr lang="en-US" sz="1200">
                <a:latin typeface="Arial"/>
                <a:cs typeface="Arial"/>
              </a:rPr>
              <a:t> a </a:t>
            </a:r>
            <a:r>
              <a:rPr lang="en-US" sz="1200" err="1">
                <a:latin typeface="Arial"/>
                <a:cs typeface="Arial"/>
              </a:rPr>
              <a:t>nivel</a:t>
            </a:r>
            <a:r>
              <a:rPr lang="en-US" sz="1200">
                <a:latin typeface="Arial"/>
                <a:cs typeface="Arial"/>
              </a:rPr>
              <a:t> de </a:t>
            </a:r>
            <a:r>
              <a:rPr lang="en-US" sz="1200" err="1">
                <a:latin typeface="Arial"/>
                <a:cs typeface="Arial"/>
              </a:rPr>
              <a:t>recursos</a:t>
            </a:r>
            <a:r>
              <a:rPr lang="en-US" sz="1200">
                <a:latin typeface="Arial"/>
                <a:cs typeface="Arial"/>
              </a:rPr>
              <a:t> </a:t>
            </a:r>
            <a:r>
              <a:rPr lang="en-US" sz="1200" err="1">
                <a:latin typeface="Arial"/>
                <a:cs typeface="Arial"/>
              </a:rPr>
              <a:t>sanitarios</a:t>
            </a:r>
            <a:r>
              <a:rPr lang="en-US" sz="1200">
                <a:latin typeface="Arial"/>
                <a:cs typeface="Arial"/>
              </a:rPr>
              <a:t> y </a:t>
            </a:r>
            <a:r>
              <a:rPr lang="en-US" sz="1200" err="1">
                <a:latin typeface="Arial"/>
                <a:cs typeface="Arial"/>
              </a:rPr>
              <a:t>afectando</a:t>
            </a:r>
            <a:r>
              <a:rPr lang="en-US" sz="1200">
                <a:latin typeface="Arial"/>
                <a:cs typeface="Arial"/>
              </a:rPr>
              <a:t>, </a:t>
            </a:r>
            <a:r>
              <a:rPr lang="en-US" sz="1200" err="1">
                <a:latin typeface="Arial"/>
                <a:cs typeface="Arial"/>
              </a:rPr>
              <a:t>según</a:t>
            </a:r>
            <a:r>
              <a:rPr lang="en-US" sz="1200">
                <a:latin typeface="Arial"/>
                <a:cs typeface="Arial"/>
              </a:rPr>
              <a:t> la Sociedad Española del </a:t>
            </a:r>
            <a:r>
              <a:rPr lang="en-US" sz="1200" err="1">
                <a:latin typeface="Arial"/>
                <a:cs typeface="Arial"/>
              </a:rPr>
              <a:t>Sueño</a:t>
            </a:r>
            <a:r>
              <a:rPr lang="en-US" sz="1200">
                <a:latin typeface="Arial"/>
                <a:cs typeface="Arial"/>
              </a:rPr>
              <a:t>, a un 6-8% de la población </a:t>
            </a:r>
            <a:r>
              <a:rPr lang="en-US" sz="1200" err="1">
                <a:latin typeface="Arial"/>
                <a:cs typeface="Arial"/>
              </a:rPr>
              <a:t>en</a:t>
            </a:r>
            <a:r>
              <a:rPr lang="en-US" sz="1200">
                <a:latin typeface="Arial"/>
                <a:cs typeface="Arial"/>
              </a:rPr>
              <a:t> España. </a:t>
            </a:r>
            <a:endParaRPr lang="es-ES" sz="120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029B4A1-FB6A-316F-1FA7-7AAC1DCE2559}"/>
              </a:ext>
            </a:extLst>
          </p:cNvPr>
          <p:cNvSpPr txBox="1"/>
          <p:nvPr/>
        </p:nvSpPr>
        <p:spPr>
          <a:xfrm>
            <a:off x="4410199" y="2053689"/>
            <a:ext cx="4242458" cy="64633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>
                <a:latin typeface="Arial"/>
              </a:rPr>
              <a:t>El </a:t>
            </a:r>
            <a:r>
              <a:rPr lang="en-US" sz="1200" err="1">
                <a:latin typeface="Arial"/>
              </a:rPr>
              <a:t>objetivo</a:t>
            </a:r>
            <a:r>
              <a:rPr lang="en-US" sz="1200">
                <a:latin typeface="Arial"/>
              </a:rPr>
              <a:t> de </a:t>
            </a:r>
            <a:r>
              <a:rPr lang="en-US" sz="1200" err="1">
                <a:latin typeface="Arial"/>
              </a:rPr>
              <a:t>este</a:t>
            </a:r>
            <a:r>
              <a:rPr lang="en-US" sz="1200">
                <a:latin typeface="Arial"/>
              </a:rPr>
              <a:t> </a:t>
            </a:r>
            <a:r>
              <a:rPr lang="en-US" sz="1200" err="1">
                <a:latin typeface="Arial"/>
              </a:rPr>
              <a:t>estudio</a:t>
            </a:r>
            <a:r>
              <a:rPr lang="en-US" sz="1200">
                <a:latin typeface="Arial"/>
              </a:rPr>
              <a:t> es </a:t>
            </a:r>
            <a:r>
              <a:rPr lang="en-US" sz="1200" err="1">
                <a:latin typeface="Arial"/>
              </a:rPr>
              <a:t>analizar</a:t>
            </a:r>
            <a:r>
              <a:rPr lang="en-US" sz="1200">
                <a:latin typeface="Arial"/>
              </a:rPr>
              <a:t> </a:t>
            </a:r>
            <a:r>
              <a:rPr lang="en-US" sz="1200" err="1">
                <a:latin typeface="Arial"/>
              </a:rPr>
              <a:t>los</a:t>
            </a:r>
            <a:r>
              <a:rPr lang="en-US" sz="1200">
                <a:latin typeface="Arial"/>
              </a:rPr>
              <a:t> </a:t>
            </a:r>
            <a:r>
              <a:rPr lang="en-US" sz="1200" err="1">
                <a:latin typeface="Arial"/>
              </a:rPr>
              <a:t>factores</a:t>
            </a:r>
            <a:r>
              <a:rPr lang="en-US" sz="1200">
                <a:latin typeface="Arial"/>
              </a:rPr>
              <a:t> que   </a:t>
            </a:r>
            <a:r>
              <a:rPr lang="en-US" sz="1200" err="1">
                <a:latin typeface="Arial"/>
              </a:rPr>
              <a:t>puedan</a:t>
            </a:r>
            <a:r>
              <a:rPr lang="en-US" sz="1200">
                <a:latin typeface="Arial"/>
              </a:rPr>
              <a:t> </a:t>
            </a:r>
            <a:r>
              <a:rPr lang="en-US" sz="1200" err="1">
                <a:latin typeface="Arial"/>
              </a:rPr>
              <a:t>influir</a:t>
            </a:r>
            <a:r>
              <a:rPr lang="en-US" sz="1200">
                <a:latin typeface="Arial"/>
              </a:rPr>
              <a:t> </a:t>
            </a:r>
            <a:r>
              <a:rPr lang="en-US" sz="1200" err="1">
                <a:latin typeface="Arial"/>
              </a:rPr>
              <a:t>en</a:t>
            </a:r>
            <a:r>
              <a:rPr lang="en-US" sz="1200">
                <a:latin typeface="Arial"/>
              </a:rPr>
              <a:t> </a:t>
            </a:r>
            <a:r>
              <a:rPr lang="en-US" sz="1200" err="1">
                <a:latin typeface="Arial"/>
              </a:rPr>
              <a:t>el</a:t>
            </a:r>
            <a:r>
              <a:rPr lang="en-US" sz="1200">
                <a:latin typeface="Arial"/>
              </a:rPr>
              <a:t> </a:t>
            </a:r>
            <a:r>
              <a:rPr lang="en-US" sz="1200" err="1">
                <a:latin typeface="Arial"/>
              </a:rPr>
              <a:t>cumplimiento</a:t>
            </a:r>
            <a:r>
              <a:rPr lang="en-US" sz="1200">
                <a:latin typeface="Arial"/>
              </a:rPr>
              <a:t> del </a:t>
            </a:r>
            <a:r>
              <a:rPr lang="en-US" sz="1200" err="1">
                <a:latin typeface="Arial"/>
              </a:rPr>
              <a:t>tratamiento</a:t>
            </a:r>
            <a:r>
              <a:rPr lang="en-US" sz="1200">
                <a:latin typeface="Arial"/>
              </a:rPr>
              <a:t> con CPAP </a:t>
            </a:r>
            <a:r>
              <a:rPr lang="en-US" sz="1200" err="1">
                <a:latin typeface="Arial"/>
              </a:rPr>
              <a:t>domiciliaria</a:t>
            </a:r>
            <a:r>
              <a:rPr lang="en-US" sz="1200">
                <a:latin typeface="Arial"/>
              </a:rPr>
              <a:t> </a:t>
            </a:r>
            <a:r>
              <a:rPr lang="en-US" sz="1200" err="1">
                <a:latin typeface="Arial"/>
              </a:rPr>
              <a:t>en</a:t>
            </a:r>
            <a:r>
              <a:rPr lang="en-US" sz="1200">
                <a:latin typeface="Arial"/>
              </a:rPr>
              <a:t> </a:t>
            </a:r>
            <a:r>
              <a:rPr lang="en-US" sz="1200" err="1">
                <a:latin typeface="Arial"/>
              </a:rPr>
              <a:t>mujeres</a:t>
            </a:r>
            <a:r>
              <a:rPr lang="en-US" sz="1200">
                <a:latin typeface="Arial"/>
              </a:rPr>
              <a:t> </a:t>
            </a:r>
            <a:r>
              <a:rPr lang="en-US" sz="1200" err="1">
                <a:latin typeface="Arial"/>
              </a:rPr>
              <a:t>diagnosticadas</a:t>
            </a:r>
            <a:r>
              <a:rPr lang="en-US" sz="1200">
                <a:latin typeface="Arial"/>
              </a:rPr>
              <a:t> de AOS.</a:t>
            </a:r>
            <a:r>
              <a:rPr lang="en-US" sz="1050">
                <a:latin typeface="Arial"/>
              </a:rPr>
              <a:t> </a:t>
            </a:r>
            <a:r>
              <a:rPr lang="es-ES" sz="1050">
                <a:latin typeface="Arial"/>
                <a:cs typeface="Arial"/>
              </a:rPr>
              <a:t>​</a:t>
            </a:r>
            <a:endParaRPr lang="es-ES">
              <a:cs typeface="Calibri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998CE39-F099-24F2-427E-D8B91616301F}"/>
              </a:ext>
            </a:extLst>
          </p:cNvPr>
          <p:cNvSpPr txBox="1"/>
          <p:nvPr/>
        </p:nvSpPr>
        <p:spPr>
          <a:xfrm>
            <a:off x="187036" y="1793916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>
                <a:latin typeface="Arial"/>
                <a:cs typeface="Arial"/>
              </a:rPr>
              <a:t>INTRODUCCIÓN</a:t>
            </a: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D07EE742-081A-CD58-16BA-95FF3AA51841}"/>
              </a:ext>
            </a:extLst>
          </p:cNvPr>
          <p:cNvSpPr txBox="1"/>
          <p:nvPr/>
        </p:nvSpPr>
        <p:spPr>
          <a:xfrm>
            <a:off x="187035" y="3152157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>
                <a:latin typeface="Arial"/>
                <a:cs typeface="Arial"/>
              </a:rPr>
              <a:t>METODOLOGÍA</a:t>
            </a:r>
            <a:endParaRPr lang="en-US" sz="1100" err="1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F7DB6B3-ADC4-66FC-8949-51ADB3DA9D17}"/>
              </a:ext>
            </a:extLst>
          </p:cNvPr>
          <p:cNvSpPr txBox="1"/>
          <p:nvPr/>
        </p:nvSpPr>
        <p:spPr>
          <a:xfrm>
            <a:off x="187038" y="3411929"/>
            <a:ext cx="3789712" cy="156966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63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en-US" sz="1200" err="1">
                <a:latin typeface="Arial"/>
                <a:cs typeface="Arial"/>
              </a:rPr>
              <a:t>Análisis</a:t>
            </a:r>
            <a:r>
              <a:rPr lang="en-US" sz="1200">
                <a:latin typeface="Arial"/>
                <a:cs typeface="Arial"/>
              </a:rPr>
              <a:t> </a:t>
            </a:r>
            <a:r>
              <a:rPr lang="en-US" sz="1200" err="1">
                <a:latin typeface="Arial"/>
                <a:cs typeface="Arial"/>
              </a:rPr>
              <a:t>retrospectivo</a:t>
            </a:r>
            <a:r>
              <a:rPr lang="en-US" sz="1200">
                <a:latin typeface="Arial"/>
                <a:cs typeface="Arial"/>
              </a:rPr>
              <a:t> de las </a:t>
            </a:r>
            <a:r>
              <a:rPr lang="en-US" sz="1200" err="1">
                <a:latin typeface="Arial"/>
                <a:cs typeface="Arial"/>
              </a:rPr>
              <a:t>pacientes</a:t>
            </a:r>
            <a:r>
              <a:rPr lang="en-US" sz="1200">
                <a:latin typeface="Arial"/>
                <a:cs typeface="Arial"/>
              </a:rPr>
              <a:t> con AOS con CPAP </a:t>
            </a:r>
            <a:r>
              <a:rPr lang="en-US" sz="1200" err="1">
                <a:latin typeface="Arial"/>
                <a:cs typeface="Arial"/>
              </a:rPr>
              <a:t>domiciliaria</a:t>
            </a:r>
            <a:r>
              <a:rPr lang="en-US" sz="1200">
                <a:latin typeface="Arial"/>
                <a:cs typeface="Arial"/>
              </a:rPr>
              <a:t> </a:t>
            </a:r>
            <a:r>
              <a:rPr lang="en-US" sz="1200" err="1">
                <a:latin typeface="Arial"/>
                <a:cs typeface="Arial"/>
              </a:rPr>
              <a:t>en</a:t>
            </a:r>
            <a:r>
              <a:rPr lang="en-US" sz="1200">
                <a:latin typeface="Arial"/>
                <a:cs typeface="Arial"/>
              </a:rPr>
              <a:t> </a:t>
            </a:r>
            <a:r>
              <a:rPr lang="en-US" sz="1200" err="1">
                <a:latin typeface="Arial"/>
                <a:cs typeface="Arial"/>
              </a:rPr>
              <a:t>el</a:t>
            </a:r>
            <a:r>
              <a:rPr lang="en-US" sz="1200">
                <a:latin typeface="Arial"/>
                <a:cs typeface="Arial"/>
              </a:rPr>
              <a:t> Hospital Juan Ramón Jiménez de Huelva, </a:t>
            </a:r>
            <a:r>
              <a:rPr lang="en-US" sz="1200" err="1">
                <a:latin typeface="Arial"/>
                <a:cs typeface="Arial"/>
              </a:rPr>
              <a:t>registrando</a:t>
            </a:r>
            <a:r>
              <a:rPr lang="en-US" sz="1200">
                <a:latin typeface="Arial"/>
                <a:cs typeface="Arial"/>
              </a:rPr>
              <a:t> </a:t>
            </a:r>
            <a:r>
              <a:rPr lang="en-US" sz="1200" err="1">
                <a:latin typeface="Arial"/>
                <a:cs typeface="Arial"/>
              </a:rPr>
              <a:t>los</a:t>
            </a:r>
            <a:r>
              <a:rPr lang="en-US" sz="1200">
                <a:latin typeface="Arial"/>
                <a:cs typeface="Arial"/>
              </a:rPr>
              <a:t> </a:t>
            </a:r>
            <a:r>
              <a:rPr lang="en-US" sz="1200" err="1">
                <a:latin typeface="Arial"/>
                <a:cs typeface="Arial"/>
              </a:rPr>
              <a:t>antecedentes</a:t>
            </a:r>
            <a:r>
              <a:rPr lang="en-US" sz="1200">
                <a:latin typeface="Arial"/>
                <a:cs typeface="Arial"/>
              </a:rPr>
              <a:t>, la </a:t>
            </a:r>
            <a:r>
              <a:rPr lang="en-US" sz="1200" err="1">
                <a:latin typeface="Arial"/>
                <a:cs typeface="Arial"/>
              </a:rPr>
              <a:t>clínica</a:t>
            </a:r>
            <a:r>
              <a:rPr lang="en-US" sz="1200">
                <a:latin typeface="Arial"/>
                <a:cs typeface="Arial"/>
              </a:rPr>
              <a:t> </a:t>
            </a:r>
            <a:r>
              <a:rPr lang="en-US" sz="1200" err="1">
                <a:latin typeface="Arial"/>
                <a:cs typeface="Arial"/>
              </a:rPr>
              <a:t>predominante</a:t>
            </a:r>
            <a:r>
              <a:rPr lang="en-US" sz="1200">
                <a:latin typeface="Arial"/>
                <a:cs typeface="Arial"/>
              </a:rPr>
              <a:t>, las </a:t>
            </a:r>
            <a:r>
              <a:rPr lang="en-US" sz="1200" err="1">
                <a:latin typeface="Arial"/>
                <a:cs typeface="Arial"/>
              </a:rPr>
              <a:t>características</a:t>
            </a:r>
            <a:r>
              <a:rPr lang="en-US" sz="1200">
                <a:latin typeface="Arial"/>
                <a:cs typeface="Arial"/>
              </a:rPr>
              <a:t> del </a:t>
            </a:r>
            <a:r>
              <a:rPr lang="en-US" sz="1200" err="1">
                <a:latin typeface="Arial"/>
                <a:cs typeface="Arial"/>
              </a:rPr>
              <a:t>estudio</a:t>
            </a:r>
            <a:r>
              <a:rPr lang="en-US" sz="1200">
                <a:latin typeface="Arial"/>
                <a:cs typeface="Arial"/>
              </a:rPr>
              <a:t> </a:t>
            </a:r>
            <a:r>
              <a:rPr lang="en-US" sz="1200" err="1">
                <a:latin typeface="Arial"/>
                <a:cs typeface="Arial"/>
              </a:rPr>
              <a:t>diagnóstico</a:t>
            </a:r>
            <a:r>
              <a:rPr lang="en-US" sz="1200">
                <a:latin typeface="Arial"/>
                <a:cs typeface="Arial"/>
              </a:rPr>
              <a:t> (</a:t>
            </a:r>
            <a:r>
              <a:rPr lang="en-US" sz="1200" err="1">
                <a:latin typeface="Arial"/>
                <a:cs typeface="Arial"/>
              </a:rPr>
              <a:t>poligrafía</a:t>
            </a:r>
            <a:r>
              <a:rPr lang="en-US" sz="1200">
                <a:latin typeface="Arial"/>
                <a:cs typeface="Arial"/>
              </a:rPr>
              <a:t> respiratoria) y </a:t>
            </a:r>
            <a:r>
              <a:rPr lang="en-US" sz="1200" err="1">
                <a:latin typeface="Arial"/>
                <a:cs typeface="Arial"/>
              </a:rPr>
              <a:t>los</a:t>
            </a:r>
            <a:r>
              <a:rPr lang="en-US" sz="1200">
                <a:latin typeface="Arial"/>
                <a:cs typeface="Arial"/>
              </a:rPr>
              <a:t> </a:t>
            </a:r>
            <a:r>
              <a:rPr lang="en-US" sz="1200" err="1">
                <a:latin typeface="Arial"/>
                <a:cs typeface="Arial"/>
              </a:rPr>
              <a:t>efectos</a:t>
            </a:r>
            <a:r>
              <a:rPr lang="en-US" sz="1200">
                <a:latin typeface="Arial"/>
                <a:cs typeface="Arial"/>
              </a:rPr>
              <a:t> </a:t>
            </a:r>
            <a:r>
              <a:rPr lang="en-US" sz="1200" err="1">
                <a:latin typeface="Arial"/>
                <a:cs typeface="Arial"/>
              </a:rPr>
              <a:t>adversos</a:t>
            </a:r>
            <a:r>
              <a:rPr lang="en-US" sz="1200">
                <a:latin typeface="Arial"/>
                <a:cs typeface="Arial"/>
              </a:rPr>
              <a:t> </a:t>
            </a:r>
            <a:r>
              <a:rPr lang="en-US" sz="1200" err="1">
                <a:latin typeface="Arial"/>
                <a:cs typeface="Arial"/>
              </a:rPr>
              <a:t>por</a:t>
            </a:r>
            <a:r>
              <a:rPr lang="en-US" sz="1200">
                <a:latin typeface="Arial"/>
                <a:cs typeface="Arial"/>
              </a:rPr>
              <a:t> CPAP, </a:t>
            </a:r>
            <a:r>
              <a:rPr lang="en-US" sz="1200" err="1">
                <a:latin typeface="Arial"/>
                <a:cs typeface="Arial"/>
              </a:rPr>
              <a:t>seleccionando</a:t>
            </a:r>
            <a:r>
              <a:rPr lang="en-US" sz="1200">
                <a:latin typeface="Arial"/>
                <a:cs typeface="Arial"/>
              </a:rPr>
              <a:t> a un total de 60 </a:t>
            </a:r>
            <a:r>
              <a:rPr lang="en-US" sz="1200" err="1">
                <a:latin typeface="Arial"/>
                <a:cs typeface="Arial"/>
              </a:rPr>
              <a:t>mujeres</a:t>
            </a:r>
            <a:r>
              <a:rPr lang="en-US" sz="1200">
                <a:latin typeface="Arial"/>
                <a:cs typeface="Arial"/>
              </a:rPr>
              <a:t>, 30 </a:t>
            </a:r>
            <a:r>
              <a:rPr lang="en-US" sz="1200" err="1">
                <a:latin typeface="Arial"/>
                <a:cs typeface="Arial"/>
              </a:rPr>
              <a:t>cumplidoras</a:t>
            </a:r>
            <a:r>
              <a:rPr lang="en-US" sz="1200">
                <a:latin typeface="Arial"/>
                <a:cs typeface="Arial"/>
              </a:rPr>
              <a:t> y 30 no </a:t>
            </a:r>
            <a:r>
              <a:rPr lang="en-US" sz="1200" err="1">
                <a:latin typeface="Arial"/>
                <a:cs typeface="Arial"/>
              </a:rPr>
              <a:t>cumplidoras</a:t>
            </a:r>
            <a:r>
              <a:rPr lang="en-US" sz="1200">
                <a:latin typeface="Arial"/>
                <a:cs typeface="Arial"/>
              </a:rPr>
              <a:t>, </a:t>
            </a:r>
            <a:r>
              <a:rPr lang="en-US" sz="1200" err="1">
                <a:latin typeface="Arial"/>
                <a:cs typeface="Arial"/>
              </a:rPr>
              <a:t>comparando</a:t>
            </a:r>
            <a:r>
              <a:rPr lang="en-US" sz="1200">
                <a:latin typeface="Arial"/>
                <a:cs typeface="Arial"/>
              </a:rPr>
              <a:t> ambos </a:t>
            </a:r>
            <a:r>
              <a:rPr lang="en-US" sz="1200" err="1">
                <a:latin typeface="Arial"/>
                <a:cs typeface="Arial"/>
              </a:rPr>
              <a:t>grupos</a:t>
            </a:r>
            <a:r>
              <a:rPr lang="en-US" sz="1200">
                <a:latin typeface="Arial"/>
                <a:cs typeface="Arial"/>
              </a:rPr>
              <a:t>.</a:t>
            </a:r>
            <a:endParaRPr lang="es-ES" sz="1200"/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00347275-3748-0FB7-DD2C-B1B38DA14362}"/>
              </a:ext>
            </a:extLst>
          </p:cNvPr>
          <p:cNvSpPr txBox="1"/>
          <p:nvPr/>
        </p:nvSpPr>
        <p:spPr>
          <a:xfrm>
            <a:off x="4407342" y="3152156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latin typeface="Arial"/>
                <a:cs typeface="Arial"/>
              </a:rPr>
              <a:t>RESULTADOS</a:t>
            </a:r>
            <a:endParaRPr lang="en-US" sz="1100" dirty="0" err="1"/>
          </a:p>
        </p:txBody>
      </p:sp>
      <p:pic>
        <p:nvPicPr>
          <p:cNvPr id="13" name="Gráfico 13" descr="Mujer con relleno sólido">
            <a:extLst>
              <a:ext uri="{FF2B5EF4-FFF2-40B4-BE49-F238E27FC236}">
                <a16:creationId xmlns:a16="http://schemas.microsoft.com/office/drawing/2014/main" id="{F3F1356D-6872-64B4-A90A-7F9782FC8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492869" y="3670788"/>
            <a:ext cx="914400" cy="914400"/>
          </a:xfrm>
          <a:prstGeom prst="rect">
            <a:avLst/>
          </a:prstGeom>
        </p:spPr>
      </p:pic>
      <p:cxnSp>
        <p:nvCxnSpPr>
          <p:cNvPr id="14" name="Conector recto de flecha 13">
            <a:extLst>
              <a:ext uri="{FF2B5EF4-FFF2-40B4-BE49-F238E27FC236}">
                <a16:creationId xmlns:a16="http://schemas.microsoft.com/office/drawing/2014/main" id="{6A6A23BA-893C-0723-9341-70B3C89FB3BE}"/>
              </a:ext>
            </a:extLst>
          </p:cNvPr>
          <p:cNvCxnSpPr/>
          <p:nvPr/>
        </p:nvCxnSpPr>
        <p:spPr>
          <a:xfrm flipV="1">
            <a:off x="5433646" y="3881805"/>
            <a:ext cx="474785" cy="39565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recto de flecha 14">
            <a:extLst>
              <a:ext uri="{FF2B5EF4-FFF2-40B4-BE49-F238E27FC236}">
                <a16:creationId xmlns:a16="http://schemas.microsoft.com/office/drawing/2014/main" id="{495E1C6A-154A-1DF2-C831-4CEAFDE02250}"/>
              </a:ext>
            </a:extLst>
          </p:cNvPr>
          <p:cNvCxnSpPr>
            <a:cxnSpLocks/>
          </p:cNvCxnSpPr>
          <p:nvPr/>
        </p:nvCxnSpPr>
        <p:spPr>
          <a:xfrm>
            <a:off x="5433646" y="4286249"/>
            <a:ext cx="492369" cy="21980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Imagen 18" descr="Logotipo&#10;&#10;Descripción generada automáticamente">
            <a:extLst>
              <a:ext uri="{FF2B5EF4-FFF2-40B4-BE49-F238E27FC236}">
                <a16:creationId xmlns:a16="http://schemas.microsoft.com/office/drawing/2014/main" id="{3FCA9748-6A95-D2AB-C0EC-193DDA25754B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579" t="12261" r="10063" b="12346"/>
          <a:stretch/>
        </p:blipFill>
        <p:spPr>
          <a:xfrm>
            <a:off x="6031523" y="3001362"/>
            <a:ext cx="1000335" cy="977159"/>
          </a:xfrm>
          <a:prstGeom prst="rect">
            <a:avLst/>
          </a:prstGeom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832B7C30-AB25-38AC-3439-8F22276014DA}"/>
              </a:ext>
            </a:extLst>
          </p:cNvPr>
          <p:cNvSpPr txBox="1"/>
          <p:nvPr/>
        </p:nvSpPr>
        <p:spPr>
          <a:xfrm>
            <a:off x="5998749" y="2809255"/>
            <a:ext cx="1063869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dirty="0" err="1">
                <a:latin typeface="Arial"/>
                <a:cs typeface="Arial"/>
              </a:rPr>
              <a:t>Cumplidoras</a:t>
            </a:r>
            <a:endParaRPr lang="en-US" sz="1100" dirty="0" err="1"/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A20A246-41F3-85AA-3182-390525BD068E}"/>
              </a:ext>
            </a:extLst>
          </p:cNvPr>
          <p:cNvSpPr txBox="1"/>
          <p:nvPr/>
        </p:nvSpPr>
        <p:spPr>
          <a:xfrm>
            <a:off x="5998749" y="4919408"/>
            <a:ext cx="1336429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latin typeface="Arial"/>
                <a:cs typeface="Arial"/>
              </a:rPr>
              <a:t>No </a:t>
            </a:r>
            <a:r>
              <a:rPr lang="en-US" sz="1100" b="1" dirty="0" err="1">
                <a:latin typeface="Arial"/>
                <a:cs typeface="Arial"/>
              </a:rPr>
              <a:t>Cumplidoras</a:t>
            </a:r>
            <a:endParaRPr lang="en-US" sz="1100" dirty="0" err="1"/>
          </a:p>
        </p:txBody>
      </p:sp>
      <p:sp>
        <p:nvSpPr>
          <p:cNvPr id="21" name="Cerrar corchete 20">
            <a:extLst>
              <a:ext uri="{FF2B5EF4-FFF2-40B4-BE49-F238E27FC236}">
                <a16:creationId xmlns:a16="http://schemas.microsoft.com/office/drawing/2014/main" id="{8288CAE9-517C-BFE6-6945-91EDA119D549}"/>
              </a:ext>
            </a:extLst>
          </p:cNvPr>
          <p:cNvSpPr/>
          <p:nvPr/>
        </p:nvSpPr>
        <p:spPr>
          <a:xfrm>
            <a:off x="7225079" y="3492743"/>
            <a:ext cx="307730" cy="1072662"/>
          </a:xfrm>
          <a:prstGeom prst="rightBracket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AC5B0B8F-7D65-B11F-43BE-A4D556370B2A}"/>
              </a:ext>
            </a:extLst>
          </p:cNvPr>
          <p:cNvSpPr txBox="1"/>
          <p:nvPr/>
        </p:nvSpPr>
        <p:spPr>
          <a:xfrm>
            <a:off x="7722041" y="3943463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latin typeface="Arial"/>
                <a:cs typeface="Arial"/>
              </a:rPr>
              <a:t>FUMADORAS</a:t>
            </a:r>
            <a:endParaRPr lang="en-US" sz="1100" dirty="0" err="1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2E07EB7B-EA4C-478B-D5AE-32E6232F45D4}"/>
              </a:ext>
            </a:extLst>
          </p:cNvPr>
          <p:cNvSpPr txBox="1"/>
          <p:nvPr/>
        </p:nvSpPr>
        <p:spPr>
          <a:xfrm>
            <a:off x="4635941" y="4611678"/>
            <a:ext cx="729761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 dirty="0">
                <a:latin typeface="Arial"/>
                <a:cs typeface="Arial"/>
              </a:rPr>
              <a:t>55 – 60 </a:t>
            </a:r>
            <a:endParaRPr lang="es-ES"/>
          </a:p>
          <a:p>
            <a:r>
              <a:rPr lang="en-US" sz="1100" b="1" dirty="0">
                <a:latin typeface="Arial"/>
                <a:cs typeface="Arial"/>
              </a:rPr>
              <a:t>  </a:t>
            </a:r>
            <a:r>
              <a:rPr lang="en-US" sz="1100" b="1" dirty="0" err="1">
                <a:latin typeface="Arial"/>
                <a:cs typeface="Arial"/>
              </a:rPr>
              <a:t>años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3" descr="Gráfico&#10;&#10;Descripción generada automáticamente">
            <a:extLst>
              <a:ext uri="{FF2B5EF4-FFF2-40B4-BE49-F238E27FC236}">
                <a16:creationId xmlns:a16="http://schemas.microsoft.com/office/drawing/2014/main" id="{0E0EA723-04AD-B679-1601-2C45C56C3E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33346" y="771803"/>
            <a:ext cx="3253153" cy="2659117"/>
          </a:xfrm>
          <a:prstGeom prst="rect">
            <a:avLst/>
          </a:prstGeom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BDB76C08-7740-B41A-FC50-969140012CD1}"/>
              </a:ext>
            </a:extLst>
          </p:cNvPr>
          <p:cNvSpPr txBox="1"/>
          <p:nvPr/>
        </p:nvSpPr>
        <p:spPr>
          <a:xfrm>
            <a:off x="42898" y="4025703"/>
            <a:ext cx="9006977" cy="106182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050" dirty="0">
                <a:latin typeface="Arial"/>
                <a:cs typeface="Arial"/>
              </a:rPr>
              <a:t>1. La AOS es </a:t>
            </a:r>
            <a:r>
              <a:rPr lang="en-US" sz="1050" dirty="0" err="1">
                <a:latin typeface="Arial"/>
                <a:cs typeface="Arial"/>
              </a:rPr>
              <a:t>una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entidad</a:t>
            </a:r>
            <a:r>
              <a:rPr lang="en-US" sz="1050" dirty="0">
                <a:latin typeface="Arial"/>
                <a:cs typeface="Arial"/>
              </a:rPr>
              <a:t> con </a:t>
            </a:r>
            <a:r>
              <a:rPr lang="en-US" sz="1050" dirty="0" err="1">
                <a:latin typeface="Arial"/>
                <a:cs typeface="Arial"/>
              </a:rPr>
              <a:t>alta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prevalencia</a:t>
            </a:r>
            <a:r>
              <a:rPr lang="en-US" sz="1050" dirty="0">
                <a:latin typeface="Arial"/>
                <a:cs typeface="Arial"/>
              </a:rPr>
              <a:t> de </a:t>
            </a:r>
            <a:r>
              <a:rPr lang="en-US" sz="1050" dirty="0" err="1">
                <a:latin typeface="Arial"/>
                <a:cs typeface="Arial"/>
              </a:rPr>
              <a:t>mujeres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en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nuestro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país</a:t>
            </a:r>
            <a:r>
              <a:rPr lang="en-US" sz="1050" dirty="0">
                <a:latin typeface="Arial"/>
                <a:cs typeface="Arial"/>
              </a:rPr>
              <a:t>, </a:t>
            </a:r>
            <a:r>
              <a:rPr lang="en-US" sz="1050" dirty="0" err="1">
                <a:latin typeface="Arial"/>
                <a:cs typeface="Arial"/>
              </a:rPr>
              <a:t>determinando</a:t>
            </a:r>
            <a:r>
              <a:rPr lang="en-US" sz="1050" dirty="0">
                <a:latin typeface="Arial"/>
                <a:cs typeface="Arial"/>
              </a:rPr>
              <a:t> la </a:t>
            </a:r>
            <a:r>
              <a:rPr lang="en-US" sz="1050" dirty="0" err="1">
                <a:latin typeface="Arial"/>
                <a:cs typeface="Arial"/>
              </a:rPr>
              <a:t>importancia</a:t>
            </a:r>
            <a:r>
              <a:rPr lang="en-US" sz="1050" dirty="0">
                <a:latin typeface="Arial"/>
                <a:cs typeface="Arial"/>
              </a:rPr>
              <a:t> de </a:t>
            </a:r>
            <a:r>
              <a:rPr lang="en-US" sz="1050" dirty="0" err="1">
                <a:latin typeface="Arial"/>
                <a:cs typeface="Arial"/>
              </a:rPr>
              <a:t>una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buena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optimización</a:t>
            </a:r>
            <a:r>
              <a:rPr lang="en-US" sz="1050" dirty="0">
                <a:latin typeface="Arial"/>
                <a:cs typeface="Arial"/>
              </a:rPr>
              <a:t> de </a:t>
            </a:r>
            <a:r>
              <a:rPr lang="en-US" sz="1050" dirty="0" err="1">
                <a:latin typeface="Arial"/>
                <a:cs typeface="Arial"/>
              </a:rPr>
              <a:t>recursos</a:t>
            </a:r>
            <a:endParaRPr lang="en-US" sz="1050" dirty="0">
              <a:latin typeface="Arial"/>
              <a:cs typeface="Arial"/>
            </a:endParaRPr>
          </a:p>
          <a:p>
            <a:r>
              <a:rPr lang="en-US" sz="1050" dirty="0">
                <a:latin typeface="Arial"/>
                <a:cs typeface="Arial"/>
              </a:rPr>
              <a:t>    </a:t>
            </a:r>
            <a:r>
              <a:rPr lang="en-US" sz="1050" dirty="0" err="1">
                <a:latin typeface="Arial"/>
                <a:cs typeface="Arial"/>
              </a:rPr>
              <a:t>sanitarios</a:t>
            </a:r>
            <a:r>
              <a:rPr lang="en-US" sz="1050" dirty="0">
                <a:latin typeface="Arial"/>
                <a:cs typeface="Arial"/>
              </a:rPr>
              <a:t>. </a:t>
            </a:r>
            <a:endParaRPr lang="en-US" dirty="0"/>
          </a:p>
          <a:p>
            <a:r>
              <a:rPr lang="en-US" sz="1050" dirty="0">
                <a:latin typeface="Arial"/>
                <a:cs typeface="Arial"/>
              </a:rPr>
              <a:t>2. Las </a:t>
            </a:r>
            <a:r>
              <a:rPr lang="en-US" sz="1050" dirty="0" err="1">
                <a:latin typeface="Arial"/>
                <a:cs typeface="Arial"/>
              </a:rPr>
              <a:t>pacientes</a:t>
            </a:r>
            <a:r>
              <a:rPr lang="en-US" sz="1050" dirty="0">
                <a:latin typeface="Arial"/>
                <a:cs typeface="Arial"/>
              </a:rPr>
              <a:t> no </a:t>
            </a:r>
            <a:r>
              <a:rPr lang="en-US" sz="1050" dirty="0" err="1">
                <a:latin typeface="Arial"/>
                <a:cs typeface="Arial"/>
              </a:rPr>
              <a:t>cumplidoras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presentaron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obesidad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como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comorbilidad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asociada</a:t>
            </a:r>
            <a:r>
              <a:rPr lang="en-US" sz="1050" dirty="0">
                <a:latin typeface="Arial"/>
                <a:cs typeface="Arial"/>
              </a:rPr>
              <a:t> a mal </a:t>
            </a:r>
            <a:r>
              <a:rPr lang="en-US" sz="1050" dirty="0" err="1">
                <a:latin typeface="Arial"/>
                <a:cs typeface="Arial"/>
              </a:rPr>
              <a:t>cumplimiento</a:t>
            </a:r>
            <a:r>
              <a:rPr lang="en-US" sz="1050" dirty="0">
                <a:latin typeface="Arial"/>
                <a:cs typeface="Arial"/>
              </a:rPr>
              <a:t>.</a:t>
            </a:r>
          </a:p>
          <a:p>
            <a:r>
              <a:rPr lang="en-US" sz="1050" dirty="0">
                <a:latin typeface="Arial"/>
                <a:cs typeface="Arial"/>
              </a:rPr>
              <a:t>3. El </a:t>
            </a:r>
            <a:r>
              <a:rPr lang="en-US" sz="1050" dirty="0" err="1">
                <a:latin typeface="Arial"/>
                <a:cs typeface="Arial"/>
              </a:rPr>
              <a:t>cansancio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diurno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como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síntoma</a:t>
            </a:r>
            <a:r>
              <a:rPr lang="en-US" sz="1050" dirty="0">
                <a:latin typeface="Arial"/>
                <a:cs typeface="Arial"/>
              </a:rPr>
              <a:t> de la AOS </a:t>
            </a:r>
            <a:r>
              <a:rPr lang="en-US" sz="1050" dirty="0" err="1">
                <a:latin typeface="Arial"/>
                <a:cs typeface="Arial"/>
              </a:rPr>
              <a:t>fue</a:t>
            </a:r>
            <a:r>
              <a:rPr lang="en-US" sz="1050" dirty="0">
                <a:latin typeface="Arial"/>
                <a:cs typeface="Arial"/>
              </a:rPr>
              <a:t> un factor </a:t>
            </a:r>
            <a:r>
              <a:rPr lang="en-US" sz="1050" dirty="0" err="1">
                <a:latin typeface="Arial"/>
                <a:cs typeface="Arial"/>
              </a:rPr>
              <a:t>asociado</a:t>
            </a:r>
            <a:r>
              <a:rPr lang="en-US" sz="1050" dirty="0">
                <a:latin typeface="Arial"/>
                <a:cs typeface="Arial"/>
              </a:rPr>
              <a:t> a </a:t>
            </a:r>
            <a:r>
              <a:rPr lang="en-US" sz="1050" dirty="0" err="1">
                <a:latin typeface="Arial"/>
                <a:cs typeface="Arial"/>
              </a:rPr>
              <a:t>buen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cumplimiento</a:t>
            </a:r>
            <a:r>
              <a:rPr lang="en-US" sz="1050" dirty="0">
                <a:latin typeface="Arial"/>
                <a:cs typeface="Arial"/>
              </a:rPr>
              <a:t>.</a:t>
            </a:r>
          </a:p>
          <a:p>
            <a:r>
              <a:rPr lang="en-US" sz="1050" dirty="0">
                <a:latin typeface="Arial"/>
                <a:cs typeface="Arial"/>
              </a:rPr>
              <a:t>4. Los </a:t>
            </a:r>
            <a:r>
              <a:rPr lang="en-US" sz="1050" dirty="0" err="1">
                <a:latin typeface="Arial"/>
                <a:cs typeface="Arial"/>
              </a:rPr>
              <a:t>efectos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adversos</a:t>
            </a:r>
            <a:r>
              <a:rPr lang="en-US" sz="1050" dirty="0">
                <a:latin typeface="Arial"/>
                <a:cs typeface="Arial"/>
              </a:rPr>
              <a:t> que </a:t>
            </a:r>
            <a:r>
              <a:rPr lang="en-US" sz="1050" dirty="0" err="1">
                <a:latin typeface="Arial"/>
                <a:cs typeface="Arial"/>
              </a:rPr>
              <a:t>supeditan</a:t>
            </a:r>
            <a:r>
              <a:rPr lang="en-US" sz="1050" dirty="0">
                <a:latin typeface="Arial"/>
                <a:cs typeface="Arial"/>
              </a:rPr>
              <a:t> un </a:t>
            </a:r>
            <a:r>
              <a:rPr lang="en-US" sz="1050" dirty="0" err="1">
                <a:latin typeface="Arial"/>
                <a:cs typeface="Arial"/>
              </a:rPr>
              <a:t>abandono</a:t>
            </a:r>
            <a:r>
              <a:rPr lang="en-US" sz="1050" dirty="0">
                <a:latin typeface="Arial"/>
                <a:cs typeface="Arial"/>
              </a:rPr>
              <a:t> de la CPAP </a:t>
            </a:r>
            <a:r>
              <a:rPr lang="en-US" sz="1050" dirty="0" err="1">
                <a:latin typeface="Arial"/>
                <a:cs typeface="Arial"/>
              </a:rPr>
              <a:t>fueron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incomodidad</a:t>
            </a:r>
            <a:r>
              <a:rPr lang="en-US" sz="1050" dirty="0">
                <a:latin typeface="Arial"/>
                <a:cs typeface="Arial"/>
              </a:rPr>
              <a:t> y </a:t>
            </a:r>
            <a:r>
              <a:rPr lang="en-US" sz="1050" dirty="0" err="1">
                <a:latin typeface="Arial"/>
                <a:cs typeface="Arial"/>
              </a:rPr>
              <a:t>úlceras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por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presión</a:t>
            </a:r>
            <a:r>
              <a:rPr lang="en-US" sz="1050" dirty="0">
                <a:latin typeface="Arial"/>
                <a:cs typeface="Arial"/>
              </a:rPr>
              <a:t> </a:t>
            </a:r>
            <a:r>
              <a:rPr lang="en-US" sz="1050" dirty="0" err="1">
                <a:latin typeface="Arial"/>
                <a:cs typeface="Arial"/>
              </a:rPr>
              <a:t>por</a:t>
            </a:r>
            <a:r>
              <a:rPr lang="en-US" sz="1050" dirty="0">
                <a:latin typeface="Arial"/>
                <a:cs typeface="Arial"/>
              </a:rPr>
              <a:t> la </a:t>
            </a:r>
            <a:r>
              <a:rPr lang="en-US" sz="1050" dirty="0" err="1">
                <a:latin typeface="Arial"/>
                <a:cs typeface="Arial"/>
              </a:rPr>
              <a:t>mascarilla</a:t>
            </a:r>
            <a:r>
              <a:rPr lang="en-US" sz="1050" dirty="0">
                <a:latin typeface="Arial"/>
                <a:cs typeface="Arial"/>
              </a:rPr>
              <a:t>. </a:t>
            </a:r>
          </a:p>
          <a:p>
            <a:endParaRPr lang="en-US" sz="1050" dirty="0">
              <a:latin typeface="Arial"/>
              <a:cs typeface="Arial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F77042B-C96B-5825-6A60-B3CE257D737D}"/>
              </a:ext>
            </a:extLst>
          </p:cNvPr>
          <p:cNvSpPr txBox="1"/>
          <p:nvPr/>
        </p:nvSpPr>
        <p:spPr>
          <a:xfrm>
            <a:off x="46017" y="3649436"/>
            <a:ext cx="2743200" cy="26161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b="1">
                <a:latin typeface="Arial"/>
                <a:cs typeface="Arial"/>
              </a:rPr>
              <a:t>CONCLUSIONES</a:t>
            </a:r>
          </a:p>
        </p:txBody>
      </p:sp>
      <p:graphicFrame>
        <p:nvGraphicFramePr>
          <p:cNvPr id="8" name="Tabla 8">
            <a:extLst>
              <a:ext uri="{FF2B5EF4-FFF2-40B4-BE49-F238E27FC236}">
                <a16:creationId xmlns:a16="http://schemas.microsoft.com/office/drawing/2014/main" id="{CAFA0682-C25A-8975-41E0-7196CD6E9F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7663643"/>
              </p:ext>
            </p:extLst>
          </p:nvPr>
        </p:nvGraphicFramePr>
        <p:xfrm>
          <a:off x="5715000" y="1019907"/>
          <a:ext cx="3363065" cy="20989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36012">
                  <a:extLst>
                    <a:ext uri="{9D8B030D-6E8A-4147-A177-3AD203B41FA5}">
                      <a16:colId xmlns:a16="http://schemas.microsoft.com/office/drawing/2014/main" val="2520381164"/>
                    </a:ext>
                  </a:extLst>
                </a:gridCol>
                <a:gridCol w="909871">
                  <a:extLst>
                    <a:ext uri="{9D8B030D-6E8A-4147-A177-3AD203B41FA5}">
                      <a16:colId xmlns:a16="http://schemas.microsoft.com/office/drawing/2014/main" val="1785846687"/>
                    </a:ext>
                  </a:extLst>
                </a:gridCol>
                <a:gridCol w="1117182">
                  <a:extLst>
                    <a:ext uri="{9D8B030D-6E8A-4147-A177-3AD203B41FA5}">
                      <a16:colId xmlns:a16="http://schemas.microsoft.com/office/drawing/2014/main" val="1514516546"/>
                    </a:ext>
                  </a:extLst>
                </a:gridCol>
              </a:tblGrid>
              <a:tr h="310954">
                <a:tc>
                  <a:txBody>
                    <a:bodyPr/>
                    <a:lstStyle/>
                    <a:p>
                      <a:r>
                        <a:rPr lang="es-ES" sz="1050" dirty="0"/>
                        <a:t>Efectos Adversos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Cumplidora.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No cumplidora.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442866"/>
                  </a:ext>
                </a:extLst>
              </a:tr>
              <a:tr h="255426">
                <a:tc>
                  <a:txBody>
                    <a:bodyPr/>
                    <a:lstStyle/>
                    <a:p>
                      <a:r>
                        <a:rPr lang="es-ES" sz="1050" dirty="0"/>
                        <a:t>Incomodidad.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36.7%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487686"/>
                  </a:ext>
                </a:extLst>
              </a:tr>
              <a:tr h="255426">
                <a:tc>
                  <a:txBody>
                    <a:bodyPr/>
                    <a:lstStyle/>
                    <a:p>
                      <a:r>
                        <a:rPr lang="es-ES" sz="1050" dirty="0"/>
                        <a:t>Claustrofobia.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sz="1050" dirty="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sz="1050" dirty="0"/>
                        <a:t>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888400"/>
                  </a:ext>
                </a:extLst>
              </a:tr>
              <a:tr h="25542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050" dirty="0"/>
                        <a:t>Fugas.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50" dirty="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50" dirty="0"/>
                        <a:t>23.3%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584806"/>
                  </a:ext>
                </a:extLst>
              </a:tr>
              <a:tr h="25542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050" b="0" i="0" u="none" strike="noStrike" noProof="0" dirty="0">
                          <a:latin typeface="Calibri"/>
                        </a:rPr>
                        <a:t>Úlceras.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50" b="0" i="0" u="none" strike="noStrike" noProof="0" dirty="0">
                          <a:latin typeface="Calibri"/>
                        </a:rPr>
                        <a:t>0%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50" b="0" i="0" u="none" strike="noStrike" noProof="0" dirty="0">
                          <a:latin typeface="Calibri"/>
                        </a:rPr>
                        <a:t>10%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927177"/>
                  </a:ext>
                </a:extLst>
              </a:tr>
              <a:tr h="25542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050" dirty="0"/>
                        <a:t>Sequedad mucosas.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50" dirty="0"/>
                        <a:t>0%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50" dirty="0"/>
                        <a:t>13.3%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900699"/>
                  </a:ext>
                </a:extLst>
              </a:tr>
              <a:tr h="25542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050" dirty="0"/>
                        <a:t>Irritación ocular.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50" dirty="0"/>
                        <a:t>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50" dirty="0"/>
                        <a:t>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0166728"/>
                  </a:ext>
                </a:extLst>
              </a:tr>
              <a:tr h="255426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050" dirty="0"/>
                        <a:t>Obstrucción nasal.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50" dirty="0"/>
                        <a:t>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50" dirty="0"/>
                        <a:t>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779587"/>
                  </a:ext>
                </a:extLst>
              </a:tr>
            </a:tbl>
          </a:graphicData>
        </a:graphic>
      </p:graphicFrame>
      <p:sp>
        <p:nvSpPr>
          <p:cNvPr id="5" name="Rectángulo: esquinas redondeadas 4">
            <a:extLst>
              <a:ext uri="{FF2B5EF4-FFF2-40B4-BE49-F238E27FC236}">
                <a16:creationId xmlns:a16="http://schemas.microsoft.com/office/drawing/2014/main" id="{AB481ED0-6B35-9366-4406-39B015AD9B02}"/>
              </a:ext>
            </a:extLst>
          </p:cNvPr>
          <p:cNvSpPr/>
          <p:nvPr/>
        </p:nvSpPr>
        <p:spPr>
          <a:xfrm>
            <a:off x="5725989" y="2101360"/>
            <a:ext cx="3323492" cy="228601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aphicFrame>
        <p:nvGraphicFramePr>
          <p:cNvPr id="9" name="Tabla 8">
            <a:extLst>
              <a:ext uri="{FF2B5EF4-FFF2-40B4-BE49-F238E27FC236}">
                <a16:creationId xmlns:a16="http://schemas.microsoft.com/office/drawing/2014/main" id="{21600E99-DB57-0578-EDB0-276584837C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4527372"/>
              </p:ext>
            </p:extLst>
          </p:nvPr>
        </p:nvGraphicFramePr>
        <p:xfrm>
          <a:off x="70109" y="1074449"/>
          <a:ext cx="3154238" cy="181649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08942">
                  <a:extLst>
                    <a:ext uri="{9D8B030D-6E8A-4147-A177-3AD203B41FA5}">
                      <a16:colId xmlns:a16="http://schemas.microsoft.com/office/drawing/2014/main" val="2520381164"/>
                    </a:ext>
                  </a:extLst>
                </a:gridCol>
                <a:gridCol w="868239">
                  <a:extLst>
                    <a:ext uri="{9D8B030D-6E8A-4147-A177-3AD203B41FA5}">
                      <a16:colId xmlns:a16="http://schemas.microsoft.com/office/drawing/2014/main" val="1785846687"/>
                    </a:ext>
                  </a:extLst>
                </a:gridCol>
                <a:gridCol w="1077057">
                  <a:extLst>
                    <a:ext uri="{9D8B030D-6E8A-4147-A177-3AD203B41FA5}">
                      <a16:colId xmlns:a16="http://schemas.microsoft.com/office/drawing/2014/main" val="1514516546"/>
                    </a:ext>
                  </a:extLst>
                </a:gridCol>
              </a:tblGrid>
              <a:tr h="307730">
                <a:tc>
                  <a:txBody>
                    <a:bodyPr/>
                    <a:lstStyle/>
                    <a:p>
                      <a:r>
                        <a:rPr lang="es-ES" sz="1050" dirty="0"/>
                        <a:t>Comorbilidades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Cumplidora.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s-ES" sz="1050" dirty="0"/>
                        <a:t>No cumplidora. 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442866"/>
                  </a:ext>
                </a:extLst>
              </a:tr>
              <a:tr h="248478">
                <a:tc>
                  <a:txBody>
                    <a:bodyPr/>
                    <a:lstStyle/>
                    <a:p>
                      <a:r>
                        <a:rPr lang="es-ES" sz="1050" dirty="0"/>
                        <a:t>Hipotiroidismo.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16.7%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1050" dirty="0"/>
                        <a:t>26.7%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487686"/>
                  </a:ext>
                </a:extLst>
              </a:tr>
              <a:tr h="248478">
                <a:tc>
                  <a:txBody>
                    <a:bodyPr/>
                    <a:lstStyle/>
                    <a:p>
                      <a:r>
                        <a:rPr lang="es-ES" sz="1050" dirty="0"/>
                        <a:t>Obesidad.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sz="1050" dirty="0"/>
                        <a:t>13.3%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ES" sz="1050" dirty="0"/>
                        <a:t>53.3%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0888400"/>
                  </a:ext>
                </a:extLst>
              </a:tr>
              <a:tr h="24847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050" dirty="0"/>
                        <a:t>HTA.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50" dirty="0"/>
                        <a:t>73.3%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50" dirty="0"/>
                        <a:t>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0584806"/>
                  </a:ext>
                </a:extLst>
              </a:tr>
              <a:tr h="24847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050" b="0" i="0" u="none" strike="noStrike" noProof="0" dirty="0">
                          <a:latin typeface="Calibri"/>
                        </a:rPr>
                        <a:t>DM.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50" b="0" i="0" u="none" strike="noStrike" noProof="0" dirty="0">
                          <a:latin typeface="Calibri"/>
                        </a:rPr>
                        <a:t>33.3%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50" b="0" i="0" u="none" strike="noStrike" noProof="0" dirty="0">
                          <a:latin typeface="Calibri"/>
                        </a:rPr>
                        <a:t>20%</a:t>
                      </a:r>
                      <a:endParaRPr lang="es-E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8927177"/>
                  </a:ext>
                </a:extLst>
              </a:tr>
              <a:tr h="24847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050" dirty="0"/>
                        <a:t>DLP.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50" dirty="0"/>
                        <a:t>56.7% 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50" dirty="0"/>
                        <a:t>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900699"/>
                  </a:ext>
                </a:extLst>
              </a:tr>
              <a:tr h="248478"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s-ES" sz="1050" b="0" i="0" u="none" strike="noStrike" noProof="0" dirty="0">
                          <a:latin typeface="Calibri"/>
                        </a:rPr>
                        <a:t>Ansiedad.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50" b="0" i="0" u="none" strike="noStrike" noProof="0" dirty="0">
                          <a:latin typeface="Calibri"/>
                        </a:rPr>
                        <a:t>26.7%</a:t>
                      </a:r>
                      <a:endParaRPr lang="es-E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s-ES" sz="1050" b="0" i="0" u="none" strike="noStrike" noProof="0" dirty="0">
                          <a:latin typeface="Calibri"/>
                        </a:rPr>
                        <a:t>33.3%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1733614"/>
                  </a:ext>
                </a:extLst>
              </a:tr>
            </a:tbl>
          </a:graphicData>
        </a:graphic>
      </p:graphicFrame>
      <p:sp>
        <p:nvSpPr>
          <p:cNvPr id="10" name="Rectángulo: esquinas redondeadas 9">
            <a:extLst>
              <a:ext uri="{FF2B5EF4-FFF2-40B4-BE49-F238E27FC236}">
                <a16:creationId xmlns:a16="http://schemas.microsoft.com/office/drawing/2014/main" id="{CA882B74-AB74-4BBA-4E77-F950304B28CE}"/>
              </a:ext>
            </a:extLst>
          </p:cNvPr>
          <p:cNvSpPr/>
          <p:nvPr/>
        </p:nvSpPr>
        <p:spPr>
          <a:xfrm>
            <a:off x="5725988" y="1327636"/>
            <a:ext cx="3323492" cy="219807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Rectángulo: esquinas redondeadas 10">
            <a:extLst>
              <a:ext uri="{FF2B5EF4-FFF2-40B4-BE49-F238E27FC236}">
                <a16:creationId xmlns:a16="http://schemas.microsoft.com/office/drawing/2014/main" id="{4772D38C-973C-264A-6081-105C76EC7FF8}"/>
              </a:ext>
            </a:extLst>
          </p:cNvPr>
          <p:cNvSpPr/>
          <p:nvPr/>
        </p:nvSpPr>
        <p:spPr>
          <a:xfrm>
            <a:off x="82697" y="1638108"/>
            <a:ext cx="3138854" cy="228600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Rectángulo: esquinas redondeadas 14">
            <a:extLst>
              <a:ext uri="{FF2B5EF4-FFF2-40B4-BE49-F238E27FC236}">
                <a16:creationId xmlns:a16="http://schemas.microsoft.com/office/drawing/2014/main" id="{68E335F4-26FC-2230-A935-0A7177D42017}"/>
              </a:ext>
            </a:extLst>
          </p:cNvPr>
          <p:cNvSpPr/>
          <p:nvPr/>
        </p:nvSpPr>
        <p:spPr>
          <a:xfrm>
            <a:off x="3316896" y="2576144"/>
            <a:ext cx="659423" cy="254977"/>
          </a:xfrm>
          <a:prstGeom prst="roundRect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Presentación en pantalla (16:9)</PresentationFormat>
  <Slides>2</Slides>
  <Notes>0</Notes>
  <HiddenSlides>0</HiddenSlide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3" baseType="lpstr"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revision>228</cp:revision>
  <dcterms:created xsi:type="dcterms:W3CDTF">2022-01-11T08:55:46Z</dcterms:created>
  <dcterms:modified xsi:type="dcterms:W3CDTF">2023-03-02T16:09:16Z</dcterms:modified>
</cp:coreProperties>
</file>