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drawings/drawing1.xml" ContentType="application/vnd.openxmlformats-officedocument.drawingml.chartshap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55EDC5"/>
    <a:srgbClr val="6E7000"/>
    <a:srgbClr val="ECF754"/>
    <a:srgbClr val="026B31"/>
    <a:srgbClr val="7D7E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14D083-1BC9-4B6E-A115-4FD0602C9306}" v="51" dt="2023-02-09T22:28:59.695"/>
    <p1510:client id="{232CA92B-8CCE-4B27-B1E1-19B5D3664C39}" v="1" dt="2023-02-12T11:04:43.515"/>
    <p1510:client id="{5C734680-168A-440F-A3C0-E963F3A5CDDE}" v="169" dt="2023-02-09T12:22:06.699"/>
    <p1510:client id="{77AD50A7-1A2A-436E-B7E6-6CE2132606CC}" v="195" dt="2023-02-15T15:01:51.457"/>
    <p1510:client id="{85D111E2-C482-4BCD-B56A-7DC9B709054E}" v="87" dt="2023-02-20T16:22:26.626"/>
    <p1510:client id="{B716AE6D-1467-4067-8B56-F43C38A2D139}" v="725" dt="2023-02-08T12:25:39.071"/>
    <p1510:client id="{F776262A-B076-409F-B3B0-EBADD6C30D9A}" v="18" dt="2023-02-20T16:45:14.684"/>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1" d="100"/>
          <a:sy n="71" d="100"/>
        </p:scale>
        <p:origin x="-486" y="-6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Hoja_de_c_lculo_de_Microsoft_Excel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798701195303709"/>
          <c:y val="1.7265302904105516E-2"/>
        </c:manualLayout>
      </c:layout>
      <c:overlay val="0"/>
    </c:title>
    <c:autoTitleDeleted val="0"/>
    <c:view3D>
      <c:rotX val="30"/>
      <c:rotY val="0"/>
      <c:rAngAx val="0"/>
    </c:view3D>
    <c:floor>
      <c:thickness val="0"/>
    </c:floor>
    <c:sideWall>
      <c:thickness val="0"/>
    </c:sideWall>
    <c:backWall>
      <c:thickness val="0"/>
    </c:backWall>
    <c:plotArea>
      <c:layout>
        <c:manualLayout>
          <c:layoutTarget val="inner"/>
          <c:xMode val="edge"/>
          <c:yMode val="edge"/>
          <c:x val="1.6852083819876434E-2"/>
          <c:y val="0.11144775682477938"/>
          <c:w val="0.59670919938005562"/>
          <c:h val="0.66985840638988403"/>
        </c:manualLayout>
      </c:layout>
      <c:pie3DChart>
        <c:varyColors val="1"/>
        <c:ser>
          <c:idx val="0"/>
          <c:order val="0"/>
          <c:tx>
            <c:strRef>
              <c:f>Hoja1!$B$1</c:f>
              <c:strCache>
                <c:ptCount val="1"/>
                <c:pt idx="0">
                  <c:v>Grados AOS</c:v>
                </c:pt>
              </c:strCache>
            </c:strRef>
          </c:tx>
          <c:dPt>
            <c:idx val="1"/>
            <c:bubble3D val="0"/>
            <c:spPr>
              <a:solidFill>
                <a:srgbClr val="92D050"/>
              </a:solidFill>
            </c:spPr>
            <c:extLst>
              <c:ext xmlns:c16="http://schemas.microsoft.com/office/drawing/2014/chart" uri="{C3380CC4-5D6E-409C-BE32-E72D297353CC}">
                <c16:uniqueId val="{00000001-FC44-4670-AC16-0EE72B8C4B03}"/>
              </c:ext>
            </c:extLst>
          </c:dPt>
          <c:dPt>
            <c:idx val="2"/>
            <c:bubble3D val="0"/>
            <c:spPr>
              <a:solidFill>
                <a:srgbClr val="FF0000"/>
              </a:solidFill>
            </c:spPr>
            <c:extLst>
              <c:ext xmlns:c16="http://schemas.microsoft.com/office/drawing/2014/chart" uri="{C3380CC4-5D6E-409C-BE32-E72D297353CC}">
                <c16:uniqueId val="{00000003-FC44-4670-AC16-0EE72B8C4B03}"/>
              </c:ext>
            </c:extLst>
          </c:dPt>
          <c:dPt>
            <c:idx val="3"/>
            <c:bubble3D val="0"/>
            <c:spPr>
              <a:solidFill>
                <a:srgbClr val="FFC000"/>
              </a:solidFill>
            </c:spPr>
            <c:extLst>
              <c:ext xmlns:c16="http://schemas.microsoft.com/office/drawing/2014/chart" uri="{C3380CC4-5D6E-409C-BE32-E72D297353CC}">
                <c16:uniqueId val="{00000005-FC44-4670-AC16-0EE72B8C4B03}"/>
              </c:ext>
            </c:extLst>
          </c:dPt>
          <c:dLbls>
            <c:numFmt formatCode="0.0%" sourceLinked="0"/>
            <c:spPr>
              <a:noFill/>
              <a:ln>
                <a:noFill/>
              </a:ln>
              <a:effectLst/>
            </c:spPr>
            <c:txPr>
              <a:bodyPr/>
              <a:lstStyle/>
              <a:p>
                <a:pPr>
                  <a:defRPr sz="1600"/>
                </a:pPr>
                <a:endParaRPr lang="es-ES"/>
              </a:p>
            </c:txPr>
            <c:dLblPos val="inEnd"/>
            <c:showLegendKey val="0"/>
            <c:showVal val="1"/>
            <c:showCatName val="0"/>
            <c:showSerName val="0"/>
            <c:showPercent val="0"/>
            <c:showBubbleSize val="0"/>
            <c:showLeaderLines val="1"/>
            <c:extLst>
              <c:ext xmlns:c15="http://schemas.microsoft.com/office/drawing/2012/chart" uri="{CE6537A1-D6FC-4f65-9D91-7224C49458BB}"/>
            </c:extLst>
          </c:dLbls>
          <c:cat>
            <c:strRef>
              <c:f>Hoja1!$A$2:$A$5</c:f>
              <c:strCache>
                <c:ptCount val="4"/>
                <c:pt idx="0">
                  <c:v>LEVE</c:v>
                </c:pt>
                <c:pt idx="1">
                  <c:v>MODERADO</c:v>
                </c:pt>
                <c:pt idx="2">
                  <c:v>GRAVE</c:v>
                </c:pt>
                <c:pt idx="3">
                  <c:v>No AOS</c:v>
                </c:pt>
              </c:strCache>
            </c:strRef>
          </c:cat>
          <c:val>
            <c:numRef>
              <c:f>Hoja1!$B$2:$B$5</c:f>
              <c:numCache>
                <c:formatCode>0.00%</c:formatCode>
                <c:ptCount val="4"/>
                <c:pt idx="0">
                  <c:v>0.22700000000000001</c:v>
                </c:pt>
                <c:pt idx="1">
                  <c:v>0.40899999999999997</c:v>
                </c:pt>
                <c:pt idx="2">
                  <c:v>0.182</c:v>
                </c:pt>
                <c:pt idx="3">
                  <c:v>0.182</c:v>
                </c:pt>
              </c:numCache>
            </c:numRef>
          </c:val>
          <c:extLst>
            <c:ext xmlns:c16="http://schemas.microsoft.com/office/drawing/2014/chart" uri="{C3380CC4-5D6E-409C-BE32-E72D297353CC}">
              <c16:uniqueId val="{00000006-FC44-4670-AC16-0EE72B8C4B03}"/>
            </c:ext>
          </c:extLst>
        </c:ser>
        <c:dLbls>
          <c:dLblPos val="inEnd"/>
          <c:showLegendKey val="0"/>
          <c:showVal val="1"/>
          <c:showCatName val="0"/>
          <c:showSerName val="0"/>
          <c:showPercent val="0"/>
          <c:showBubbleSize val="0"/>
          <c:showLeaderLines val="1"/>
        </c:dLbls>
      </c:pie3DChart>
    </c:plotArea>
    <c:legend>
      <c:legendPos val="r"/>
      <c:layout>
        <c:manualLayout>
          <c:xMode val="edge"/>
          <c:yMode val="edge"/>
          <c:x val="0.62634053732591799"/>
          <c:y val="0.19984021664556462"/>
          <c:w val="0.30891913122863635"/>
          <c:h val="0.52760409255652463"/>
        </c:manualLayout>
      </c:layout>
      <c:overlay val="0"/>
      <c:txPr>
        <a:bodyPr/>
        <a:lstStyle/>
        <a:p>
          <a:pPr>
            <a:defRPr sz="1400"/>
          </a:pPr>
          <a:endParaRPr lang="es-ES"/>
        </a:p>
      </c:txPr>
    </c:legend>
    <c:plotVisOnly val="1"/>
    <c:dispBlanksAs val="gap"/>
    <c:showDLblsOverMax val="0"/>
  </c:chart>
  <c:txPr>
    <a:bodyPr/>
    <a:lstStyle/>
    <a:p>
      <a:pPr>
        <a:defRPr sz="1800"/>
      </a:pPr>
      <a:endParaRPr lang="es-E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0111280074770224"/>
          <c:y val="0.23073760570842586"/>
        </c:manualLayout>
      </c:layout>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1.4148336957684218E-2"/>
          <c:y val="0.11849431863036625"/>
          <c:w val="0.98585166304231575"/>
          <c:h val="0.71481741462156656"/>
        </c:manualLayout>
      </c:layout>
      <c:bar3DChart>
        <c:barDir val="col"/>
        <c:grouping val="stacked"/>
        <c:varyColors val="0"/>
        <c:ser>
          <c:idx val="0"/>
          <c:order val="0"/>
          <c:tx>
            <c:strRef>
              <c:f>Hoja1!$B$1</c:f>
              <c:strCache>
                <c:ptCount val="1"/>
                <c:pt idx="0">
                  <c:v>Patología ingreso</c:v>
                </c:pt>
              </c:strCache>
            </c:strRef>
          </c:tx>
          <c:invertIfNegative val="0"/>
          <c:dPt>
            <c:idx val="0"/>
            <c:invertIfNegative val="0"/>
            <c:bubble3D val="0"/>
            <c:spPr>
              <a:solidFill>
                <a:schemeClr val="accent1">
                  <a:lumMod val="40000"/>
                  <a:lumOff val="60000"/>
                </a:schemeClr>
              </a:solidFill>
            </c:spPr>
            <c:extLst>
              <c:ext xmlns:c16="http://schemas.microsoft.com/office/drawing/2014/chart" uri="{C3380CC4-5D6E-409C-BE32-E72D297353CC}">
                <c16:uniqueId val="{00000001-089D-4A23-A520-67AE99B77FED}"/>
              </c:ext>
            </c:extLst>
          </c:dPt>
          <c:dPt>
            <c:idx val="1"/>
            <c:invertIfNegative val="0"/>
            <c:bubble3D val="0"/>
            <c:spPr>
              <a:solidFill>
                <a:schemeClr val="accent6">
                  <a:lumMod val="60000"/>
                  <a:lumOff val="40000"/>
                </a:schemeClr>
              </a:solidFill>
            </c:spPr>
            <c:extLst>
              <c:ext xmlns:c16="http://schemas.microsoft.com/office/drawing/2014/chart" uri="{C3380CC4-5D6E-409C-BE32-E72D297353CC}">
                <c16:uniqueId val="{00000003-089D-4A23-A520-67AE99B77FED}"/>
              </c:ext>
            </c:extLst>
          </c:dPt>
          <c:dLbls>
            <c:dLbl>
              <c:idx val="0"/>
              <c:layout>
                <c:manualLayout>
                  <c:x val="3.484410538936613E-2"/>
                  <c:y val="-9.1361286769770633E-3"/>
                </c:manualLayout>
              </c:layout>
              <c:numFmt formatCode="0.0%" sourceLinked="0"/>
              <c:spPr/>
              <c:txPr>
                <a:bodyPr/>
                <a:lstStyle/>
                <a:p>
                  <a:pPr>
                    <a:defRPr sz="1600"/>
                  </a:pPr>
                  <a:endParaRPr lang="es-E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89D-4A23-A520-67AE99B77FED}"/>
                </c:ext>
              </c:extLst>
            </c:dLbl>
            <c:dLbl>
              <c:idx val="1"/>
              <c:layout>
                <c:manualLayout>
                  <c:x val="3.1921081439981125E-2"/>
                  <c:y val="9.1361286769770633E-3"/>
                </c:manualLayout>
              </c:layout>
              <c:numFmt formatCode="0.0%" sourceLinked="0"/>
              <c:spPr/>
              <c:txPr>
                <a:bodyPr/>
                <a:lstStyle/>
                <a:p>
                  <a:pPr>
                    <a:defRPr sz="1600"/>
                  </a:pPr>
                  <a:endParaRPr lang="es-E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89D-4A23-A520-67AE99B77FED}"/>
                </c:ext>
              </c:extLst>
            </c:dLbl>
            <c:spPr>
              <a:noFill/>
              <a:ln>
                <a:noFill/>
              </a:ln>
              <a:effectLst/>
            </c:spPr>
            <c:txPr>
              <a:bodyPr/>
              <a:lstStyle/>
              <a:p>
                <a:pPr>
                  <a:defRPr sz="1600"/>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Hoja1!$A$2:$A$3</c:f>
              <c:strCache>
                <c:ptCount val="2"/>
                <c:pt idx="0">
                  <c:v>CI</c:v>
                </c:pt>
                <c:pt idx="1">
                  <c:v>Ictus</c:v>
                </c:pt>
              </c:strCache>
            </c:strRef>
          </c:cat>
          <c:val>
            <c:numRef>
              <c:f>Hoja1!$B$2:$B$3</c:f>
              <c:numCache>
                <c:formatCode>0.00%</c:formatCode>
                <c:ptCount val="2"/>
                <c:pt idx="0">
                  <c:v>0.63600000000000001</c:v>
                </c:pt>
                <c:pt idx="1">
                  <c:v>0.36399999999999999</c:v>
                </c:pt>
              </c:numCache>
            </c:numRef>
          </c:val>
          <c:extLst>
            <c:ext xmlns:c16="http://schemas.microsoft.com/office/drawing/2014/chart" uri="{C3380CC4-5D6E-409C-BE32-E72D297353CC}">
              <c16:uniqueId val="{00000004-089D-4A23-A520-67AE99B77FED}"/>
            </c:ext>
          </c:extLst>
        </c:ser>
        <c:dLbls>
          <c:showLegendKey val="0"/>
          <c:showVal val="1"/>
          <c:showCatName val="0"/>
          <c:showSerName val="0"/>
          <c:showPercent val="0"/>
          <c:showBubbleSize val="0"/>
        </c:dLbls>
        <c:gapWidth val="150"/>
        <c:shape val="cylinder"/>
        <c:axId val="63124992"/>
        <c:axId val="63126912"/>
        <c:axId val="0"/>
      </c:bar3DChart>
      <c:catAx>
        <c:axId val="63124992"/>
        <c:scaling>
          <c:orientation val="minMax"/>
        </c:scaling>
        <c:delete val="0"/>
        <c:axPos val="b"/>
        <c:numFmt formatCode="General" sourceLinked="0"/>
        <c:majorTickMark val="out"/>
        <c:minorTickMark val="none"/>
        <c:tickLblPos val="nextTo"/>
        <c:crossAx val="63126912"/>
        <c:crosses val="autoZero"/>
        <c:auto val="1"/>
        <c:lblAlgn val="ctr"/>
        <c:lblOffset val="100"/>
        <c:noMultiLvlLbl val="0"/>
      </c:catAx>
      <c:valAx>
        <c:axId val="63126912"/>
        <c:scaling>
          <c:orientation val="minMax"/>
        </c:scaling>
        <c:delete val="1"/>
        <c:axPos val="l"/>
        <c:numFmt formatCode="0.00%" sourceLinked="1"/>
        <c:majorTickMark val="out"/>
        <c:minorTickMark val="none"/>
        <c:tickLblPos val="nextTo"/>
        <c:crossAx val="63124992"/>
        <c:crosses val="autoZero"/>
        <c:crossBetween val="between"/>
      </c:valAx>
    </c:plotArea>
    <c:plotVisOnly val="1"/>
    <c:dispBlanksAs val="gap"/>
    <c:showDLblsOverMax val="0"/>
  </c:chart>
  <c:txPr>
    <a:bodyPr/>
    <a:lstStyle/>
    <a:p>
      <a:pPr>
        <a:defRPr sz="1800"/>
      </a:pPr>
      <a:endParaRPr lang="es-E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2269068868891108"/>
          <c:y val="1.2919393235854155E-2"/>
        </c:manualLayout>
      </c:layout>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0.23756663721667609"/>
          <c:y val="7.5301703786474813E-2"/>
          <c:w val="0.65323121064149836"/>
          <c:h val="0.60805248662489453"/>
        </c:manualLayout>
      </c:layout>
      <c:bar3DChart>
        <c:barDir val="col"/>
        <c:grouping val="stacked"/>
        <c:varyColors val="0"/>
        <c:ser>
          <c:idx val="0"/>
          <c:order val="0"/>
          <c:tx>
            <c:strRef>
              <c:f>Hoja1!$B$1</c:f>
              <c:strCache>
                <c:ptCount val="1"/>
                <c:pt idx="0">
                  <c:v>Comorbilidades</c:v>
                </c:pt>
              </c:strCache>
            </c:strRef>
          </c:tx>
          <c:spPr>
            <a:solidFill>
              <a:schemeClr val="accent2">
                <a:lumMod val="60000"/>
                <a:lumOff val="40000"/>
              </a:schemeClr>
            </a:solidFill>
          </c:spPr>
          <c:invertIfNegative val="0"/>
          <c:dPt>
            <c:idx val="0"/>
            <c:invertIfNegative val="0"/>
            <c:bubble3D val="0"/>
            <c:spPr>
              <a:solidFill>
                <a:srgbClr val="FF0000"/>
              </a:solidFill>
              <a:ln>
                <a:solidFill>
                  <a:srgbClr val="FF0000"/>
                </a:solidFill>
              </a:ln>
            </c:spPr>
            <c:extLst>
              <c:ext xmlns:c16="http://schemas.microsoft.com/office/drawing/2014/chart" uri="{C3380CC4-5D6E-409C-BE32-E72D297353CC}">
                <c16:uniqueId val="{00000001-F21C-4E24-A457-03E486EB7461}"/>
              </c:ext>
            </c:extLst>
          </c:dPt>
          <c:dPt>
            <c:idx val="1"/>
            <c:invertIfNegative val="0"/>
            <c:bubble3D val="0"/>
            <c:spPr>
              <a:solidFill>
                <a:srgbClr val="FFC000"/>
              </a:solidFill>
            </c:spPr>
            <c:extLst>
              <c:ext xmlns:c16="http://schemas.microsoft.com/office/drawing/2014/chart" uri="{C3380CC4-5D6E-409C-BE32-E72D297353CC}">
                <c16:uniqueId val="{00000003-F21C-4E24-A457-03E486EB7461}"/>
              </c:ext>
            </c:extLst>
          </c:dPt>
          <c:dPt>
            <c:idx val="2"/>
            <c:invertIfNegative val="0"/>
            <c:bubble3D val="0"/>
            <c:spPr>
              <a:solidFill>
                <a:schemeClr val="accent5">
                  <a:lumMod val="60000"/>
                  <a:lumOff val="40000"/>
                </a:schemeClr>
              </a:solidFill>
            </c:spPr>
            <c:extLst>
              <c:ext xmlns:c16="http://schemas.microsoft.com/office/drawing/2014/chart" uri="{C3380CC4-5D6E-409C-BE32-E72D297353CC}">
                <c16:uniqueId val="{00000005-F21C-4E24-A457-03E486EB7461}"/>
              </c:ext>
            </c:extLst>
          </c:dPt>
          <c:dLbls>
            <c:dLbl>
              <c:idx val="0"/>
              <c:layout>
                <c:manualLayout>
                  <c:x val="2.9675494609946337E-2"/>
                  <c:y val="-0.2897051241404598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21C-4E24-A457-03E486EB7461}"/>
                </c:ext>
              </c:extLst>
            </c:dLbl>
            <c:dLbl>
              <c:idx val="1"/>
              <c:layout>
                <c:manualLayout>
                  <c:x val="2.0055531748676955E-2"/>
                  <c:y val="-0.2498897170365618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21C-4E24-A457-03E486EB7461}"/>
                </c:ext>
              </c:extLst>
            </c:dLbl>
            <c:dLbl>
              <c:idx val="2"/>
              <c:layout>
                <c:manualLayout>
                  <c:x val="1.1932316162401709E-2"/>
                  <c:y val="-0.1891096892036856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21C-4E24-A457-03E486EB7461}"/>
                </c:ext>
              </c:extLst>
            </c:dLbl>
            <c:numFmt formatCode="0.0%" sourceLinked="0"/>
            <c:spPr>
              <a:noFill/>
              <a:ln>
                <a:noFill/>
              </a:ln>
              <a:effectLst/>
            </c:spPr>
            <c:txPr>
              <a:bodyPr/>
              <a:lstStyle/>
              <a:p>
                <a:pPr>
                  <a:defRPr sz="1600"/>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Hoja1!$A$2:$A$4</c:f>
              <c:strCache>
                <c:ptCount val="3"/>
                <c:pt idx="0">
                  <c:v>HTA</c:v>
                </c:pt>
                <c:pt idx="1">
                  <c:v>Dislipemia</c:v>
                </c:pt>
                <c:pt idx="2">
                  <c:v>DM2</c:v>
                </c:pt>
              </c:strCache>
            </c:strRef>
          </c:cat>
          <c:val>
            <c:numRef>
              <c:f>Hoja1!$B$2:$B$4</c:f>
              <c:numCache>
                <c:formatCode>0.00%</c:formatCode>
                <c:ptCount val="3"/>
                <c:pt idx="0">
                  <c:v>0.68200000000000005</c:v>
                </c:pt>
                <c:pt idx="1">
                  <c:v>0.59099999999999997</c:v>
                </c:pt>
                <c:pt idx="2">
                  <c:v>0.36399999999999999</c:v>
                </c:pt>
              </c:numCache>
            </c:numRef>
          </c:val>
          <c:extLst>
            <c:ext xmlns:c16="http://schemas.microsoft.com/office/drawing/2014/chart" uri="{C3380CC4-5D6E-409C-BE32-E72D297353CC}">
              <c16:uniqueId val="{00000006-F21C-4E24-A457-03E486EB7461}"/>
            </c:ext>
          </c:extLst>
        </c:ser>
        <c:dLbls>
          <c:showLegendKey val="0"/>
          <c:showVal val="0"/>
          <c:showCatName val="0"/>
          <c:showSerName val="0"/>
          <c:showPercent val="0"/>
          <c:showBubbleSize val="0"/>
        </c:dLbls>
        <c:gapWidth val="150"/>
        <c:shape val="cylinder"/>
        <c:axId val="153625728"/>
        <c:axId val="153627264"/>
        <c:axId val="0"/>
      </c:bar3DChart>
      <c:catAx>
        <c:axId val="153625728"/>
        <c:scaling>
          <c:orientation val="minMax"/>
        </c:scaling>
        <c:delete val="1"/>
        <c:axPos val="b"/>
        <c:numFmt formatCode="General" sourceLinked="0"/>
        <c:majorTickMark val="out"/>
        <c:minorTickMark val="none"/>
        <c:tickLblPos val="nextTo"/>
        <c:crossAx val="153627264"/>
        <c:crosses val="autoZero"/>
        <c:auto val="1"/>
        <c:lblAlgn val="ctr"/>
        <c:lblOffset val="100"/>
        <c:noMultiLvlLbl val="0"/>
      </c:catAx>
      <c:valAx>
        <c:axId val="153627264"/>
        <c:scaling>
          <c:orientation val="minMax"/>
        </c:scaling>
        <c:delete val="1"/>
        <c:axPos val="l"/>
        <c:numFmt formatCode="0.00%" sourceLinked="1"/>
        <c:majorTickMark val="out"/>
        <c:minorTickMark val="none"/>
        <c:tickLblPos val="nextTo"/>
        <c:crossAx val="153625728"/>
        <c:crosses val="autoZero"/>
        <c:crossBetween val="between"/>
      </c:valAx>
    </c:plotArea>
    <c:plotVisOnly val="1"/>
    <c:dispBlanksAs val="gap"/>
    <c:showDLblsOverMax val="0"/>
  </c:chart>
  <c:txPr>
    <a:bodyPr/>
    <a:lstStyle/>
    <a:p>
      <a:pPr>
        <a:defRPr sz="1800"/>
      </a:pPr>
      <a:endParaRPr lang="es-E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0.70769</cdr:x>
      <cdr:y>0.67357</cdr:y>
    </cdr:from>
    <cdr:to>
      <cdr:x>0.82678</cdr:x>
      <cdr:y>0.76905</cdr:y>
    </cdr:to>
    <cdr:sp macro="" textlink="">
      <cdr:nvSpPr>
        <cdr:cNvPr id="2" name="17 CuadroTexto"/>
        <cdr:cNvSpPr txBox="1"/>
      </cdr:nvSpPr>
      <cdr:spPr>
        <a:xfrm xmlns:a="http://schemas.openxmlformats.org/drawingml/2006/main">
          <a:off x="3210442" y="2171264"/>
          <a:ext cx="540242"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s-ES" sz="1400" dirty="0"/>
            <a:t>DM2</a:t>
          </a:r>
          <a:endParaRPr lang="es-ES"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20/02/2023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20/02/2023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20/02/2023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pPr/>
              <a:t>20/02/2023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pPr/>
              <a:t>20/02/2023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pPr/>
              <a:t>20/02/2023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20/02/2023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20/02/2023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20/02/2023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20/02/2023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20/02/2023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20/02/2023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1E152D53-D3BC-C6F7-A560-F36CA37D0677}"/>
              </a:ext>
            </a:extLst>
          </p:cNvPr>
          <p:cNvSpPr txBox="1"/>
          <p:nvPr/>
        </p:nvSpPr>
        <p:spPr>
          <a:xfrm>
            <a:off x="1568066" y="-4098"/>
            <a:ext cx="7535820" cy="1015663"/>
          </a:xfrm>
          <a:prstGeom prst="rect">
            <a:avLst/>
          </a:prstGeom>
          <a:noFill/>
          <a:ln>
            <a:noFill/>
            <a:extLst>
              <a:ext uri="{C807C97D-BFC1-408E-A445-0C87EB9F89A2}">
                <ask:lineSketchStyleProps xmlns:ask="http://schemas.microsoft.com/office/drawing/2018/sketchyshapes" sd="3499211612">
                  <a:custGeom>
                    <a:avLst/>
                    <a:gdLst>
                      <a:gd name="connsiteX0" fmla="*/ 0 w 7535820"/>
                      <a:gd name="connsiteY0" fmla="*/ 0 h 1015663"/>
                      <a:gd name="connsiteX1" fmla="*/ 609716 w 7535820"/>
                      <a:gd name="connsiteY1" fmla="*/ 0 h 1015663"/>
                      <a:gd name="connsiteX2" fmla="*/ 1144074 w 7535820"/>
                      <a:gd name="connsiteY2" fmla="*/ 0 h 1015663"/>
                      <a:gd name="connsiteX3" fmla="*/ 1678433 w 7535820"/>
                      <a:gd name="connsiteY3" fmla="*/ 0 h 1015663"/>
                      <a:gd name="connsiteX4" fmla="*/ 2137433 w 7535820"/>
                      <a:gd name="connsiteY4" fmla="*/ 0 h 1015663"/>
                      <a:gd name="connsiteX5" fmla="*/ 2596433 w 7535820"/>
                      <a:gd name="connsiteY5" fmla="*/ 0 h 1015663"/>
                      <a:gd name="connsiteX6" fmla="*/ 3055432 w 7535820"/>
                      <a:gd name="connsiteY6" fmla="*/ 0 h 1015663"/>
                      <a:gd name="connsiteX7" fmla="*/ 3815865 w 7535820"/>
                      <a:gd name="connsiteY7" fmla="*/ 0 h 1015663"/>
                      <a:gd name="connsiteX8" fmla="*/ 4274865 w 7535820"/>
                      <a:gd name="connsiteY8" fmla="*/ 0 h 1015663"/>
                      <a:gd name="connsiteX9" fmla="*/ 4809223 w 7535820"/>
                      <a:gd name="connsiteY9" fmla="*/ 0 h 1015663"/>
                      <a:gd name="connsiteX10" fmla="*/ 5343581 w 7535820"/>
                      <a:gd name="connsiteY10" fmla="*/ 0 h 1015663"/>
                      <a:gd name="connsiteX11" fmla="*/ 6179372 w 7535820"/>
                      <a:gd name="connsiteY11" fmla="*/ 0 h 1015663"/>
                      <a:gd name="connsiteX12" fmla="*/ 6638372 w 7535820"/>
                      <a:gd name="connsiteY12" fmla="*/ 0 h 1015663"/>
                      <a:gd name="connsiteX13" fmla="*/ 7535820 w 7535820"/>
                      <a:gd name="connsiteY13" fmla="*/ 0 h 1015663"/>
                      <a:gd name="connsiteX14" fmla="*/ 7535820 w 7535820"/>
                      <a:gd name="connsiteY14" fmla="*/ 528145 h 1015663"/>
                      <a:gd name="connsiteX15" fmla="*/ 7535820 w 7535820"/>
                      <a:gd name="connsiteY15" fmla="*/ 1015663 h 1015663"/>
                      <a:gd name="connsiteX16" fmla="*/ 6775387 w 7535820"/>
                      <a:gd name="connsiteY16" fmla="*/ 1015663 h 1015663"/>
                      <a:gd name="connsiteX17" fmla="*/ 5939596 w 7535820"/>
                      <a:gd name="connsiteY17" fmla="*/ 1015663 h 1015663"/>
                      <a:gd name="connsiteX18" fmla="*/ 5405238 w 7535820"/>
                      <a:gd name="connsiteY18" fmla="*/ 1015663 h 1015663"/>
                      <a:gd name="connsiteX19" fmla="*/ 4795522 w 7535820"/>
                      <a:gd name="connsiteY19" fmla="*/ 1015663 h 1015663"/>
                      <a:gd name="connsiteX20" fmla="*/ 4110447 w 7535820"/>
                      <a:gd name="connsiteY20" fmla="*/ 1015663 h 1015663"/>
                      <a:gd name="connsiteX21" fmla="*/ 3500731 w 7535820"/>
                      <a:gd name="connsiteY21" fmla="*/ 1015663 h 1015663"/>
                      <a:gd name="connsiteX22" fmla="*/ 3041731 w 7535820"/>
                      <a:gd name="connsiteY22" fmla="*/ 1015663 h 1015663"/>
                      <a:gd name="connsiteX23" fmla="*/ 2356656 w 7535820"/>
                      <a:gd name="connsiteY23" fmla="*/ 1015663 h 1015663"/>
                      <a:gd name="connsiteX24" fmla="*/ 1671582 w 7535820"/>
                      <a:gd name="connsiteY24" fmla="*/ 1015663 h 1015663"/>
                      <a:gd name="connsiteX25" fmla="*/ 911149 w 7535820"/>
                      <a:gd name="connsiteY25" fmla="*/ 1015663 h 1015663"/>
                      <a:gd name="connsiteX26" fmla="*/ 0 w 7535820"/>
                      <a:gd name="connsiteY26" fmla="*/ 1015663 h 1015663"/>
                      <a:gd name="connsiteX27" fmla="*/ 0 w 7535820"/>
                      <a:gd name="connsiteY27" fmla="*/ 528145 h 1015663"/>
                      <a:gd name="connsiteX28" fmla="*/ 0 w 7535820"/>
                      <a:gd name="connsiteY28" fmla="*/ 0 h 1015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535820" h="1015663" extrusionOk="0">
                        <a:moveTo>
                          <a:pt x="0" y="0"/>
                        </a:moveTo>
                        <a:cubicBezTo>
                          <a:pt x="258468" y="15886"/>
                          <a:pt x="431085" y="4048"/>
                          <a:pt x="609716" y="0"/>
                        </a:cubicBezTo>
                        <a:cubicBezTo>
                          <a:pt x="788347" y="-4048"/>
                          <a:pt x="889349" y="2400"/>
                          <a:pt x="1144074" y="0"/>
                        </a:cubicBezTo>
                        <a:cubicBezTo>
                          <a:pt x="1398799" y="-2400"/>
                          <a:pt x="1420347" y="17581"/>
                          <a:pt x="1678433" y="0"/>
                        </a:cubicBezTo>
                        <a:cubicBezTo>
                          <a:pt x="1936519" y="-17581"/>
                          <a:pt x="2045163" y="-13180"/>
                          <a:pt x="2137433" y="0"/>
                        </a:cubicBezTo>
                        <a:cubicBezTo>
                          <a:pt x="2229703" y="13180"/>
                          <a:pt x="2437981" y="-10967"/>
                          <a:pt x="2596433" y="0"/>
                        </a:cubicBezTo>
                        <a:cubicBezTo>
                          <a:pt x="2754885" y="10967"/>
                          <a:pt x="2839258" y="17734"/>
                          <a:pt x="3055432" y="0"/>
                        </a:cubicBezTo>
                        <a:cubicBezTo>
                          <a:pt x="3271606" y="-17734"/>
                          <a:pt x="3437647" y="9773"/>
                          <a:pt x="3815865" y="0"/>
                        </a:cubicBezTo>
                        <a:cubicBezTo>
                          <a:pt x="4194083" y="-9773"/>
                          <a:pt x="4159724" y="4674"/>
                          <a:pt x="4274865" y="0"/>
                        </a:cubicBezTo>
                        <a:cubicBezTo>
                          <a:pt x="4390006" y="-4674"/>
                          <a:pt x="4574957" y="24198"/>
                          <a:pt x="4809223" y="0"/>
                        </a:cubicBezTo>
                        <a:cubicBezTo>
                          <a:pt x="5043489" y="-24198"/>
                          <a:pt x="5198213" y="-25911"/>
                          <a:pt x="5343581" y="0"/>
                        </a:cubicBezTo>
                        <a:cubicBezTo>
                          <a:pt x="5488949" y="25911"/>
                          <a:pt x="5817687" y="-10943"/>
                          <a:pt x="6179372" y="0"/>
                        </a:cubicBezTo>
                        <a:cubicBezTo>
                          <a:pt x="6541057" y="10943"/>
                          <a:pt x="6494879" y="-6557"/>
                          <a:pt x="6638372" y="0"/>
                        </a:cubicBezTo>
                        <a:cubicBezTo>
                          <a:pt x="6781865" y="6557"/>
                          <a:pt x="7279347" y="-11851"/>
                          <a:pt x="7535820" y="0"/>
                        </a:cubicBezTo>
                        <a:cubicBezTo>
                          <a:pt x="7530633" y="169358"/>
                          <a:pt x="7537029" y="341862"/>
                          <a:pt x="7535820" y="528145"/>
                        </a:cubicBezTo>
                        <a:cubicBezTo>
                          <a:pt x="7534611" y="714429"/>
                          <a:pt x="7532407" y="837682"/>
                          <a:pt x="7535820" y="1015663"/>
                        </a:cubicBezTo>
                        <a:cubicBezTo>
                          <a:pt x="7276930" y="1040125"/>
                          <a:pt x="7109048" y="1041422"/>
                          <a:pt x="6775387" y="1015663"/>
                        </a:cubicBezTo>
                        <a:cubicBezTo>
                          <a:pt x="6441726" y="989904"/>
                          <a:pt x="6136866" y="980593"/>
                          <a:pt x="5939596" y="1015663"/>
                        </a:cubicBezTo>
                        <a:cubicBezTo>
                          <a:pt x="5742326" y="1050733"/>
                          <a:pt x="5540024" y="1007957"/>
                          <a:pt x="5405238" y="1015663"/>
                        </a:cubicBezTo>
                        <a:cubicBezTo>
                          <a:pt x="5270452" y="1023369"/>
                          <a:pt x="4940598" y="1026783"/>
                          <a:pt x="4795522" y="1015663"/>
                        </a:cubicBezTo>
                        <a:cubicBezTo>
                          <a:pt x="4650446" y="1004543"/>
                          <a:pt x="4446308" y="1027240"/>
                          <a:pt x="4110447" y="1015663"/>
                        </a:cubicBezTo>
                        <a:cubicBezTo>
                          <a:pt x="3774587" y="1004086"/>
                          <a:pt x="3783004" y="1024797"/>
                          <a:pt x="3500731" y="1015663"/>
                        </a:cubicBezTo>
                        <a:cubicBezTo>
                          <a:pt x="3218458" y="1006529"/>
                          <a:pt x="3179468" y="1001370"/>
                          <a:pt x="3041731" y="1015663"/>
                        </a:cubicBezTo>
                        <a:cubicBezTo>
                          <a:pt x="2903994" y="1029956"/>
                          <a:pt x="2675751" y="1041519"/>
                          <a:pt x="2356656" y="1015663"/>
                        </a:cubicBezTo>
                        <a:cubicBezTo>
                          <a:pt x="2037561" y="989807"/>
                          <a:pt x="2011440" y="1003991"/>
                          <a:pt x="1671582" y="1015663"/>
                        </a:cubicBezTo>
                        <a:cubicBezTo>
                          <a:pt x="1331724" y="1027335"/>
                          <a:pt x="1222586" y="987247"/>
                          <a:pt x="911149" y="1015663"/>
                        </a:cubicBezTo>
                        <a:cubicBezTo>
                          <a:pt x="599712" y="1044079"/>
                          <a:pt x="243935" y="1054339"/>
                          <a:pt x="0" y="1015663"/>
                        </a:cubicBezTo>
                        <a:cubicBezTo>
                          <a:pt x="11901" y="824910"/>
                          <a:pt x="-10728" y="750941"/>
                          <a:pt x="0" y="528145"/>
                        </a:cubicBezTo>
                        <a:cubicBezTo>
                          <a:pt x="10728" y="305349"/>
                          <a:pt x="-5026" y="110376"/>
                          <a:pt x="0" y="0"/>
                        </a:cubicBezTo>
                        <a:close/>
                      </a:path>
                    </a:pathLst>
                  </a:custGeom>
                  <ask:type>
                    <ask:lineSketchFreehand/>
                  </ask:type>
                </ask:lineSketchStyleProps>
              </a:ext>
            </a:extLst>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sz="2000" b="1" dirty="0">
                <a:solidFill>
                  <a:schemeClr val="accent6"/>
                </a:solidFill>
                <a:latin typeface="Bierstadt"/>
                <a:ea typeface="+mn-lt"/>
                <a:cs typeface="+mn-lt"/>
              </a:rPr>
              <a:t>RELACIÓN DE EVENTOS ISQUÉMICOS Y FACTORES DE RIESGO CARDIOVASCULAR CON EL DIAGNÓSTICO DE APNEA OBSTRUCTIVA DE SUEÑO (AOS).</a:t>
            </a:r>
            <a:endParaRPr lang="es-ES" sz="2000" dirty="0">
              <a:solidFill>
                <a:schemeClr val="accent6"/>
              </a:solidFill>
              <a:latin typeface="Bierstadt"/>
              <a:cs typeface="Calibri"/>
            </a:endParaRPr>
          </a:p>
        </p:txBody>
      </p:sp>
      <p:sp>
        <p:nvSpPr>
          <p:cNvPr id="5" name="CuadroTexto 4">
            <a:extLst>
              <a:ext uri="{FF2B5EF4-FFF2-40B4-BE49-F238E27FC236}">
                <a16:creationId xmlns:a16="http://schemas.microsoft.com/office/drawing/2014/main" id="{951FD0F8-761D-2E2F-67E1-4CFAB87A32A8}"/>
              </a:ext>
            </a:extLst>
          </p:cNvPr>
          <p:cNvSpPr txBox="1"/>
          <p:nvPr/>
        </p:nvSpPr>
        <p:spPr>
          <a:xfrm>
            <a:off x="-61247" y="956669"/>
            <a:ext cx="954836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1400" dirty="0">
                <a:solidFill>
                  <a:schemeClr val="accent3">
                    <a:lumMod val="50000"/>
                  </a:schemeClr>
                </a:solidFill>
                <a:latin typeface="Batang"/>
                <a:ea typeface="+mn-lt"/>
                <a:cs typeface="+mn-lt"/>
              </a:rPr>
              <a:t>Alba María García </a:t>
            </a:r>
            <a:r>
              <a:rPr lang="es-ES" sz="1400" dirty="0" err="1">
                <a:solidFill>
                  <a:schemeClr val="accent3">
                    <a:lumMod val="50000"/>
                  </a:schemeClr>
                </a:solidFill>
                <a:latin typeface="Batang"/>
                <a:ea typeface="+mn-lt"/>
                <a:cs typeface="+mn-lt"/>
              </a:rPr>
              <a:t>Alabarce</a:t>
            </a:r>
            <a:r>
              <a:rPr lang="es-ES" sz="1400" dirty="0">
                <a:solidFill>
                  <a:schemeClr val="accent3">
                    <a:lumMod val="50000"/>
                  </a:schemeClr>
                </a:solidFill>
                <a:latin typeface="Batang"/>
                <a:ea typeface="+mn-lt"/>
                <a:cs typeface="+mn-lt"/>
              </a:rPr>
              <a:t>, </a:t>
            </a:r>
            <a:r>
              <a:rPr lang="es-ES" sz="1400" dirty="0" err="1">
                <a:solidFill>
                  <a:schemeClr val="accent3">
                    <a:lumMod val="50000"/>
                  </a:schemeClr>
                </a:solidFill>
                <a:latin typeface="Batang"/>
                <a:ea typeface="+mn-lt"/>
                <a:cs typeface="+mn-lt"/>
              </a:rPr>
              <a:t>Lider</a:t>
            </a:r>
            <a:r>
              <a:rPr lang="es-ES" sz="1400" dirty="0">
                <a:solidFill>
                  <a:schemeClr val="accent3">
                    <a:lumMod val="50000"/>
                  </a:schemeClr>
                </a:solidFill>
                <a:latin typeface="Batang"/>
                <a:ea typeface="+mn-lt"/>
                <a:cs typeface="+mn-lt"/>
              </a:rPr>
              <a:t> Augusto Espinoza Cordero, Belén María Navas Bueno. </a:t>
            </a:r>
            <a:endParaRPr lang="es-ES" sz="1400" dirty="0">
              <a:solidFill>
                <a:schemeClr val="accent3">
                  <a:lumMod val="50000"/>
                </a:schemeClr>
              </a:solidFill>
              <a:latin typeface="Calibri"/>
              <a:ea typeface="Batang"/>
              <a:cs typeface="Calibri"/>
            </a:endParaRPr>
          </a:p>
          <a:p>
            <a:pPr algn="ctr"/>
            <a:r>
              <a:rPr lang="es-ES" sz="1400" dirty="0">
                <a:solidFill>
                  <a:schemeClr val="accent3">
                    <a:lumMod val="50000"/>
                  </a:schemeClr>
                </a:solidFill>
                <a:latin typeface="Batang"/>
                <a:ea typeface="Batang"/>
                <a:cs typeface="Calibri"/>
              </a:rPr>
              <a:t>Hospital Básico General Santa Ana.</a:t>
            </a:r>
            <a:endParaRPr lang="es-ES" sz="1400" dirty="0">
              <a:solidFill>
                <a:schemeClr val="accent3">
                  <a:lumMod val="50000"/>
                </a:schemeClr>
              </a:solidFill>
              <a:latin typeface="Calibri"/>
              <a:ea typeface="Batang"/>
              <a:cs typeface="Calibri"/>
            </a:endParaRPr>
          </a:p>
        </p:txBody>
      </p:sp>
      <p:grpSp>
        <p:nvGrpSpPr>
          <p:cNvPr id="3" name="Grupo 2">
            <a:extLst>
              <a:ext uri="{FF2B5EF4-FFF2-40B4-BE49-F238E27FC236}">
                <a16:creationId xmlns:a16="http://schemas.microsoft.com/office/drawing/2014/main" id="{333C4A09-1D74-A8C1-3717-3E0837F790EF}"/>
              </a:ext>
            </a:extLst>
          </p:cNvPr>
          <p:cNvGrpSpPr/>
          <p:nvPr/>
        </p:nvGrpSpPr>
        <p:grpSpPr>
          <a:xfrm>
            <a:off x="47943" y="1338284"/>
            <a:ext cx="9095373" cy="1771763"/>
            <a:chOff x="8972" y="1276846"/>
            <a:chExt cx="8816269" cy="1771763"/>
          </a:xfrm>
        </p:grpSpPr>
        <p:sp>
          <p:nvSpPr>
            <p:cNvPr id="7" name="CuadroTexto 6">
              <a:extLst>
                <a:ext uri="{FF2B5EF4-FFF2-40B4-BE49-F238E27FC236}">
                  <a16:creationId xmlns:a16="http://schemas.microsoft.com/office/drawing/2014/main" id="{CAE61B58-F014-76B0-E6F8-7AC81D602378}"/>
                </a:ext>
              </a:extLst>
            </p:cNvPr>
            <p:cNvSpPr txBox="1"/>
            <p:nvPr/>
          </p:nvSpPr>
          <p:spPr>
            <a:xfrm>
              <a:off x="8972" y="1478949"/>
              <a:ext cx="8816269"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sz="1600" dirty="0">
                  <a:latin typeface="Verdana"/>
                  <a:ea typeface="+mn-lt"/>
                  <a:cs typeface="+mn-lt"/>
                </a:rPr>
                <a:t>La prevalencia de AOS oscila entre el 4-6% en los hombres y el 2-4% en las mujeres de la población general adulta, </a:t>
              </a:r>
              <a:r>
                <a:rPr lang="es-ES" sz="1600" dirty="0">
                  <a:latin typeface="Verdana"/>
                  <a:ea typeface="Verdana"/>
                  <a:cs typeface="+mn-lt"/>
                </a:rPr>
                <a:t>asociándose principalmente a mayor morbilidad cardiovascular y cerebrovascular. </a:t>
              </a:r>
              <a:r>
                <a:rPr lang="es-ES" sz="1600" dirty="0">
                  <a:latin typeface="Verdana"/>
                  <a:ea typeface="+mn-lt"/>
                  <a:cs typeface="+mn-lt"/>
                </a:rPr>
                <a:t>El objetivo de nuestro estudio es evaluar la presencia de AOS en los pacientes hospitalizados por causa cardiovascular o cerebrovascular en nuestra unidad, así como la asociación a otros factores cardiovasculares.</a:t>
              </a:r>
            </a:p>
          </p:txBody>
        </p:sp>
        <p:sp>
          <p:nvSpPr>
            <p:cNvPr id="9" name="CuadroTexto 8">
              <a:extLst>
                <a:ext uri="{FF2B5EF4-FFF2-40B4-BE49-F238E27FC236}">
                  <a16:creationId xmlns:a16="http://schemas.microsoft.com/office/drawing/2014/main" id="{B27DDA89-14BA-4311-8E7A-D47A95023192}"/>
                </a:ext>
              </a:extLst>
            </p:cNvPr>
            <p:cNvSpPr txBox="1"/>
            <p:nvPr/>
          </p:nvSpPr>
          <p:spPr>
            <a:xfrm>
              <a:off x="10342" y="1276846"/>
              <a:ext cx="3127490" cy="338554"/>
            </a:xfrm>
            <a:prstGeom prst="rect">
              <a:avLst/>
            </a:prstGeom>
            <a:noFill/>
            <a:ln>
              <a:noFill/>
              <a:extLst>
                <a:ext uri="{C807C97D-BFC1-408E-A445-0C87EB9F89A2}">
                  <ask:lineSketchStyleProps xmlns:ask="http://schemas.microsoft.com/office/drawing/2018/sketchyshapes" sd="2502086816">
                    <a:custGeom>
                      <a:avLst/>
                      <a:gdLst>
                        <a:gd name="connsiteX0" fmla="*/ 0 w 3226500"/>
                        <a:gd name="connsiteY0" fmla="*/ 0 h 338554"/>
                        <a:gd name="connsiteX1" fmla="*/ 3226500 w 3226500"/>
                        <a:gd name="connsiteY1" fmla="*/ 0 h 338554"/>
                        <a:gd name="connsiteX2" fmla="*/ 3226500 w 3226500"/>
                        <a:gd name="connsiteY2" fmla="*/ 338554 h 338554"/>
                        <a:gd name="connsiteX3" fmla="*/ 0 w 3226500"/>
                        <a:gd name="connsiteY3" fmla="*/ 338554 h 338554"/>
                        <a:gd name="connsiteX4" fmla="*/ 0 w 3226500"/>
                        <a:gd name="connsiteY4" fmla="*/ 0 h 338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6500" h="338554" extrusionOk="0">
                          <a:moveTo>
                            <a:pt x="0" y="0"/>
                          </a:moveTo>
                          <a:cubicBezTo>
                            <a:pt x="1226603" y="123778"/>
                            <a:pt x="2111704" y="142416"/>
                            <a:pt x="3226500" y="0"/>
                          </a:cubicBezTo>
                          <a:cubicBezTo>
                            <a:pt x="3196749" y="153074"/>
                            <a:pt x="3216992" y="207532"/>
                            <a:pt x="3226500" y="338554"/>
                          </a:cubicBezTo>
                          <a:cubicBezTo>
                            <a:pt x="2103525" y="300491"/>
                            <a:pt x="397841" y="494859"/>
                            <a:pt x="0" y="338554"/>
                          </a:cubicBezTo>
                          <a:cubicBezTo>
                            <a:pt x="6854" y="268687"/>
                            <a:pt x="-3720" y="144608"/>
                            <a:pt x="0" y="0"/>
                          </a:cubicBezTo>
                          <a:close/>
                        </a:path>
                      </a:pathLst>
                    </a:custGeom>
                    <ask:type>
                      <ask:lineSketchCurved/>
                    </ask:type>
                  </ask:lineSketchStyleProps>
                </a:ext>
              </a:extLst>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600" b="1" dirty="0">
                  <a:solidFill>
                    <a:schemeClr val="accent6">
                      <a:lumMod val="75000"/>
                    </a:schemeClr>
                  </a:solidFill>
                  <a:latin typeface="Bierstadt"/>
                </a:rPr>
                <a:t>INTRODUCCIÓN Y OBJETIVOS:</a:t>
              </a:r>
            </a:p>
          </p:txBody>
        </p:sp>
      </p:grpSp>
      <p:grpSp>
        <p:nvGrpSpPr>
          <p:cNvPr id="4" name="Grupo 3">
            <a:extLst>
              <a:ext uri="{FF2B5EF4-FFF2-40B4-BE49-F238E27FC236}">
                <a16:creationId xmlns:a16="http://schemas.microsoft.com/office/drawing/2014/main" id="{F0AC5E2A-1DF3-942F-C257-70D66CE225B3}"/>
              </a:ext>
            </a:extLst>
          </p:cNvPr>
          <p:cNvGrpSpPr/>
          <p:nvPr/>
        </p:nvGrpSpPr>
        <p:grpSpPr>
          <a:xfrm>
            <a:off x="47749" y="3048646"/>
            <a:ext cx="9097388" cy="2050845"/>
            <a:chOff x="79901" y="2712241"/>
            <a:chExt cx="8863434" cy="2050845"/>
          </a:xfrm>
        </p:grpSpPr>
        <p:sp>
          <p:nvSpPr>
            <p:cNvPr id="16" name="CuadroTexto 15">
              <a:extLst>
                <a:ext uri="{FF2B5EF4-FFF2-40B4-BE49-F238E27FC236}">
                  <a16:creationId xmlns:a16="http://schemas.microsoft.com/office/drawing/2014/main" id="{0A4DA38C-673A-6B31-13E5-7A6FC9F36C69}"/>
                </a:ext>
              </a:extLst>
            </p:cNvPr>
            <p:cNvSpPr txBox="1"/>
            <p:nvPr/>
          </p:nvSpPr>
          <p:spPr>
            <a:xfrm>
              <a:off x="81369" y="2712241"/>
              <a:ext cx="1685822" cy="338554"/>
            </a:xfrm>
            <a:prstGeom prst="rect">
              <a:avLst/>
            </a:prstGeom>
            <a:noFill/>
            <a:ln>
              <a:noFill/>
              <a:extLst>
                <a:ext uri="{C807C97D-BFC1-408E-A445-0C87EB9F89A2}">
                  <ask:lineSketchStyleProps xmlns:ask="http://schemas.microsoft.com/office/drawing/2018/sketchyshapes" sd="2502086816">
                    <a:custGeom>
                      <a:avLst/>
                      <a:gdLst>
                        <a:gd name="connsiteX0" fmla="*/ 0 w 1730320"/>
                        <a:gd name="connsiteY0" fmla="*/ 0 h 338554"/>
                        <a:gd name="connsiteX1" fmla="*/ 1730320 w 1730320"/>
                        <a:gd name="connsiteY1" fmla="*/ 0 h 338554"/>
                        <a:gd name="connsiteX2" fmla="*/ 1730320 w 1730320"/>
                        <a:gd name="connsiteY2" fmla="*/ 338554 h 338554"/>
                        <a:gd name="connsiteX3" fmla="*/ 0 w 1730320"/>
                        <a:gd name="connsiteY3" fmla="*/ 338554 h 338554"/>
                        <a:gd name="connsiteX4" fmla="*/ 0 w 1730320"/>
                        <a:gd name="connsiteY4" fmla="*/ 0 h 338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320" h="338554" extrusionOk="0">
                          <a:moveTo>
                            <a:pt x="0" y="0"/>
                          </a:moveTo>
                          <a:cubicBezTo>
                            <a:pt x="264751" y="18516"/>
                            <a:pt x="1167349" y="21386"/>
                            <a:pt x="1730320" y="0"/>
                          </a:cubicBezTo>
                          <a:cubicBezTo>
                            <a:pt x="1700569" y="153074"/>
                            <a:pt x="1720812" y="207532"/>
                            <a:pt x="1730320" y="338554"/>
                          </a:cubicBezTo>
                          <a:cubicBezTo>
                            <a:pt x="942336" y="296716"/>
                            <a:pt x="374151" y="319773"/>
                            <a:pt x="0" y="338554"/>
                          </a:cubicBezTo>
                          <a:cubicBezTo>
                            <a:pt x="6854" y="268687"/>
                            <a:pt x="-3720" y="144608"/>
                            <a:pt x="0" y="0"/>
                          </a:cubicBezTo>
                          <a:close/>
                        </a:path>
                      </a:pathLst>
                    </a:custGeom>
                    <ask:type>
                      <ask:lineSketchCurved/>
                    </ask:type>
                  </ask:lineSketchStyleProps>
                </a:ext>
              </a:extLst>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1600" b="1" dirty="0">
                  <a:solidFill>
                    <a:schemeClr val="accent6">
                      <a:lumMod val="75000"/>
                    </a:schemeClr>
                  </a:solidFill>
                  <a:latin typeface="Bierstadt"/>
                </a:rPr>
                <a:t>METODOLOGÍA</a:t>
              </a:r>
              <a:r>
                <a:rPr lang="es-ES" sz="1500" b="1" dirty="0">
                  <a:solidFill>
                    <a:schemeClr val="accent6">
                      <a:lumMod val="75000"/>
                    </a:schemeClr>
                  </a:solidFill>
                  <a:latin typeface="Bierstadt"/>
                </a:rPr>
                <a:t>:</a:t>
              </a:r>
            </a:p>
          </p:txBody>
        </p:sp>
        <p:sp>
          <p:nvSpPr>
            <p:cNvPr id="21" name="CuadroTexto 20">
              <a:extLst>
                <a:ext uri="{FF2B5EF4-FFF2-40B4-BE49-F238E27FC236}">
                  <a16:creationId xmlns:a16="http://schemas.microsoft.com/office/drawing/2014/main" id="{79B5435E-4E0B-24D3-4C84-7A8E98CE82EE}"/>
                </a:ext>
              </a:extLst>
            </p:cNvPr>
            <p:cNvSpPr txBox="1"/>
            <p:nvPr/>
          </p:nvSpPr>
          <p:spPr>
            <a:xfrm>
              <a:off x="79901" y="2947204"/>
              <a:ext cx="8863434"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sz="1600" dirty="0">
                  <a:latin typeface="Verdana"/>
                  <a:ea typeface="+mn-lt"/>
                  <a:cs typeface="+mn-lt"/>
                </a:rPr>
                <a:t>Estudio observacional longitudinal prospectivo de una cohorte de adultos hospitalizados por cardiopatía isquémica o accidente cerebrovascular entre agosto y noviembre de 2022. Se registraron los datos epidemiológicos, factores de riesgo cardiovascular, así como la existencia o no de tratamiento para los mismos. Se complementó con el cuestionario STOP-BANG en el momento agudo y se realiza poligrafía diagnóstica de forma ambulatoria durante el mes posterior al evento con la finalidad de detectar AOS en dichos pacientes.</a:t>
              </a:r>
              <a:endParaRPr lang="es-ES" sz="1600" dirty="0">
                <a:latin typeface="Verdana"/>
                <a:ea typeface="Verdana"/>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9A7E00D8-812C-EC48-086E-3CAE9158A1AE}"/>
              </a:ext>
            </a:extLst>
          </p:cNvPr>
          <p:cNvGrpSpPr/>
          <p:nvPr/>
        </p:nvGrpSpPr>
        <p:grpSpPr>
          <a:xfrm>
            <a:off x="126558" y="3842384"/>
            <a:ext cx="8283140" cy="1357092"/>
            <a:chOff x="126558" y="3842384"/>
            <a:chExt cx="8283140" cy="1357092"/>
          </a:xfrm>
        </p:grpSpPr>
        <p:sp>
          <p:nvSpPr>
            <p:cNvPr id="5" name="CuadroTexto 4">
              <a:extLst>
                <a:ext uri="{FF2B5EF4-FFF2-40B4-BE49-F238E27FC236}">
                  <a16:creationId xmlns:a16="http://schemas.microsoft.com/office/drawing/2014/main" id="{3C02E669-2D4E-4A31-4133-A26D40F8A780}"/>
                </a:ext>
              </a:extLst>
            </p:cNvPr>
            <p:cNvSpPr txBox="1"/>
            <p:nvPr/>
          </p:nvSpPr>
          <p:spPr>
            <a:xfrm>
              <a:off x="126558" y="3842384"/>
              <a:ext cx="2141186" cy="369332"/>
            </a:xfrm>
            <a:prstGeom prst="rect">
              <a:avLst/>
            </a:prstGeom>
            <a:noFill/>
            <a:ln>
              <a:noFill/>
              <a:extLst>
                <a:ext uri="{C807C97D-BFC1-408E-A445-0C87EB9F89A2}">
                  <ask:lineSketchStyleProps xmlns:ask="http://schemas.microsoft.com/office/drawing/2018/sketchyshapes" sd="2502086816">
                    <a:custGeom>
                      <a:avLst/>
                      <a:gdLst>
                        <a:gd name="connsiteX0" fmla="*/ 0 w 1996393"/>
                        <a:gd name="connsiteY0" fmla="*/ 0 h 369332"/>
                        <a:gd name="connsiteX1" fmla="*/ 1996393 w 1996393"/>
                        <a:gd name="connsiteY1" fmla="*/ 0 h 369332"/>
                        <a:gd name="connsiteX2" fmla="*/ 1996393 w 1996393"/>
                        <a:gd name="connsiteY2" fmla="*/ 369332 h 369332"/>
                        <a:gd name="connsiteX3" fmla="*/ 0 w 1996393"/>
                        <a:gd name="connsiteY3" fmla="*/ 369332 h 369332"/>
                        <a:gd name="connsiteX4" fmla="*/ 0 w 1996393"/>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6393" h="369332" extrusionOk="0">
                          <a:moveTo>
                            <a:pt x="0" y="0"/>
                          </a:moveTo>
                          <a:cubicBezTo>
                            <a:pt x="622258" y="123778"/>
                            <a:pt x="1635316" y="142416"/>
                            <a:pt x="1996393" y="0"/>
                          </a:cubicBezTo>
                          <a:cubicBezTo>
                            <a:pt x="1986476" y="167112"/>
                            <a:pt x="2013373" y="222893"/>
                            <a:pt x="1996393" y="369332"/>
                          </a:cubicBezTo>
                          <a:cubicBezTo>
                            <a:pt x="1649539" y="331269"/>
                            <a:pt x="635924" y="525637"/>
                            <a:pt x="0" y="369332"/>
                          </a:cubicBezTo>
                          <a:cubicBezTo>
                            <a:pt x="-32709" y="321848"/>
                            <a:pt x="-14514" y="87178"/>
                            <a:pt x="0" y="0"/>
                          </a:cubicBezTo>
                          <a:close/>
                        </a:path>
                      </a:pathLst>
                    </a:custGeom>
                    <ask:type>
                      <ask:lineSketchCurved/>
                    </ask:type>
                  </ask:lineSketchStyleProps>
                </a:ext>
              </a:extLst>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1600" b="1" dirty="0">
                  <a:solidFill>
                    <a:schemeClr val="accent6">
                      <a:lumMod val="75000"/>
                    </a:schemeClr>
                  </a:solidFill>
                  <a:latin typeface="Bierstadt"/>
                </a:rPr>
                <a:t>CONCLUSIONES</a:t>
              </a:r>
              <a:r>
                <a:rPr lang="es-ES" b="1" dirty="0">
                  <a:solidFill>
                    <a:schemeClr val="accent6">
                      <a:lumMod val="75000"/>
                    </a:schemeClr>
                  </a:solidFill>
                  <a:latin typeface="Bierstadt"/>
                </a:rPr>
                <a:t>:</a:t>
              </a:r>
            </a:p>
          </p:txBody>
        </p:sp>
        <p:sp>
          <p:nvSpPr>
            <p:cNvPr id="6" name="CuadroTexto 5">
              <a:extLst>
                <a:ext uri="{FF2B5EF4-FFF2-40B4-BE49-F238E27FC236}">
                  <a16:creationId xmlns:a16="http://schemas.microsoft.com/office/drawing/2014/main" id="{2A68DDFC-FF34-FACF-A3EA-68A2B82F2D9F}"/>
                </a:ext>
              </a:extLst>
            </p:cNvPr>
            <p:cNvSpPr txBox="1"/>
            <p:nvPr/>
          </p:nvSpPr>
          <p:spPr>
            <a:xfrm>
              <a:off x="129298" y="4122258"/>
              <a:ext cx="828040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sz="1600" dirty="0">
                  <a:latin typeface="Verdana"/>
                  <a:ea typeface="+mn-lt"/>
                  <a:cs typeface="+mn-lt"/>
                </a:rPr>
                <a:t>En nuestra población a estudio, la mayoría de los pacientes presentaba AOS no diagnosticado, así como alteración en la mayor parte de los factores de riesgo cardiovasculares estudiados que se relacionan tanto con los eventos de índole isquémica como AOS. </a:t>
              </a:r>
              <a:endParaRPr lang="es-ES" sz="1600" dirty="0"/>
            </a:p>
          </p:txBody>
        </p:sp>
      </p:grpSp>
      <p:graphicFrame>
        <p:nvGraphicFramePr>
          <p:cNvPr id="10" name="9 Gráfico"/>
          <p:cNvGraphicFramePr/>
          <p:nvPr>
            <p:extLst>
              <p:ext uri="{D42A27DB-BD31-4B8C-83A1-F6EECF244321}">
                <p14:modId xmlns:p14="http://schemas.microsoft.com/office/powerpoint/2010/main" val="1365027491"/>
              </p:ext>
            </p:extLst>
          </p:nvPr>
        </p:nvGraphicFramePr>
        <p:xfrm>
          <a:off x="2732505" y="2391002"/>
          <a:ext cx="3672408" cy="22067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11 Gráfico"/>
          <p:cNvGraphicFramePr/>
          <p:nvPr>
            <p:extLst>
              <p:ext uri="{D42A27DB-BD31-4B8C-83A1-F6EECF244321}">
                <p14:modId xmlns:p14="http://schemas.microsoft.com/office/powerpoint/2010/main" val="357784213"/>
              </p:ext>
            </p:extLst>
          </p:nvPr>
        </p:nvGraphicFramePr>
        <p:xfrm>
          <a:off x="88754" y="660610"/>
          <a:ext cx="2915816" cy="278017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12 Tabla"/>
          <p:cNvGraphicFramePr>
            <a:graphicFrameLocks noGrp="1"/>
          </p:cNvGraphicFramePr>
          <p:nvPr>
            <p:extLst>
              <p:ext uri="{D42A27DB-BD31-4B8C-83A1-F6EECF244321}">
                <p14:modId xmlns:p14="http://schemas.microsoft.com/office/powerpoint/2010/main" val="93730843"/>
              </p:ext>
            </p:extLst>
          </p:nvPr>
        </p:nvGraphicFramePr>
        <p:xfrm>
          <a:off x="6357944" y="210372"/>
          <a:ext cx="2592288" cy="3695528"/>
        </p:xfrm>
        <a:graphic>
          <a:graphicData uri="http://schemas.openxmlformats.org/drawingml/2006/table">
            <a:tbl>
              <a:tblPr firstRow="1" bandRow="1">
                <a:tableStyleId>{5C22544A-7EE6-4342-B048-85BDC9FD1C3A}</a:tableStyleId>
              </a:tblPr>
              <a:tblGrid>
                <a:gridCol w="1584176">
                  <a:extLst>
                    <a:ext uri="{9D8B030D-6E8A-4147-A177-3AD203B41FA5}">
                      <a16:colId xmlns:a16="http://schemas.microsoft.com/office/drawing/2014/main" val="20000"/>
                    </a:ext>
                  </a:extLst>
                </a:gridCol>
                <a:gridCol w="1008112">
                  <a:extLst>
                    <a:ext uri="{9D8B030D-6E8A-4147-A177-3AD203B41FA5}">
                      <a16:colId xmlns:a16="http://schemas.microsoft.com/office/drawing/2014/main" val="20001"/>
                    </a:ext>
                  </a:extLst>
                </a:gridCol>
              </a:tblGrid>
              <a:tr h="495468">
                <a:tc gridSpan="2">
                  <a:txBody>
                    <a:bodyPr/>
                    <a:lstStyle/>
                    <a:p>
                      <a:pPr algn="ctr"/>
                      <a:r>
                        <a:rPr lang="es-ES" sz="1400" dirty="0"/>
                        <a:t>FACTORES</a:t>
                      </a:r>
                      <a:r>
                        <a:rPr lang="es-ES" sz="1400" baseline="0" dirty="0"/>
                        <a:t> DE RIESGO CARDIOVASCULAR</a:t>
                      </a:r>
                      <a:endParaRPr lang="es-ES" sz="1400" dirty="0"/>
                    </a:p>
                  </a:txBody>
                  <a:tcPr/>
                </a:tc>
                <a:tc hMerge="1">
                  <a:txBody>
                    <a:bodyPr/>
                    <a:lstStyle/>
                    <a:p>
                      <a:endParaRPr lang="es-ES" dirty="0"/>
                    </a:p>
                  </a:txBody>
                  <a:tcPr/>
                </a:tc>
                <a:extLst>
                  <a:ext uri="{0D108BD9-81ED-4DB2-BD59-A6C34878D82A}">
                    <a16:rowId xmlns:a16="http://schemas.microsoft.com/office/drawing/2014/main" val="10000"/>
                  </a:ext>
                </a:extLst>
              </a:tr>
              <a:tr h="305864">
                <a:tc>
                  <a:txBody>
                    <a:bodyPr/>
                    <a:lstStyle/>
                    <a:p>
                      <a:r>
                        <a:rPr lang="es-ES" sz="1400" dirty="0"/>
                        <a:t>Edad</a:t>
                      </a:r>
                    </a:p>
                  </a:txBody>
                  <a:tcPr/>
                </a:tc>
                <a:tc>
                  <a:txBody>
                    <a:bodyPr/>
                    <a:lstStyle/>
                    <a:p>
                      <a:r>
                        <a:rPr lang="es-ES" sz="1400" dirty="0"/>
                        <a:t>66,6 ± 10,7</a:t>
                      </a:r>
                    </a:p>
                  </a:txBody>
                  <a:tcPr/>
                </a:tc>
                <a:extLst>
                  <a:ext uri="{0D108BD9-81ED-4DB2-BD59-A6C34878D82A}">
                    <a16:rowId xmlns:a16="http://schemas.microsoft.com/office/drawing/2014/main" val="10001"/>
                  </a:ext>
                </a:extLst>
              </a:tr>
              <a:tr h="305864">
                <a:tc>
                  <a:txBody>
                    <a:bodyPr/>
                    <a:lstStyle/>
                    <a:p>
                      <a:r>
                        <a:rPr lang="es-ES" sz="1400" dirty="0"/>
                        <a:t>IMC</a:t>
                      </a:r>
                    </a:p>
                  </a:txBody>
                  <a:tcPr/>
                </a:tc>
                <a:tc>
                  <a:txBody>
                    <a:bodyPr/>
                    <a:lstStyle/>
                    <a:p>
                      <a:r>
                        <a:rPr lang="es-ES" sz="1400" dirty="0"/>
                        <a:t>28,8 ± 4,5</a:t>
                      </a:r>
                    </a:p>
                  </a:txBody>
                  <a:tcPr/>
                </a:tc>
                <a:extLst>
                  <a:ext uri="{0D108BD9-81ED-4DB2-BD59-A6C34878D82A}">
                    <a16:rowId xmlns:a16="http://schemas.microsoft.com/office/drawing/2014/main" val="10002"/>
                  </a:ext>
                </a:extLst>
              </a:tr>
              <a:tr h="305864">
                <a:tc>
                  <a:txBody>
                    <a:bodyPr/>
                    <a:lstStyle/>
                    <a:p>
                      <a:r>
                        <a:rPr lang="es-ES" sz="1400" dirty="0"/>
                        <a:t>Tabaquismo</a:t>
                      </a:r>
                      <a:r>
                        <a:rPr lang="es-ES" sz="1400" baseline="0" dirty="0"/>
                        <a:t> (ICAT)</a:t>
                      </a:r>
                      <a:endParaRPr lang="es-ES" sz="1400" dirty="0"/>
                    </a:p>
                  </a:txBody>
                  <a:tcPr/>
                </a:tc>
                <a:tc>
                  <a:txBody>
                    <a:bodyPr/>
                    <a:lstStyle/>
                    <a:p>
                      <a:r>
                        <a:rPr lang="es-ES" sz="1400" dirty="0"/>
                        <a:t>26,6 ± 26,2</a:t>
                      </a:r>
                    </a:p>
                  </a:txBody>
                  <a:tcPr/>
                </a:tc>
                <a:extLst>
                  <a:ext uri="{0D108BD9-81ED-4DB2-BD59-A6C34878D82A}">
                    <a16:rowId xmlns:a16="http://schemas.microsoft.com/office/drawing/2014/main" val="10003"/>
                  </a:ext>
                </a:extLst>
              </a:tr>
              <a:tr h="305864">
                <a:tc>
                  <a:txBody>
                    <a:bodyPr/>
                    <a:lstStyle/>
                    <a:p>
                      <a:r>
                        <a:rPr lang="es-ES" sz="1400" dirty="0"/>
                        <a:t>Colesterol</a:t>
                      </a:r>
                      <a:r>
                        <a:rPr lang="es-ES" sz="1400" baseline="0" dirty="0"/>
                        <a:t> total</a:t>
                      </a:r>
                      <a:endParaRPr lang="es-ES" sz="1400" dirty="0"/>
                    </a:p>
                  </a:txBody>
                  <a:tcPr/>
                </a:tc>
                <a:tc>
                  <a:txBody>
                    <a:bodyPr/>
                    <a:lstStyle/>
                    <a:p>
                      <a:r>
                        <a:rPr lang="es-ES" sz="1400" dirty="0"/>
                        <a:t>148 ± 46</a:t>
                      </a:r>
                    </a:p>
                  </a:txBody>
                  <a:tcPr/>
                </a:tc>
                <a:extLst>
                  <a:ext uri="{0D108BD9-81ED-4DB2-BD59-A6C34878D82A}">
                    <a16:rowId xmlns:a16="http://schemas.microsoft.com/office/drawing/2014/main" val="10004"/>
                  </a:ext>
                </a:extLst>
              </a:tr>
              <a:tr h="305864">
                <a:tc>
                  <a:txBody>
                    <a:bodyPr/>
                    <a:lstStyle/>
                    <a:p>
                      <a:r>
                        <a:rPr lang="es-ES" sz="1400" dirty="0"/>
                        <a:t>Colesterol HDL</a:t>
                      </a:r>
                    </a:p>
                  </a:txBody>
                  <a:tcPr/>
                </a:tc>
                <a:tc>
                  <a:txBody>
                    <a:bodyPr/>
                    <a:lstStyle/>
                    <a:p>
                      <a:r>
                        <a:rPr lang="es-ES" sz="1400" dirty="0"/>
                        <a:t>39,6 ± 13,6</a:t>
                      </a:r>
                    </a:p>
                  </a:txBody>
                  <a:tcPr/>
                </a:tc>
                <a:extLst>
                  <a:ext uri="{0D108BD9-81ED-4DB2-BD59-A6C34878D82A}">
                    <a16:rowId xmlns:a16="http://schemas.microsoft.com/office/drawing/2014/main" val="10005"/>
                  </a:ext>
                </a:extLst>
              </a:tr>
              <a:tr h="305864">
                <a:tc>
                  <a:txBody>
                    <a:bodyPr/>
                    <a:lstStyle/>
                    <a:p>
                      <a:r>
                        <a:rPr lang="es-ES" sz="1400" dirty="0"/>
                        <a:t>Colesterol LDL</a:t>
                      </a:r>
                    </a:p>
                  </a:txBody>
                  <a:tcPr/>
                </a:tc>
                <a:tc>
                  <a:txBody>
                    <a:bodyPr/>
                    <a:lstStyle/>
                    <a:p>
                      <a:r>
                        <a:rPr lang="es-ES" sz="1400" dirty="0"/>
                        <a:t>80 ± 38,1</a:t>
                      </a:r>
                    </a:p>
                  </a:txBody>
                  <a:tcPr/>
                </a:tc>
                <a:extLst>
                  <a:ext uri="{0D108BD9-81ED-4DB2-BD59-A6C34878D82A}">
                    <a16:rowId xmlns:a16="http://schemas.microsoft.com/office/drawing/2014/main" val="10006"/>
                  </a:ext>
                </a:extLst>
              </a:tr>
              <a:tr h="495468">
                <a:tc>
                  <a:txBody>
                    <a:bodyPr/>
                    <a:lstStyle/>
                    <a:p>
                      <a:r>
                        <a:rPr lang="es-ES" sz="1400" dirty="0"/>
                        <a:t>Triglicéridos</a:t>
                      </a:r>
                    </a:p>
                  </a:txBody>
                  <a:tcPr/>
                </a:tc>
                <a:tc>
                  <a:txBody>
                    <a:bodyPr/>
                    <a:lstStyle/>
                    <a:p>
                      <a:r>
                        <a:rPr lang="es-ES" sz="1400" dirty="0"/>
                        <a:t>142,4 ± 62,4</a:t>
                      </a:r>
                    </a:p>
                  </a:txBody>
                  <a:tcPr/>
                </a:tc>
                <a:extLst>
                  <a:ext uri="{0D108BD9-81ED-4DB2-BD59-A6C34878D82A}">
                    <a16:rowId xmlns:a16="http://schemas.microsoft.com/office/drawing/2014/main" val="10007"/>
                  </a:ext>
                </a:extLst>
              </a:tr>
              <a:tr h="305864">
                <a:tc>
                  <a:txBody>
                    <a:bodyPr/>
                    <a:lstStyle/>
                    <a:p>
                      <a:r>
                        <a:rPr lang="es-ES" sz="1400" dirty="0"/>
                        <a:t>Índice</a:t>
                      </a:r>
                      <a:r>
                        <a:rPr lang="es-ES" sz="1400" baseline="0" dirty="0"/>
                        <a:t> TG/HDL</a:t>
                      </a:r>
                      <a:endParaRPr lang="es-ES" sz="1400" dirty="0"/>
                    </a:p>
                  </a:txBody>
                  <a:tcPr/>
                </a:tc>
                <a:tc>
                  <a:txBody>
                    <a:bodyPr/>
                    <a:lstStyle/>
                    <a:p>
                      <a:r>
                        <a:rPr lang="es-ES" sz="1400" dirty="0"/>
                        <a:t>4,2 ± 2,9</a:t>
                      </a:r>
                    </a:p>
                  </a:txBody>
                  <a:tcPr/>
                </a:tc>
                <a:extLst>
                  <a:ext uri="{0D108BD9-81ED-4DB2-BD59-A6C34878D82A}">
                    <a16:rowId xmlns:a16="http://schemas.microsoft.com/office/drawing/2014/main" val="10008"/>
                  </a:ext>
                </a:extLst>
              </a:tr>
              <a:tr h="495468">
                <a:tc>
                  <a:txBody>
                    <a:bodyPr/>
                    <a:lstStyle/>
                    <a:p>
                      <a:r>
                        <a:rPr lang="es-ES" sz="1400" dirty="0"/>
                        <a:t>Índice</a:t>
                      </a:r>
                      <a:r>
                        <a:rPr lang="es-ES" sz="1400" baseline="0" dirty="0"/>
                        <a:t> </a:t>
                      </a:r>
                      <a:r>
                        <a:rPr lang="es-ES" sz="1400" baseline="0" dirty="0" err="1"/>
                        <a:t>ColTotal</a:t>
                      </a:r>
                      <a:r>
                        <a:rPr lang="es-ES" sz="1400" baseline="0" dirty="0"/>
                        <a:t>/HDL</a:t>
                      </a:r>
                      <a:endParaRPr lang="es-ES" sz="1400" dirty="0"/>
                    </a:p>
                  </a:txBody>
                  <a:tcPr/>
                </a:tc>
                <a:tc>
                  <a:txBody>
                    <a:bodyPr/>
                    <a:lstStyle/>
                    <a:p>
                      <a:r>
                        <a:rPr lang="es-ES" sz="1400" dirty="0"/>
                        <a:t>3,9 ± 1</a:t>
                      </a:r>
                    </a:p>
                  </a:txBody>
                  <a:tcPr/>
                </a:tc>
                <a:extLst>
                  <a:ext uri="{0D108BD9-81ED-4DB2-BD59-A6C34878D82A}">
                    <a16:rowId xmlns:a16="http://schemas.microsoft.com/office/drawing/2014/main" val="10009"/>
                  </a:ext>
                </a:extLst>
              </a:tr>
            </a:tbl>
          </a:graphicData>
        </a:graphic>
      </p:graphicFrame>
      <p:sp>
        <p:nvSpPr>
          <p:cNvPr id="14" name="CuadroTexto 4">
            <a:extLst>
              <a:ext uri="{FF2B5EF4-FFF2-40B4-BE49-F238E27FC236}">
                <a16:creationId xmlns:a16="http://schemas.microsoft.com/office/drawing/2014/main" id="{3C02E669-2D4E-4A31-4133-A26D40F8A780}"/>
              </a:ext>
            </a:extLst>
          </p:cNvPr>
          <p:cNvSpPr txBox="1"/>
          <p:nvPr/>
        </p:nvSpPr>
        <p:spPr>
          <a:xfrm>
            <a:off x="1554406" y="297361"/>
            <a:ext cx="1835696" cy="369332"/>
          </a:xfrm>
          <a:prstGeom prst="rect">
            <a:avLst/>
          </a:prstGeom>
          <a:noFill/>
          <a:ln>
            <a:noFill/>
            <a:extLst>
              <a:ext uri="{C807C97D-BFC1-408E-A445-0C87EB9F89A2}">
                <ask:lineSketchStyleProps xmlns:ask="http://schemas.microsoft.com/office/drawing/2018/sketchyshapes" sd="2502086816">
                  <a:custGeom>
                    <a:avLst/>
                    <a:gdLst>
                      <a:gd name="connsiteX0" fmla="*/ 0 w 1996393"/>
                      <a:gd name="connsiteY0" fmla="*/ 0 h 369332"/>
                      <a:gd name="connsiteX1" fmla="*/ 1996393 w 1996393"/>
                      <a:gd name="connsiteY1" fmla="*/ 0 h 369332"/>
                      <a:gd name="connsiteX2" fmla="*/ 1996393 w 1996393"/>
                      <a:gd name="connsiteY2" fmla="*/ 369332 h 369332"/>
                      <a:gd name="connsiteX3" fmla="*/ 0 w 1996393"/>
                      <a:gd name="connsiteY3" fmla="*/ 369332 h 369332"/>
                      <a:gd name="connsiteX4" fmla="*/ 0 w 1996393"/>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6393" h="369332" extrusionOk="0">
                        <a:moveTo>
                          <a:pt x="0" y="0"/>
                        </a:moveTo>
                        <a:cubicBezTo>
                          <a:pt x="622258" y="123778"/>
                          <a:pt x="1635316" y="142416"/>
                          <a:pt x="1996393" y="0"/>
                        </a:cubicBezTo>
                        <a:cubicBezTo>
                          <a:pt x="1986476" y="167112"/>
                          <a:pt x="2013373" y="222893"/>
                          <a:pt x="1996393" y="369332"/>
                        </a:cubicBezTo>
                        <a:cubicBezTo>
                          <a:pt x="1649539" y="331269"/>
                          <a:pt x="635924" y="525637"/>
                          <a:pt x="0" y="369332"/>
                        </a:cubicBezTo>
                        <a:cubicBezTo>
                          <a:pt x="-32709" y="321848"/>
                          <a:pt x="-14514" y="87178"/>
                          <a:pt x="0" y="0"/>
                        </a:cubicBezTo>
                        <a:close/>
                      </a:path>
                    </a:pathLst>
                  </a:custGeom>
                  <ask:type>
                    <ask:lineSketchCurved/>
                  </ask:type>
                </ask:lineSketchStyleProps>
              </a:ext>
            </a:extLst>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b="1" dirty="0">
                <a:solidFill>
                  <a:schemeClr val="accent6">
                    <a:lumMod val="75000"/>
                  </a:schemeClr>
                </a:solidFill>
                <a:latin typeface="Bierstadt"/>
              </a:rPr>
              <a:t>RESULTADOS:</a:t>
            </a:r>
          </a:p>
        </p:txBody>
      </p:sp>
      <p:grpSp>
        <p:nvGrpSpPr>
          <p:cNvPr id="21" name="20 Grupo"/>
          <p:cNvGrpSpPr/>
          <p:nvPr/>
        </p:nvGrpSpPr>
        <p:grpSpPr>
          <a:xfrm>
            <a:off x="1958114" y="0"/>
            <a:ext cx="4536504" cy="3223526"/>
            <a:chOff x="2001246" y="0"/>
            <a:chExt cx="4536504" cy="3223526"/>
          </a:xfrm>
        </p:grpSpPr>
        <p:graphicFrame>
          <p:nvGraphicFramePr>
            <p:cNvPr id="17" name="16 Gráfico"/>
            <p:cNvGraphicFramePr/>
            <p:nvPr>
              <p:extLst>
                <p:ext uri="{D42A27DB-BD31-4B8C-83A1-F6EECF244321}">
                  <p14:modId xmlns:p14="http://schemas.microsoft.com/office/powerpoint/2010/main" val="3170384240"/>
                </p:ext>
              </p:extLst>
            </p:nvPr>
          </p:nvGraphicFramePr>
          <p:xfrm>
            <a:off x="2001246" y="0"/>
            <a:ext cx="4536504" cy="3223526"/>
          </p:xfrm>
          <a:graphic>
            <a:graphicData uri="http://schemas.openxmlformats.org/drawingml/2006/chart">
              <c:chart xmlns:c="http://schemas.openxmlformats.org/drawingml/2006/chart" xmlns:r="http://schemas.openxmlformats.org/officeDocument/2006/relationships" r:id="rId4"/>
            </a:graphicData>
          </a:graphic>
        </p:graphicFrame>
        <p:sp>
          <p:nvSpPr>
            <p:cNvPr id="18" name="17 CuadroTexto"/>
            <p:cNvSpPr txBox="1"/>
            <p:nvPr/>
          </p:nvSpPr>
          <p:spPr>
            <a:xfrm>
              <a:off x="3433234" y="2178192"/>
              <a:ext cx="482522" cy="307777"/>
            </a:xfrm>
            <a:prstGeom prst="rect">
              <a:avLst/>
            </a:prstGeom>
            <a:noFill/>
          </p:spPr>
          <p:txBody>
            <a:bodyPr wrap="square" rtlCol="0">
              <a:spAutoFit/>
            </a:bodyPr>
            <a:lstStyle/>
            <a:p>
              <a:r>
                <a:rPr lang="es-ES" sz="1400" dirty="0"/>
                <a:t>HTA</a:t>
              </a:r>
              <a:endParaRPr lang="es-ES" dirty="0"/>
            </a:p>
          </p:txBody>
        </p:sp>
        <p:sp>
          <p:nvSpPr>
            <p:cNvPr id="19" name="18 CuadroTexto"/>
            <p:cNvSpPr txBox="1"/>
            <p:nvPr/>
          </p:nvSpPr>
          <p:spPr>
            <a:xfrm>
              <a:off x="4016539" y="2178193"/>
              <a:ext cx="1122210" cy="307777"/>
            </a:xfrm>
            <a:prstGeom prst="rect">
              <a:avLst/>
            </a:prstGeom>
            <a:noFill/>
          </p:spPr>
          <p:txBody>
            <a:bodyPr wrap="square" rtlCol="0">
              <a:spAutoFit/>
            </a:bodyPr>
            <a:lstStyle/>
            <a:p>
              <a:r>
                <a:rPr lang="es-ES" sz="1400" dirty="0"/>
                <a:t>DISLIPEMIA</a:t>
              </a:r>
              <a:endParaRPr lang="es-ES" dirty="0"/>
            </a:p>
          </p:txBody>
        </p:sp>
      </p:grpSp>
      <p:sp>
        <p:nvSpPr>
          <p:cNvPr id="20" name="CuadroTexto 5">
            <a:extLst>
              <a:ext uri="{FF2B5EF4-FFF2-40B4-BE49-F238E27FC236}">
                <a16:creationId xmlns:a16="http://schemas.microsoft.com/office/drawing/2014/main" id="{2A68DDFC-FF34-FACF-A3EA-68A2B82F2D9F}"/>
              </a:ext>
            </a:extLst>
          </p:cNvPr>
          <p:cNvSpPr txBox="1"/>
          <p:nvPr/>
        </p:nvSpPr>
        <p:spPr>
          <a:xfrm>
            <a:off x="13945" y="901310"/>
            <a:ext cx="3377051" cy="33855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just"/>
            <a:r>
              <a:rPr lang="es-ES" sz="1600" dirty="0">
                <a:latin typeface="Verdana" pitchFamily="34" charset="0"/>
                <a:ea typeface="Verdana" pitchFamily="34" charset="0"/>
                <a:cs typeface="Verdana" pitchFamily="34" charset="0"/>
              </a:rPr>
              <a:t>N= 22 con 77,3% de hombres </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347</Words>
  <Application>Microsoft Office PowerPoint</Application>
  <PresentationFormat>Presentación en pantalla (16:9)</PresentationFormat>
  <Paragraphs>41</Paragraphs>
  <Slides>2</Slides>
  <Notes>0</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Belén</cp:lastModifiedBy>
  <cp:revision>441</cp:revision>
  <dcterms:created xsi:type="dcterms:W3CDTF">2022-01-11T08:55:46Z</dcterms:created>
  <dcterms:modified xsi:type="dcterms:W3CDTF">2023-02-20T16:46:00Z</dcterms:modified>
</cp:coreProperties>
</file>