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D59900-6756-48BB-80FC-F2E3EAF39520}" type="datetimeFigureOut">
              <a:rPr lang="es-ES" smtClean="0"/>
              <a:t>20/02/2023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9FCCEB-D5C4-4B42-A20C-143C3F2C175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7278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9FCCEB-D5C4-4B42-A20C-143C3F2C175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30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20/02/2023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9A76E1BE-075E-7B3D-6776-D5BB50146CE9}"/>
              </a:ext>
            </a:extLst>
          </p:cNvPr>
          <p:cNvSpPr/>
          <p:nvPr/>
        </p:nvSpPr>
        <p:spPr>
          <a:xfrm>
            <a:off x="1691680" y="51470"/>
            <a:ext cx="7272808" cy="864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EXPERIENCIA DE UNA CONSULTA MONOGRAFICA DE ASMA GRAVE DE RECIENTE CREACION EN UN HOSPITAL COMARCAL </a:t>
            </a:r>
          </a:p>
          <a:p>
            <a:pPr algn="ctr"/>
            <a:endParaRPr lang="es-ES" sz="16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A264B8-6FD5-1003-1C74-6A68D26C862F}"/>
              </a:ext>
            </a:extLst>
          </p:cNvPr>
          <p:cNvSpPr txBox="1"/>
          <p:nvPr/>
        </p:nvSpPr>
        <p:spPr>
          <a:xfrm>
            <a:off x="1691680" y="700122"/>
            <a:ext cx="727280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M. Morales González, A.M. Burgos Pimentel, B. Herrero González, M.C.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Yanlli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Bonduki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A.G. Badillo Melgar. Hospital Punta Europa (Algeciras)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39FB353-0107-284D-1588-759784253866}"/>
              </a:ext>
            </a:extLst>
          </p:cNvPr>
          <p:cNvSpPr/>
          <p:nvPr/>
        </p:nvSpPr>
        <p:spPr>
          <a:xfrm>
            <a:off x="107504" y="1347614"/>
            <a:ext cx="2808312" cy="352839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6FB45D0C-B38B-B872-1317-6598F032F946}"/>
              </a:ext>
            </a:extLst>
          </p:cNvPr>
          <p:cNvSpPr/>
          <p:nvPr/>
        </p:nvSpPr>
        <p:spPr>
          <a:xfrm>
            <a:off x="251520" y="1414317"/>
            <a:ext cx="2520280" cy="1512168"/>
          </a:xfrm>
          <a:prstGeom prst="roundRect">
            <a:avLst/>
          </a:prstGeom>
          <a:solidFill>
            <a:schemeClr val="bg1"/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OBJETIVO </a:t>
            </a:r>
          </a:p>
          <a:p>
            <a:pPr algn="ctr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Conocer las características de nuestros pacientes con asma grave tras seguimiento en una consulta específica  </a:t>
            </a:r>
          </a:p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BC035C03-D1D5-6CB5-4642-63F522F7C632}"/>
              </a:ext>
            </a:extLst>
          </p:cNvPr>
          <p:cNvSpPr/>
          <p:nvPr/>
        </p:nvSpPr>
        <p:spPr>
          <a:xfrm>
            <a:off x="251520" y="3075806"/>
            <a:ext cx="2520280" cy="1656184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pPr algn="ctr"/>
            <a:endParaRPr lang="es-ES" sz="1400" dirty="0">
              <a:solidFill>
                <a:schemeClr val="tx1"/>
              </a:solidFill>
            </a:endParaRPr>
          </a:p>
          <a:p>
            <a:pPr algn="ctr"/>
            <a:r>
              <a:rPr lang="es-ES" sz="1400" dirty="0">
                <a:solidFill>
                  <a:schemeClr val="tx1"/>
                </a:solidFill>
              </a:rPr>
              <a:t>Estudio descriptivo prospectivo de los pacientes en seguimiento con asma grave en tratamiento con biológico.  </a:t>
            </a:r>
          </a:p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639DBFA7-A7B3-6429-DF8D-798D02BA94F6}"/>
              </a:ext>
            </a:extLst>
          </p:cNvPr>
          <p:cNvSpPr/>
          <p:nvPr/>
        </p:nvSpPr>
        <p:spPr>
          <a:xfrm>
            <a:off x="3059832" y="1312072"/>
            <a:ext cx="5256584" cy="35639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82EA45E-C06E-86A6-631E-6A3C72E34E3A}"/>
              </a:ext>
            </a:extLst>
          </p:cNvPr>
          <p:cNvSpPr txBox="1"/>
          <p:nvPr/>
        </p:nvSpPr>
        <p:spPr>
          <a:xfrm>
            <a:off x="2987824" y="1167131"/>
            <a:ext cx="1224136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dirty="0"/>
              <a:t>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E0A861-A325-73B1-4E00-D1D445E9A335}"/>
              </a:ext>
            </a:extLst>
          </p:cNvPr>
          <p:cNvSpPr/>
          <p:nvPr/>
        </p:nvSpPr>
        <p:spPr>
          <a:xfrm>
            <a:off x="3203848" y="1563638"/>
            <a:ext cx="2592288" cy="86409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Se han revisado </a:t>
            </a:r>
            <a:r>
              <a:rPr lang="es-ES" sz="1050" b="1" dirty="0">
                <a:latin typeface="Arial" panose="020B0604020202020204" pitchFamily="34" charset="0"/>
                <a:cs typeface="Arial" panose="020B0604020202020204" pitchFamily="34" charset="0"/>
              </a:rPr>
              <a:t>55 pacientes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Mujeres (67,3%) Hombres (32,7%)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Edad media: 61,56 años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Inicio síntomas edad adulta: 74,5%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648079B-AA0E-33DF-3CB8-553C95D5E1C1}"/>
              </a:ext>
            </a:extLst>
          </p:cNvPr>
          <p:cNvSpPr/>
          <p:nvPr/>
        </p:nvSpPr>
        <p:spPr>
          <a:xfrm>
            <a:off x="5868144" y="1563638"/>
            <a:ext cx="230425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Nunca fumador: 59,3%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Exfumador: 35,2%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Fumador: 5,5%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38AA1E85-1E3C-0E01-4726-13180A4F5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215" y="2500561"/>
            <a:ext cx="3725841" cy="228580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E9D17797-3171-DC73-31DD-8DEDCE9CD560}"/>
              </a:ext>
            </a:extLst>
          </p:cNvPr>
          <p:cNvSpPr/>
          <p:nvPr/>
        </p:nvSpPr>
        <p:spPr>
          <a:xfrm>
            <a:off x="35496" y="771550"/>
            <a:ext cx="5112568" cy="216024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D3EED46-88DB-D52F-2DE9-17B32C046028}"/>
              </a:ext>
            </a:extLst>
          </p:cNvPr>
          <p:cNvSpPr/>
          <p:nvPr/>
        </p:nvSpPr>
        <p:spPr>
          <a:xfrm>
            <a:off x="1691680" y="123478"/>
            <a:ext cx="1584176" cy="50405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C8A7A54-EB3D-A39A-13EF-F51FB49D3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784" y="852957"/>
            <a:ext cx="2448272" cy="198238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7AA0BF8-BE56-19FC-BC1A-DC2C154F0D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852957"/>
            <a:ext cx="2448272" cy="1982387"/>
          </a:xfrm>
          <a:prstGeom prst="rect">
            <a:avLst/>
          </a:prstGeom>
        </p:spPr>
      </p:pic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0B3BB6B2-AD9E-EA71-B450-E84668B36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399471"/>
              </p:ext>
            </p:extLst>
          </p:nvPr>
        </p:nvGraphicFramePr>
        <p:xfrm>
          <a:off x="449541" y="3075806"/>
          <a:ext cx="2484278" cy="18059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242139">
                  <a:extLst>
                    <a:ext uri="{9D8B030D-6E8A-4147-A177-3AD203B41FA5}">
                      <a16:colId xmlns:a16="http://schemas.microsoft.com/office/drawing/2014/main" val="4202849502"/>
                    </a:ext>
                  </a:extLst>
                </a:gridCol>
                <a:gridCol w="1242139">
                  <a:extLst>
                    <a:ext uri="{9D8B030D-6E8A-4147-A177-3AD203B41FA5}">
                      <a16:colId xmlns:a16="http://schemas.microsoft.com/office/drawing/2014/main" val="13506683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Primera Visita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6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(</a:t>
                      </a:r>
                      <a:r>
                        <a:rPr lang="es-E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</a:t>
                      </a:r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2075,58mL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616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21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Eo</a:t>
                      </a:r>
                      <a:endParaRPr lang="es-E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8486"/>
                  </a:ext>
                </a:extLst>
              </a:tr>
              <a:tr h="322617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63206"/>
                  </a:ext>
                </a:extLst>
              </a:tr>
            </a:tbl>
          </a:graphicData>
        </a:graphic>
      </p:graphicFrame>
      <p:sp>
        <p:nvSpPr>
          <p:cNvPr id="13" name="Rectángulo 12">
            <a:extLst>
              <a:ext uri="{FF2B5EF4-FFF2-40B4-BE49-F238E27FC236}">
                <a16:creationId xmlns:a16="http://schemas.microsoft.com/office/drawing/2014/main" id="{C56E80B8-6D8A-1CD9-1D02-5A515BB75C19}"/>
              </a:ext>
            </a:extLst>
          </p:cNvPr>
          <p:cNvSpPr/>
          <p:nvPr/>
        </p:nvSpPr>
        <p:spPr>
          <a:xfrm>
            <a:off x="5220072" y="771550"/>
            <a:ext cx="3816424" cy="21602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90,9%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estaba en tratamiento con dosis altas o medias de CI.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10,9%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era cortico-dependiente (dosis media de prednisona/día: 5,9mg)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exacerbaciones año previo: </a:t>
            </a:r>
            <a:r>
              <a:rPr lang="es-E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 ciclo de GCO año previo: </a:t>
            </a:r>
            <a:r>
              <a:rPr lang="es-E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1,25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 de biológico en la primera visita: 8 pacientes (14,5%)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Cambio de biológico en la primera revisión: 3 pacientes (6,4%)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577FAA6-4E74-8471-1F20-6A4C4D7B0A7C}"/>
              </a:ext>
            </a:extLst>
          </p:cNvPr>
          <p:cNvSpPr/>
          <p:nvPr/>
        </p:nvSpPr>
        <p:spPr>
          <a:xfrm>
            <a:off x="3264786" y="3049116"/>
            <a:ext cx="5771710" cy="197090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características de nuestros pacientes son similares a otros estudios en pacientes con asma grave. La implementación de una consulta específica para el seguimiento de estos pacientes es fundamental para un correcto manejo de esta patología</a:t>
            </a:r>
            <a:r>
              <a:rPr lang="es-ES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r>
              <a:rPr lang="es-ES" dirty="0"/>
              <a:t> 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BB04600-5423-6BDB-7F13-1FD97F04108F}"/>
              </a:ext>
            </a:extLst>
          </p:cNvPr>
          <p:cNvSpPr/>
          <p:nvPr/>
        </p:nvSpPr>
        <p:spPr>
          <a:xfrm>
            <a:off x="5250541" y="3147814"/>
            <a:ext cx="1800200" cy="43204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  <a:p>
            <a:pPr algn="ctr"/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251</Words>
  <Application>Microsoft Office PowerPoint</Application>
  <PresentationFormat>Presentación en pantalla (16:9)</PresentationFormat>
  <Paragraphs>39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Alex</cp:lastModifiedBy>
  <cp:revision>7</cp:revision>
  <dcterms:created xsi:type="dcterms:W3CDTF">2022-01-11T08:55:46Z</dcterms:created>
  <dcterms:modified xsi:type="dcterms:W3CDTF">2023-02-20T20:03:15Z</dcterms:modified>
</cp:coreProperties>
</file>