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3D469-E707-4BD9-AB60-9249C768DE30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E3B0F-6343-4F57-8CD3-8CBBF55543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8341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E3B0F-6343-4F57-8CD3-8CBBF555433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7215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2A63033-8740-BD70-4F84-9B0E4370C160}"/>
              </a:ext>
            </a:extLst>
          </p:cNvPr>
          <p:cNvSpPr txBox="1"/>
          <p:nvPr/>
        </p:nvSpPr>
        <p:spPr>
          <a:xfrm>
            <a:off x="1619672" y="123478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SEGUIMIENTO DE LA NEUMONÍA POR SARS-COV2 UTILIZANDO CA 15-3 COMO MARCADOR PRONÓSTICO</a:t>
            </a:r>
          </a:p>
          <a:p>
            <a:pPr algn="just"/>
            <a:r>
              <a:rPr lang="es-ES" sz="16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s-ES" sz="12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E. Martínez Orenes, J.A. Ros Lucas, M. Fernández Granja,  L. Fernández Mula, J. López Martínez, S.Y. Ruiz Martínez,  E. Solana Martínez,  M. Aparicio Vicente, R. Andújar Espinosa, M. </a:t>
            </a:r>
            <a:r>
              <a:rPr lang="es-ES" sz="1200" b="0" i="0" dirty="0" err="1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Legaz</a:t>
            </a:r>
            <a:r>
              <a:rPr lang="es-ES" sz="12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 Pagán</a:t>
            </a:r>
            <a:endParaRPr lang="es-ES" sz="16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E12100B-D156-0512-4047-39385FE12C1E}"/>
              </a:ext>
            </a:extLst>
          </p:cNvPr>
          <p:cNvSpPr txBox="1"/>
          <p:nvPr/>
        </p:nvSpPr>
        <p:spPr>
          <a:xfrm>
            <a:off x="223339" y="1372870"/>
            <a:ext cx="662473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Introducción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3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MUC-1 se ha relacionado con procesos malignos y otras enfermedades como la fibrosis. CA 15-3 forma parte de la subunidad soluble de su región N-terminal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3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La neumonía por SARS-CoV2 produce una respuesta inflamatoria que daña el epitelio y puede producir fibrosis. Hay estudios que han demostrado aumento de CA 15-3 en estos pacientes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3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El CA 15-3 es accesible y se utiliza habitualmente como marcador tumoral. El objetivo de nuestro estudio fue evaluar si los incrementos de CA 15-3 durante el ingreso se relacionaban con peor pronóstico.</a:t>
            </a:r>
          </a:p>
          <a:p>
            <a:pPr algn="just"/>
            <a:endParaRPr lang="es-ES" sz="1200" b="0" i="0" dirty="0">
              <a:solidFill>
                <a:srgbClr val="242424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s-ES" sz="1600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Metodología</a:t>
            </a:r>
            <a:endParaRPr lang="es-ES" sz="1300" b="0" i="0" dirty="0">
              <a:solidFill>
                <a:srgbClr val="242424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300" b="0" dirty="0">
                <a:solidFill>
                  <a:srgbClr val="242424"/>
                </a:solidFill>
                <a:latin typeface="arial" panose="020B0604020202020204" pitchFamily="34" charset="0"/>
              </a:rPr>
              <a:t>E</a:t>
            </a:r>
            <a:r>
              <a:rPr lang="es-ES" sz="13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studio prospectivo observacional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300" dirty="0">
                <a:solidFill>
                  <a:srgbClr val="242424"/>
                </a:solidFill>
                <a:latin typeface="arial" panose="020B0604020202020204" pitchFamily="34" charset="0"/>
              </a:rPr>
              <a:t>C</a:t>
            </a:r>
            <a:r>
              <a:rPr lang="es-ES" sz="13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ohorte de 82 pacientes ingresados por neumonía por SARS-CoV2 en el Hospital Universitario Virgen de la Arrixaca entre enero y diciembre de 2021. 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sz="1300" dirty="0">
                <a:solidFill>
                  <a:srgbClr val="242424"/>
                </a:solidFill>
                <a:latin typeface="arial" panose="020B0604020202020204" pitchFamily="34" charset="0"/>
              </a:rPr>
              <a:t>S</a:t>
            </a:r>
            <a:r>
              <a:rPr lang="es-ES" sz="13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e evaluaron los niveles de CA 15-3 y su evolución durante el ingreso y las diferencias de niveles entre los supervivientes y los fallecidos.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97375E-D9A4-EA83-CE1A-E2E6BD374CC3}"/>
              </a:ext>
            </a:extLst>
          </p:cNvPr>
          <p:cNvSpPr txBox="1"/>
          <p:nvPr/>
        </p:nvSpPr>
        <p:spPr>
          <a:xfrm>
            <a:off x="7164288" y="3850838"/>
            <a:ext cx="14401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Estructura de MUC-1. </a:t>
            </a:r>
          </a:p>
          <a:p>
            <a:pPr algn="ctr"/>
            <a:r>
              <a:rPr lang="es-ES" sz="1600" b="0" i="0" dirty="0">
                <a:solidFill>
                  <a:srgbClr val="282828"/>
                </a:solidFill>
                <a:effectLst/>
                <a:latin typeface="MuseoSans"/>
              </a:rPr>
              <a:t>Front. </a:t>
            </a:r>
            <a:r>
              <a:rPr lang="es-ES" sz="1600" b="0" i="0" dirty="0" err="1">
                <a:solidFill>
                  <a:srgbClr val="282828"/>
                </a:solidFill>
                <a:effectLst/>
                <a:latin typeface="MuseoSans"/>
              </a:rPr>
              <a:t>Immunol</a:t>
            </a:r>
            <a:r>
              <a:rPr lang="es-ES" sz="1600" b="0" i="0" dirty="0">
                <a:solidFill>
                  <a:srgbClr val="282828"/>
                </a:solidFill>
                <a:effectLst/>
                <a:latin typeface="MuseoSans"/>
              </a:rPr>
              <a:t>.</a:t>
            </a:r>
            <a:br>
              <a:rPr lang="es-ES" sz="2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7616FAD-975E-8DB5-0E69-79DF3FFA5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883" y="1431344"/>
            <a:ext cx="1756373" cy="241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sta previa de imagen">
            <a:extLst>
              <a:ext uri="{FF2B5EF4-FFF2-40B4-BE49-F238E27FC236}">
                <a16:creationId xmlns:a16="http://schemas.microsoft.com/office/drawing/2014/main" id="{297BE9D0-B329-13AA-FFDC-E6B64A7EE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035" y="1313125"/>
            <a:ext cx="4663509" cy="204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95C29036-289F-2C5D-00F7-6B6336362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07893"/>
              </p:ext>
            </p:extLst>
          </p:nvPr>
        </p:nvGraphicFramePr>
        <p:xfrm>
          <a:off x="88309" y="1313125"/>
          <a:ext cx="426468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171">
                  <a:extLst>
                    <a:ext uri="{9D8B030D-6E8A-4147-A177-3AD203B41FA5}">
                      <a16:colId xmlns:a16="http://schemas.microsoft.com/office/drawing/2014/main" val="1438505432"/>
                    </a:ext>
                  </a:extLst>
                </a:gridCol>
                <a:gridCol w="1066171">
                  <a:extLst>
                    <a:ext uri="{9D8B030D-6E8A-4147-A177-3AD203B41FA5}">
                      <a16:colId xmlns:a16="http://schemas.microsoft.com/office/drawing/2014/main" val="1744350790"/>
                    </a:ext>
                  </a:extLst>
                </a:gridCol>
                <a:gridCol w="1066171">
                  <a:extLst>
                    <a:ext uri="{9D8B030D-6E8A-4147-A177-3AD203B41FA5}">
                      <a16:colId xmlns:a16="http://schemas.microsoft.com/office/drawing/2014/main" val="1146683428"/>
                    </a:ext>
                  </a:extLst>
                </a:gridCol>
                <a:gridCol w="1066171">
                  <a:extLst>
                    <a:ext uri="{9D8B030D-6E8A-4147-A177-3AD203B41FA5}">
                      <a16:colId xmlns:a16="http://schemas.microsoft.com/office/drawing/2014/main" val="381410290"/>
                    </a:ext>
                  </a:extLst>
                </a:gridCol>
              </a:tblGrid>
              <a:tr h="501036">
                <a:tc>
                  <a:txBody>
                    <a:bodyPr/>
                    <a:lstStyle/>
                    <a:p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PLANTA (n=52)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UCRI (n=29)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515693"/>
                  </a:ext>
                </a:extLst>
              </a:tr>
              <a:tr h="501036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 ingreso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20,4 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37,71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518871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dirty="0">
                          <a:solidFill>
                            <a:srgbClr val="24242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24,76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dirty="0">
                          <a:solidFill>
                            <a:srgbClr val="24242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59,01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dirty="0">
                          <a:solidFill>
                            <a:srgbClr val="24242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611437"/>
                  </a:ext>
                </a:extLst>
              </a:tr>
              <a:tr h="55605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 alta </a:t>
                      </a: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s-E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supervi-vientes</a:t>
                      </a: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26,03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75,5 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&lt;0,001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177287"/>
                  </a:ext>
                </a:extLst>
              </a:tr>
            </a:tbl>
          </a:graphicData>
        </a:graphic>
      </p:graphicFrame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62D85A28-3E1D-D2CB-DF7A-6A911D6DEF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249580"/>
              </p:ext>
            </p:extLst>
          </p:nvPr>
        </p:nvGraphicFramePr>
        <p:xfrm>
          <a:off x="88309" y="3461964"/>
          <a:ext cx="4264684" cy="1558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171">
                  <a:extLst>
                    <a:ext uri="{9D8B030D-6E8A-4147-A177-3AD203B41FA5}">
                      <a16:colId xmlns:a16="http://schemas.microsoft.com/office/drawing/2014/main" val="4106938082"/>
                    </a:ext>
                  </a:extLst>
                </a:gridCol>
                <a:gridCol w="1066171">
                  <a:extLst>
                    <a:ext uri="{9D8B030D-6E8A-4147-A177-3AD203B41FA5}">
                      <a16:colId xmlns:a16="http://schemas.microsoft.com/office/drawing/2014/main" val="1448330281"/>
                    </a:ext>
                  </a:extLst>
                </a:gridCol>
                <a:gridCol w="1066171">
                  <a:extLst>
                    <a:ext uri="{9D8B030D-6E8A-4147-A177-3AD203B41FA5}">
                      <a16:colId xmlns:a16="http://schemas.microsoft.com/office/drawing/2014/main" val="2315706671"/>
                    </a:ext>
                  </a:extLst>
                </a:gridCol>
                <a:gridCol w="1066171">
                  <a:extLst>
                    <a:ext uri="{9D8B030D-6E8A-4147-A177-3AD203B41FA5}">
                      <a16:colId xmlns:a16="http://schemas.microsoft.com/office/drawing/2014/main" val="4209301421"/>
                    </a:ext>
                  </a:extLst>
                </a:gridCol>
              </a:tblGrid>
              <a:tr h="604145">
                <a:tc>
                  <a:txBody>
                    <a:bodyPr/>
                    <a:lstStyle/>
                    <a:p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Supervi-vientes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Fallecidos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217288"/>
                  </a:ext>
                </a:extLst>
              </a:tr>
              <a:tr h="604145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 ingreso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47,4 ± 29,21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29,26 ± 20,05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0,028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922233"/>
                  </a:ext>
                </a:extLst>
              </a:tr>
              <a:tr h="349767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76,66 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40,23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0,013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646932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1EDF039E-D9FA-DBD2-63DD-B7339DBD9AF3}"/>
              </a:ext>
            </a:extLst>
          </p:cNvPr>
          <p:cNvSpPr txBox="1"/>
          <p:nvPr/>
        </p:nvSpPr>
        <p:spPr>
          <a:xfrm>
            <a:off x="181147" y="943793"/>
            <a:ext cx="281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2"/>
                </a:solidFill>
                <a:latin typeface="arial" panose="020B0604020202020204" pitchFamily="34" charset="0"/>
              </a:rPr>
              <a:t>Resultados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CAA806F-E07A-8122-1662-33A99B4922DE}"/>
              </a:ext>
            </a:extLst>
          </p:cNvPr>
          <p:cNvSpPr txBox="1"/>
          <p:nvPr/>
        </p:nvSpPr>
        <p:spPr>
          <a:xfrm>
            <a:off x="1619672" y="112846"/>
            <a:ext cx="698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i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SEGUIMIENTO DE LA NEUMONÍA POR SARS-COV2 UTILIZANDO CA 15-3 COMO MARCADOR PRONÓSTICO</a:t>
            </a:r>
          </a:p>
          <a:p>
            <a:pPr algn="just"/>
            <a:r>
              <a:rPr lang="es-ES" sz="16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s-ES" sz="12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E. Martínez Orenes, J.A. Ros Lucas, M. Fernández Granja,  L. Fernández Mula, J. López Martínez, S.Y. Ruiz Martínez,  E. Solana Martínez,  M. Aparicio Vicente, R. Andújar Espinosa, M. </a:t>
            </a:r>
            <a:r>
              <a:rPr lang="es-ES" sz="1200" b="0" i="0" dirty="0" err="1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Legaz</a:t>
            </a:r>
            <a:r>
              <a:rPr lang="es-ES" sz="12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 Pagán</a:t>
            </a:r>
            <a:endParaRPr lang="es-ES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2D7B76D-3554-E53A-981D-6DD34E2B7AFD}"/>
              </a:ext>
            </a:extLst>
          </p:cNvPr>
          <p:cNvSpPr txBox="1"/>
          <p:nvPr/>
        </p:nvSpPr>
        <p:spPr>
          <a:xfrm>
            <a:off x="4381035" y="3434859"/>
            <a:ext cx="2815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2"/>
                </a:solidFill>
                <a:latin typeface="arial" panose="020B0604020202020204" pitchFamily="34" charset="0"/>
              </a:rPr>
              <a:t>Conclusiones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3B81D7C-FE0D-FCAB-139A-E16D63988CF4}"/>
              </a:ext>
            </a:extLst>
          </p:cNvPr>
          <p:cNvSpPr txBox="1"/>
          <p:nvPr/>
        </p:nvSpPr>
        <p:spPr>
          <a:xfrm>
            <a:off x="4499992" y="3804191"/>
            <a:ext cx="3528392" cy="1077218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242424"/>
                </a:solidFill>
                <a:latin typeface="arial" panose="020B0604020202020204" pitchFamily="34" charset="0"/>
              </a:rPr>
              <a:t>I</a:t>
            </a:r>
            <a:r>
              <a:rPr lang="es-ES" sz="1600" b="0" i="0" dirty="0">
                <a:solidFill>
                  <a:srgbClr val="242424"/>
                </a:solidFill>
                <a:effectLst/>
                <a:latin typeface="arial" panose="020B0604020202020204" pitchFamily="34" charset="0"/>
              </a:rPr>
              <a:t>ncrementos más elevados de CA 15-3 durante el ingreso en pacientes con neumonía por SARS-CoV-2 se relacionan con peor pronóstico.</a:t>
            </a:r>
            <a:endParaRPr lang="es-E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357</Words>
  <Application>Microsoft Office PowerPoint</Application>
  <PresentationFormat>Presentación en pantalla (16:9)</PresentationFormat>
  <Paragraphs>45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Arial</vt:lpstr>
      <vt:lpstr>Calibri</vt:lpstr>
      <vt:lpstr>Courier New</vt:lpstr>
      <vt:lpstr>MuseoSans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Elena Martínez</cp:lastModifiedBy>
  <cp:revision>7</cp:revision>
  <dcterms:created xsi:type="dcterms:W3CDTF">2022-01-11T08:55:46Z</dcterms:created>
  <dcterms:modified xsi:type="dcterms:W3CDTF">2023-03-02T18:34:54Z</dcterms:modified>
</cp:coreProperties>
</file>