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988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F6E53366-75A0-A673-BFF0-82297B3FA20B}"/>
              </a:ext>
            </a:extLst>
          </p:cNvPr>
          <p:cNvSpPr txBox="1"/>
          <p:nvPr/>
        </p:nvSpPr>
        <p:spPr>
          <a:xfrm>
            <a:off x="2184269" y="231581"/>
            <a:ext cx="540060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EXPERIENCIA CON ANTIFIBRÓTICOS EN HU PUERTO REAL: EFECTOS SECUNDARIOS Y SEGUIMIENTO FUNCIONAL RESPIRATORIO.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DE54BC3-1509-81B3-869F-75FB4015710C}"/>
              </a:ext>
            </a:extLst>
          </p:cNvPr>
          <p:cNvSpPr txBox="1"/>
          <p:nvPr/>
        </p:nvSpPr>
        <p:spPr>
          <a:xfrm>
            <a:off x="2339752" y="754801"/>
            <a:ext cx="5688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Asencio Monteagudo L, </a:t>
            </a:r>
            <a:r>
              <a:rPr lang="es-ES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Pimentelviseau</a:t>
            </a:r>
            <a:r>
              <a:rPr lang="es-E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S, Gil Muñoz FL, Vargas Puerto A, </a:t>
            </a:r>
            <a:r>
              <a:rPr lang="es-ES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Gonzalez</a:t>
            </a:r>
            <a:r>
              <a:rPr lang="es-E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Mendoza GJ, del Castillo Otero D.</a:t>
            </a:r>
            <a:endParaRPr lang="es-ES" sz="8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9C3311E-A062-BD10-EDBC-50E8B3CB8185}"/>
              </a:ext>
            </a:extLst>
          </p:cNvPr>
          <p:cNvSpPr txBox="1"/>
          <p:nvPr/>
        </p:nvSpPr>
        <p:spPr>
          <a:xfrm>
            <a:off x="179512" y="1049643"/>
            <a:ext cx="4320480" cy="64633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algn="just"/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 enfermedades pulmonares intersticiales difusas (EPID) son un grupo</a:t>
            </a:r>
            <a:b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heterogéneo de enfermedades con afectación del espacio alveolo-intersticial, que</a:t>
            </a:r>
            <a:b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suelen producir deterioro de la capacidad pulmonar y del intercambio de gases.</a:t>
            </a:r>
            <a:endParaRPr lang="es-E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A0C82DE-8512-8FFA-EEC2-0BF213722019}"/>
              </a:ext>
            </a:extLst>
          </p:cNvPr>
          <p:cNvSpPr txBox="1"/>
          <p:nvPr/>
        </p:nvSpPr>
        <p:spPr>
          <a:xfrm>
            <a:off x="179512" y="2019139"/>
            <a:ext cx="4320480" cy="64633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OBJETIVOS </a:t>
            </a:r>
          </a:p>
          <a:p>
            <a:pPr algn="just"/>
            <a:r>
              <a:rPr lang="es-ES" sz="9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Analizar</a:t>
            </a:r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las características generales y comorbilidad de los pacientes con tratamiento </a:t>
            </a:r>
            <a:r>
              <a:rPr lang="es-ES" sz="9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antifibrótico</a:t>
            </a:r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las EPID en nuestro centro, así como el perfil TCAR y analítico, además del juicio clínico establecido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E74D072-C19E-4049-A1DC-79DD0D961916}"/>
              </a:ext>
            </a:extLst>
          </p:cNvPr>
          <p:cNvSpPr txBox="1"/>
          <p:nvPr/>
        </p:nvSpPr>
        <p:spPr>
          <a:xfrm>
            <a:off x="4671242" y="1049643"/>
            <a:ext cx="4293246" cy="161582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pPr algn="just"/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Estudio retrospectivo descriptivo de </a:t>
            </a:r>
          </a:p>
          <a:p>
            <a:pPr algn="just"/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Pacientes en tratamiento con </a:t>
            </a:r>
            <a:r>
              <a:rPr lang="es-ES" sz="9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antifibróticos</a:t>
            </a:r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9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pirfenidona</a:t>
            </a:r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es-ES" sz="9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nintedanib</a:t>
            </a:r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en H.U. Puerto Real desde Ene/21 a Jun/22.</a:t>
            </a:r>
          </a:p>
          <a:p>
            <a:pPr algn="just"/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Variables (recogidas antes de inicio de tratamiento, durante el primer año y tras un año de tratamiento):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DLCO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FVC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T6MM</a:t>
            </a:r>
          </a:p>
          <a:p>
            <a:pPr algn="just"/>
            <a:r>
              <a:rPr lang="es-ES" sz="9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Se recogieron además datos sobre ef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ectos secundarios, necesidad de ajuste de dosis, progresión radiológica, exacerbaciones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</a:t>
            </a:r>
            <a:r>
              <a:rPr lang="es-ES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es-ES" sz="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xitus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2D991B0-BDB6-EE45-FACF-5B2EF36AAF21}"/>
              </a:ext>
            </a:extLst>
          </p:cNvPr>
          <p:cNvSpPr txBox="1"/>
          <p:nvPr/>
        </p:nvSpPr>
        <p:spPr>
          <a:xfrm>
            <a:off x="3275856" y="2712178"/>
            <a:ext cx="2664296" cy="2308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26" name="Tabla 26">
            <a:extLst>
              <a:ext uri="{FF2B5EF4-FFF2-40B4-BE49-F238E27FC236}">
                <a16:creationId xmlns:a16="http://schemas.microsoft.com/office/drawing/2014/main" id="{9F48966C-D409-A228-F072-A3994E4819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943183"/>
              </p:ext>
            </p:extLst>
          </p:nvPr>
        </p:nvGraphicFramePr>
        <p:xfrm>
          <a:off x="28448" y="2986225"/>
          <a:ext cx="3078304" cy="1859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39152">
                  <a:extLst>
                    <a:ext uri="{9D8B030D-6E8A-4147-A177-3AD203B41FA5}">
                      <a16:colId xmlns:a16="http://schemas.microsoft.com/office/drawing/2014/main" val="1967714549"/>
                    </a:ext>
                  </a:extLst>
                </a:gridCol>
                <a:gridCol w="1539152">
                  <a:extLst>
                    <a:ext uri="{9D8B030D-6E8A-4147-A177-3AD203B41FA5}">
                      <a16:colId xmlns:a16="http://schemas.microsoft.com/office/drawing/2014/main" val="2009322259"/>
                    </a:ext>
                  </a:extLst>
                </a:gridCol>
              </a:tblGrid>
              <a:tr h="142171"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Juicio clínico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err="1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</a:t>
                      </a:r>
                      <a:r>
                        <a:rPr lang="es-ES" sz="800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de pacientes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531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(65%)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152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(10%)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027476"/>
                  </a:ext>
                </a:extLst>
              </a:tr>
              <a:tr h="312777">
                <a:tc>
                  <a:txBody>
                    <a:bodyPr/>
                    <a:lstStyle/>
                    <a:p>
                      <a:r>
                        <a:rPr lang="es-ES" sz="800" dirty="0" err="1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Síndrom</a:t>
                      </a:r>
                      <a:r>
                        <a:rPr lang="es-ES" sz="800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combinación enfisema-fibrosis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915347"/>
                  </a:ext>
                </a:extLst>
              </a:tr>
              <a:tr h="270125"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Enfermedad fibrosante indeterminada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880687"/>
                  </a:ext>
                </a:extLst>
              </a:tr>
              <a:tr h="312777"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</a:rPr>
                        <a:t>EPID asociada a enfermedad autoinmune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</a:rPr>
                        <a:t>2 (6%)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95755"/>
                  </a:ext>
                </a:extLst>
              </a:tr>
              <a:tr h="142171"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</a:rPr>
                        <a:t>NH fibrótica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n>
                            <a:noFill/>
                          </a:ln>
                        </a:rPr>
                        <a:t>1 (3%)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960142"/>
                  </a:ext>
                </a:extLst>
              </a:tr>
            </a:tbl>
          </a:graphicData>
        </a:graphic>
      </p:graphicFrame>
      <p:graphicFrame>
        <p:nvGraphicFramePr>
          <p:cNvPr id="29" name="Tabla 6">
            <a:extLst>
              <a:ext uri="{FF2B5EF4-FFF2-40B4-BE49-F238E27FC236}">
                <a16:creationId xmlns:a16="http://schemas.microsoft.com/office/drawing/2014/main" id="{17A8F056-D7CE-FB12-ECBB-4386B28D3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145239"/>
              </p:ext>
            </p:extLst>
          </p:nvPr>
        </p:nvGraphicFramePr>
        <p:xfrm>
          <a:off x="6054186" y="2986225"/>
          <a:ext cx="3061366" cy="1402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4896">
                  <a:extLst>
                    <a:ext uri="{9D8B030D-6E8A-4147-A177-3AD203B41FA5}">
                      <a16:colId xmlns:a16="http://schemas.microsoft.com/office/drawing/2014/main" val="3833503571"/>
                    </a:ext>
                  </a:extLst>
                </a:gridCol>
                <a:gridCol w="768235">
                  <a:extLst>
                    <a:ext uri="{9D8B030D-6E8A-4147-A177-3AD203B41FA5}">
                      <a16:colId xmlns:a16="http://schemas.microsoft.com/office/drawing/2014/main" val="4169386705"/>
                    </a:ext>
                  </a:extLst>
                </a:gridCol>
                <a:gridCol w="768235">
                  <a:extLst>
                    <a:ext uri="{9D8B030D-6E8A-4147-A177-3AD203B41FA5}">
                      <a16:colId xmlns:a16="http://schemas.microsoft.com/office/drawing/2014/main" val="2294932653"/>
                    </a:ext>
                  </a:extLst>
                </a:gridCol>
              </a:tblGrid>
              <a:tr h="198371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Efectos adversos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Pirfenidona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Nintedanib</a:t>
                      </a:r>
                      <a:endParaRPr lang="es-E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995687"/>
                  </a:ext>
                </a:extLst>
              </a:tr>
              <a:tr h="198371"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Fotosensibilidad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1780"/>
                  </a:ext>
                </a:extLst>
              </a:tr>
              <a:tr h="198371"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Diarreas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89254"/>
                  </a:ext>
                </a:extLst>
              </a:tr>
              <a:tr h="311726"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Alteraciones gastrointestinales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315283"/>
                  </a:ext>
                </a:extLst>
              </a:tr>
              <a:tr h="198371"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Hepatitis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79172"/>
                  </a:ext>
                </a:extLst>
              </a:tr>
              <a:tr h="198371"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184551"/>
                  </a:ext>
                </a:extLst>
              </a:tr>
            </a:tbl>
          </a:graphicData>
        </a:graphic>
      </p:graphicFrame>
      <p:graphicFrame>
        <p:nvGraphicFramePr>
          <p:cNvPr id="30" name="Tabla 30">
            <a:extLst>
              <a:ext uri="{FF2B5EF4-FFF2-40B4-BE49-F238E27FC236}">
                <a16:creationId xmlns:a16="http://schemas.microsoft.com/office/drawing/2014/main" id="{AE86DC4C-195C-AA51-50A6-497376F6D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584965"/>
              </p:ext>
            </p:extLst>
          </p:nvPr>
        </p:nvGraphicFramePr>
        <p:xfrm>
          <a:off x="3275856" y="2970882"/>
          <a:ext cx="2664296" cy="2255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32148">
                  <a:extLst>
                    <a:ext uri="{9D8B030D-6E8A-4147-A177-3AD203B41FA5}">
                      <a16:colId xmlns:a16="http://schemas.microsoft.com/office/drawing/2014/main" val="3473783711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502993994"/>
                    </a:ext>
                  </a:extLst>
                </a:gridCol>
              </a:tblGrid>
              <a:tr h="183309">
                <a:tc gridSpan="2"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 generales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39735"/>
                  </a:ext>
                </a:extLst>
              </a:tr>
              <a:tr h="183309">
                <a:tc>
                  <a:txBody>
                    <a:bodyPr/>
                    <a:lstStyle/>
                    <a:p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pacientes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970420"/>
                  </a:ext>
                </a:extLst>
              </a:tr>
              <a:tr h="167640">
                <a:tc rowSpan="2"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hombres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911984"/>
                  </a:ext>
                </a:extLst>
              </a:tr>
              <a:tr h="16764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mujeres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129966"/>
                  </a:ext>
                </a:extLst>
              </a:tr>
              <a:tr h="183309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 </a:t>
                      </a:r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pirfenidona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50524"/>
                  </a:ext>
                </a:extLst>
              </a:tr>
              <a:tr h="183309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 </a:t>
                      </a:r>
                      <a:r>
                        <a:rPr lang="es-E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nintedanib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661222"/>
                  </a:ext>
                </a:extLst>
              </a:tr>
              <a:tr h="288057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de tiempo de tratamiento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27,3 meses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454432"/>
                  </a:ext>
                </a:extLst>
              </a:tr>
              <a:tr h="183309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Progresión radiológica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pacientes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064084"/>
                  </a:ext>
                </a:extLst>
              </a:tr>
              <a:tr h="183309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Exacerbaciones agudas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72324"/>
                  </a:ext>
                </a:extLst>
              </a:tr>
              <a:tr h="183309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Mortalidad global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135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600EE90-308D-952A-A183-D3E241264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419" b="25934"/>
          <a:stretch/>
        </p:blipFill>
        <p:spPr>
          <a:xfrm>
            <a:off x="15158" y="1111752"/>
            <a:ext cx="2755273" cy="144431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B3A6CE1-60F3-15D1-1F3F-51DFFC288D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638" b="28561"/>
          <a:stretch/>
        </p:blipFill>
        <p:spPr>
          <a:xfrm>
            <a:off x="3037806" y="1042188"/>
            <a:ext cx="3068385" cy="14443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4027972-2C16-9C81-EC8F-16498A3D22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02" b="32230"/>
          <a:stretch/>
        </p:blipFill>
        <p:spPr>
          <a:xfrm>
            <a:off x="6280021" y="1110015"/>
            <a:ext cx="2805361" cy="136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59E339C-E9F3-0DD8-29D1-EED3CD48D20E}"/>
              </a:ext>
            </a:extLst>
          </p:cNvPr>
          <p:cNvSpPr txBox="1"/>
          <p:nvPr/>
        </p:nvSpPr>
        <p:spPr>
          <a:xfrm>
            <a:off x="3131840" y="564298"/>
            <a:ext cx="2927579" cy="3693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" dirty="0"/>
              <a:t>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D6D6C6-BADC-4937-0D13-287A9489CCD8}"/>
              </a:ext>
            </a:extLst>
          </p:cNvPr>
          <p:cNvSpPr txBox="1"/>
          <p:nvPr/>
        </p:nvSpPr>
        <p:spPr>
          <a:xfrm>
            <a:off x="2123727" y="3236048"/>
            <a:ext cx="4896544" cy="170969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Los efectos secundarios más frecuentes fueron: fotosensibilidad,  diarreas y otras alteraciones G-I.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Los pacientes tras un año con </a:t>
            </a:r>
            <a:r>
              <a:rPr lang="es-ES" sz="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antifibrótico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presentaron una ligera mejoría de FVC, leve empeoramiento en DLCO y T6MM.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Pese al tratamiento encontramos un gran porcentaje con progresión en el TCAR, exacerbaciones y mortalidad global. </a:t>
            </a:r>
          </a:p>
          <a:p>
            <a:pPr algn="ctr"/>
            <a:r>
              <a:rPr lang="es-ES" sz="900" dirty="0"/>
              <a:t>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9DA5C64-2A34-CDA0-2D75-6DEF2CD584AC}"/>
              </a:ext>
            </a:extLst>
          </p:cNvPr>
          <p:cNvSpPr/>
          <p:nvPr/>
        </p:nvSpPr>
        <p:spPr>
          <a:xfrm>
            <a:off x="382019" y="2534127"/>
            <a:ext cx="111713" cy="75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7D764E5-6474-A6E1-8BF7-F9DADA3949E9}"/>
              </a:ext>
            </a:extLst>
          </p:cNvPr>
          <p:cNvSpPr/>
          <p:nvPr/>
        </p:nvSpPr>
        <p:spPr>
          <a:xfrm>
            <a:off x="382019" y="2687336"/>
            <a:ext cx="111713" cy="7524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CD31F6B-CC24-6CBD-CC88-7AFC68B64A6E}"/>
              </a:ext>
            </a:extLst>
          </p:cNvPr>
          <p:cNvSpPr txBox="1"/>
          <p:nvPr/>
        </p:nvSpPr>
        <p:spPr>
          <a:xfrm>
            <a:off x="481006" y="2463451"/>
            <a:ext cx="244257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Previo a inicio de tratamiento</a:t>
            </a:r>
          </a:p>
          <a:p>
            <a:r>
              <a:rPr lang="es-ES" sz="1000" dirty="0"/>
              <a:t>Durante el primer año de tratamiento</a:t>
            </a:r>
          </a:p>
          <a:p>
            <a:r>
              <a:rPr lang="es-ES" sz="1000" dirty="0"/>
              <a:t>Tras al menos un años de tratamiento </a:t>
            </a:r>
          </a:p>
          <a:p>
            <a:r>
              <a:rPr lang="es-ES" sz="1100" dirty="0"/>
              <a:t> 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704DF07E-B8D0-07FB-2366-B4395AFEC2E1}"/>
              </a:ext>
            </a:extLst>
          </p:cNvPr>
          <p:cNvSpPr/>
          <p:nvPr/>
        </p:nvSpPr>
        <p:spPr>
          <a:xfrm>
            <a:off x="382019" y="2851939"/>
            <a:ext cx="111713" cy="7524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4D3CF63-8871-9455-AE62-6A73877FC3FC}"/>
              </a:ext>
            </a:extLst>
          </p:cNvPr>
          <p:cNvSpPr txBox="1"/>
          <p:nvPr/>
        </p:nvSpPr>
        <p:spPr>
          <a:xfrm>
            <a:off x="3637310" y="2438873"/>
            <a:ext cx="459787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/>
              <a:t>Previo a inicio de tratamiento</a:t>
            </a:r>
          </a:p>
          <a:p>
            <a:r>
              <a:rPr lang="es-ES" sz="1000" dirty="0"/>
              <a:t>Durante el primer año de tratamiento</a:t>
            </a:r>
          </a:p>
          <a:p>
            <a:r>
              <a:rPr lang="es-ES" sz="1000" dirty="0"/>
              <a:t>Tras al menos un años de tratamiento 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C6B655B-D964-3933-695B-FF62E405A3E8}"/>
              </a:ext>
            </a:extLst>
          </p:cNvPr>
          <p:cNvSpPr/>
          <p:nvPr/>
        </p:nvSpPr>
        <p:spPr>
          <a:xfrm>
            <a:off x="3530546" y="2534126"/>
            <a:ext cx="111713" cy="75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FA5C5AA-2E34-ADCD-A72C-412C9D3A2568}"/>
              </a:ext>
            </a:extLst>
          </p:cNvPr>
          <p:cNvSpPr/>
          <p:nvPr/>
        </p:nvSpPr>
        <p:spPr>
          <a:xfrm>
            <a:off x="3525598" y="2686509"/>
            <a:ext cx="111713" cy="7524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248784B7-18AB-CCAD-9F31-B6F3592F92F3}"/>
              </a:ext>
            </a:extLst>
          </p:cNvPr>
          <p:cNvSpPr/>
          <p:nvPr/>
        </p:nvSpPr>
        <p:spPr>
          <a:xfrm>
            <a:off x="3525597" y="2849835"/>
            <a:ext cx="111713" cy="7524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C5BEC95F-BBE7-EFC2-1B6B-1EFF67F1D40F}"/>
              </a:ext>
            </a:extLst>
          </p:cNvPr>
          <p:cNvSpPr/>
          <p:nvPr/>
        </p:nvSpPr>
        <p:spPr>
          <a:xfrm>
            <a:off x="6838555" y="2541462"/>
            <a:ext cx="111713" cy="752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9E7D99A3-F4CD-99C6-591D-8D9D90F2E4D9}"/>
              </a:ext>
            </a:extLst>
          </p:cNvPr>
          <p:cNvSpPr/>
          <p:nvPr/>
        </p:nvSpPr>
        <p:spPr>
          <a:xfrm>
            <a:off x="6838554" y="2682310"/>
            <a:ext cx="111713" cy="7524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7B201617-DE45-293D-AE6F-F15AB41231BC}"/>
              </a:ext>
            </a:extLst>
          </p:cNvPr>
          <p:cNvSpPr/>
          <p:nvPr/>
        </p:nvSpPr>
        <p:spPr>
          <a:xfrm>
            <a:off x="6832562" y="2847464"/>
            <a:ext cx="111713" cy="7524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6220519-0ACE-9C0C-9B01-50946C65B992}"/>
              </a:ext>
            </a:extLst>
          </p:cNvPr>
          <p:cNvSpPr txBox="1"/>
          <p:nvPr/>
        </p:nvSpPr>
        <p:spPr>
          <a:xfrm>
            <a:off x="6944275" y="2462350"/>
            <a:ext cx="23768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/>
              <a:t>Previo a inicio de tratamiento</a:t>
            </a:r>
          </a:p>
          <a:p>
            <a:r>
              <a:rPr lang="es-ES" sz="1000" dirty="0"/>
              <a:t>Durante el primer año de tratamiento</a:t>
            </a:r>
          </a:p>
          <a:p>
            <a:r>
              <a:rPr lang="es-ES" sz="1000" dirty="0"/>
              <a:t>Tras al menos un años de tratamiento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402</Words>
  <Application>Microsoft Office PowerPoint</Application>
  <PresentationFormat>Presentación en pantalla (16:9)</PresentationFormat>
  <Paragraphs>81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Luis Asencio Monteagudo</cp:lastModifiedBy>
  <cp:revision>5</cp:revision>
  <dcterms:created xsi:type="dcterms:W3CDTF">2022-01-11T08:55:46Z</dcterms:created>
  <dcterms:modified xsi:type="dcterms:W3CDTF">2023-03-02T22:52:36Z</dcterms:modified>
</cp:coreProperties>
</file>