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49"/>
  </p:normalViewPr>
  <p:slideViewPr>
    <p:cSldViewPr>
      <p:cViewPr varScale="1">
        <p:scale>
          <a:sx n="136" d="100"/>
          <a:sy n="136" d="100"/>
        </p:scale>
        <p:origin x="424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21/2/23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21/2/23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21/2/23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21/2/23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21/2/23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9E5866F-76DD-8C8B-98F5-6EA89370BB4F}"/>
              </a:ext>
            </a:extLst>
          </p:cNvPr>
          <p:cNvSpPr/>
          <p:nvPr/>
        </p:nvSpPr>
        <p:spPr>
          <a:xfrm>
            <a:off x="1539415" y="627534"/>
            <a:ext cx="7918650" cy="368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00" dirty="0">
                <a:effectLst/>
                <a:latin typeface="Arial" panose="020B0604020202020204" pitchFamily="34" charset="0"/>
                <a:ea typeface="Palatino" pitchFamily="2" charset="77"/>
                <a:cs typeface="Arial" panose="020B0604020202020204" pitchFamily="34" charset="0"/>
              </a:rPr>
              <a:t>Autores: </a:t>
            </a:r>
            <a:r>
              <a:rPr lang="es-ES" sz="9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Domínguez Blasco M</a:t>
            </a:r>
            <a:r>
              <a:rPr lang="es-ES" sz="900" i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López Ramírez, C1; López Bauzá, A</a:t>
            </a:r>
            <a:r>
              <a:rPr lang="es-ES" sz="900" i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Rodríguez Portal, JA</a:t>
            </a:r>
            <a:r>
              <a:rPr lang="es-ES" sz="900" i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Unidad Médico-Quirúrgica de Enfermedades Respiratorias. Hospital Universitario Virgen del Rocío, Sevilla. 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B7AE0E8-B16E-7D67-F791-2C1B78D0A2F4}"/>
              </a:ext>
            </a:extLst>
          </p:cNvPr>
          <p:cNvSpPr/>
          <p:nvPr/>
        </p:nvSpPr>
        <p:spPr>
          <a:xfrm>
            <a:off x="1691680" y="73867"/>
            <a:ext cx="6912768" cy="552486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SUPERVIVENCIA Y FACTORES PRONÓSTICOS EN LA HIPERTENSIÓN PULMONAR ASOCIADA A SARCOIDOSIS</a:t>
            </a:r>
            <a:endParaRPr lang="es-E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BDCA01F-A533-02C4-78A7-1BA42D372C5C}"/>
              </a:ext>
            </a:extLst>
          </p:cNvPr>
          <p:cNvSpPr/>
          <p:nvPr/>
        </p:nvSpPr>
        <p:spPr>
          <a:xfrm>
            <a:off x="232622" y="1272187"/>
            <a:ext cx="1368152" cy="288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OBJETIVO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5C02620-E306-A664-8D1C-78CC861BE657}"/>
              </a:ext>
            </a:extLst>
          </p:cNvPr>
          <p:cNvSpPr/>
          <p:nvPr/>
        </p:nvSpPr>
        <p:spPr>
          <a:xfrm>
            <a:off x="232622" y="1563638"/>
            <a:ext cx="3403274" cy="10115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</a:t>
            </a:r>
            <a:r>
              <a:rPr lang="es-E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escribir las características clínicas y analizar el pronóstico en pacientes con sarcoidosis pulmonar e Hipertensión Pulmonar (HTP) en seguimiento en una unidad de neumopatía intersticial en un hospital de tercer nivel. </a:t>
            </a:r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6CB7019-1829-B201-9257-7603A20A78F3}"/>
              </a:ext>
            </a:extLst>
          </p:cNvPr>
          <p:cNvSpPr/>
          <p:nvPr/>
        </p:nvSpPr>
        <p:spPr>
          <a:xfrm>
            <a:off x="3878560" y="1133981"/>
            <a:ext cx="1620180" cy="288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METODOLOGÍA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BFF93C5-3AF8-0DD4-E5D5-8CA3F8C0C4A8}"/>
              </a:ext>
            </a:extLst>
          </p:cNvPr>
          <p:cNvSpPr/>
          <p:nvPr/>
        </p:nvSpPr>
        <p:spPr>
          <a:xfrm>
            <a:off x="3878560" y="1423194"/>
            <a:ext cx="5005098" cy="14365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s-ES_tradnl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Estudio descriptivo de 10 pacientes con sarcoidosis pulmonar e HTP </a:t>
            </a:r>
            <a:r>
              <a:rPr lang="es-E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seguimiento en las consultas de Neumopatías Intersticiales del Hospital Virgen del Rocío.</a:t>
            </a:r>
            <a:r>
              <a:rPr lang="es-ES_tradnl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1450" indent="-171450">
              <a:buFontTx/>
              <a:buChar char="-"/>
            </a:pPr>
            <a:r>
              <a:rPr lang="es-ES_tradnl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todos los pacientes se les realizó un cateterismo derecho para confirmar la HTP así como pruebas de función respiratoria. </a:t>
            </a:r>
            <a:r>
              <a:rPr lang="es-ES_tradn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s-ES_tradnl" sz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Tx/>
              <a:buChar char="-"/>
            </a:pPr>
            <a:r>
              <a:rPr lang="es-E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Realizamos una </a:t>
            </a:r>
            <a:r>
              <a:rPr lang="es-ES" sz="1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valoración</a:t>
            </a:r>
            <a:r>
              <a:rPr lang="es-E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del pronóstico entre variables clínicas y mortalidad.</a:t>
            </a:r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41FEE2B-A9D1-218B-5C70-5C4D690B5C28}"/>
              </a:ext>
            </a:extLst>
          </p:cNvPr>
          <p:cNvSpPr/>
          <p:nvPr/>
        </p:nvSpPr>
        <p:spPr>
          <a:xfrm>
            <a:off x="232622" y="2787774"/>
            <a:ext cx="1620180" cy="288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RESULTADOS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41A975D-9CE6-1A8D-9155-0C5A5E18F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83" y="3170184"/>
            <a:ext cx="3894761" cy="163381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380E956-BCD8-4CDB-D2CA-8015D7906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451" y="3170184"/>
            <a:ext cx="4337997" cy="13999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59A9A5A-E460-73C8-6E5E-8C5677B54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48" y="987574"/>
            <a:ext cx="4258352" cy="223224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0A7D8CE-FC3E-AA20-B778-FC7A65525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011335"/>
            <a:ext cx="4114336" cy="110398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EE1EE4F-931A-F6CC-1730-F912CDF2216A}"/>
              </a:ext>
            </a:extLst>
          </p:cNvPr>
          <p:cNvSpPr/>
          <p:nvPr/>
        </p:nvSpPr>
        <p:spPr>
          <a:xfrm>
            <a:off x="4716016" y="2188580"/>
            <a:ext cx="4114336" cy="10312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</a:t>
            </a:r>
            <a:r>
              <a:rPr lang="es-E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os pacientes fallecidos (n=2) </a:t>
            </a:r>
            <a:r>
              <a:rPr lang="es-ES" sz="1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tenían</a:t>
            </a:r>
            <a:r>
              <a:rPr lang="es-E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mayor edad media (78.5 VS 54.5), </a:t>
            </a:r>
            <a:r>
              <a:rPr lang="es-ES" sz="1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recorrían</a:t>
            </a:r>
            <a:r>
              <a:rPr lang="es-E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menor distancia en el TM6M y </a:t>
            </a:r>
            <a:r>
              <a:rPr lang="es-ES" sz="1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tenían</a:t>
            </a:r>
            <a:r>
              <a:rPr lang="es-E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mayor nivel de NT-</a:t>
            </a:r>
            <a:r>
              <a:rPr lang="es-ES" sz="1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proBNP</a:t>
            </a:r>
            <a:r>
              <a:rPr lang="es-E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menor </a:t>
            </a:r>
            <a:r>
              <a:rPr lang="es-ES" sz="1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índice</a:t>
            </a:r>
            <a:r>
              <a:rPr lang="es-E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cardiaco. No hubo relación con la presencia de FRCV, tabaquismo, comorbilidades respiratorias o cardiacas. 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ACC9D1B-7527-F205-A6D6-96CD79368C00}"/>
              </a:ext>
            </a:extLst>
          </p:cNvPr>
          <p:cNvSpPr/>
          <p:nvPr/>
        </p:nvSpPr>
        <p:spPr>
          <a:xfrm>
            <a:off x="313647" y="3435846"/>
            <a:ext cx="3109273" cy="288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CONCLUSIONES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CB70BD8-87BE-5240-6FB8-7C208FF13EB3}"/>
              </a:ext>
            </a:extLst>
          </p:cNvPr>
          <p:cNvSpPr/>
          <p:nvPr/>
        </p:nvSpPr>
        <p:spPr>
          <a:xfrm>
            <a:off x="313648" y="3723878"/>
            <a:ext cx="8516704" cy="7409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 nuestra serie, confirmamos el valor pronóstico del NT-</a:t>
            </a:r>
            <a:r>
              <a:rPr lang="es-ES" sz="1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proBNP</a:t>
            </a:r>
            <a:r>
              <a:rPr lang="es-E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el índice cardiaco. Los pacientes fallecidos recorrían menos distancia en el TM6M, sin embargo, esta relación no fue estadísticamente significativa. 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225</Words>
  <Application>Microsoft Macintosh PowerPoint</Application>
  <PresentationFormat>Presentación en pantalla (16:9)</PresentationFormat>
  <Paragraphs>16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4</cp:revision>
  <dcterms:created xsi:type="dcterms:W3CDTF">2022-01-11T08:55:46Z</dcterms:created>
  <dcterms:modified xsi:type="dcterms:W3CDTF">2023-02-21T15:29:34Z</dcterms:modified>
</cp:coreProperties>
</file>