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679"/>
  </p:normalViewPr>
  <p:slideViewPr>
    <p:cSldViewPr>
      <p:cViewPr varScale="1">
        <p:scale>
          <a:sx n="139" d="100"/>
          <a:sy n="139" d="100"/>
        </p:scale>
        <p:origin x="600" y="16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1D046E52-A9FF-4E94-87B6-F8A38C2CA7DB}" type="datetimeFigureOut">
              <a:rPr lang="es-ES" smtClean="0"/>
              <a:pPr/>
              <a:t>23/2/23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23/2/23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CED45A-C5CE-4F6A-CC85-AF1BAB39539C}"/>
              </a:ext>
            </a:extLst>
          </p:cNvPr>
          <p:cNvSpPr txBox="1"/>
          <p:nvPr/>
        </p:nvSpPr>
        <p:spPr>
          <a:xfrm>
            <a:off x="1547664" y="555526"/>
            <a:ext cx="6192688" cy="646331"/>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b="0" i="0" dirty="0">
                <a:solidFill>
                  <a:schemeClr val="bg1"/>
                </a:solidFill>
                <a:effectLst/>
                <a:latin typeface="Arial" panose="020B0604020202020204" pitchFamily="34" charset="0"/>
              </a:rPr>
              <a:t>TIEMPOS DE DEMORA EN UNA CONSULTA DE EPID Y LA RELEVANCIA DEL COMITÉ</a:t>
            </a:r>
            <a:endParaRPr lang="es-ES_tradnl" dirty="0">
              <a:solidFill>
                <a:schemeClr val="bg1"/>
              </a:solidFill>
            </a:endParaRPr>
          </a:p>
        </p:txBody>
      </p:sp>
      <p:sp>
        <p:nvSpPr>
          <p:cNvPr id="5" name="CuadroTexto 4">
            <a:extLst>
              <a:ext uri="{FF2B5EF4-FFF2-40B4-BE49-F238E27FC236}">
                <a16:creationId xmlns:a16="http://schemas.microsoft.com/office/drawing/2014/main" id="{9144E141-D528-00B3-F3D0-E0A0B3D4D691}"/>
              </a:ext>
            </a:extLst>
          </p:cNvPr>
          <p:cNvSpPr txBox="1"/>
          <p:nvPr/>
        </p:nvSpPr>
        <p:spPr>
          <a:xfrm>
            <a:off x="1444784" y="1275606"/>
            <a:ext cx="6408712" cy="461665"/>
          </a:xfrm>
          <a:prstGeom prst="rect">
            <a:avLst/>
          </a:prstGeom>
          <a:noFill/>
        </p:spPr>
        <p:txBody>
          <a:bodyPr wrap="square">
            <a:spAutoFit/>
          </a:bodyPr>
          <a:lstStyle/>
          <a:p>
            <a:pPr algn="ctr"/>
            <a:r>
              <a:rPr lang="es-ES" sz="1200" dirty="0">
                <a:solidFill>
                  <a:srgbClr val="1A1A1A"/>
                </a:solidFill>
                <a:effectLst/>
                <a:latin typeface="Arial" panose="020B0604020202020204" pitchFamily="34" charset="0"/>
              </a:rPr>
              <a:t>Y.Y. Portillo </a:t>
            </a:r>
            <a:r>
              <a:rPr lang="es-ES" sz="1200" dirty="0" err="1">
                <a:solidFill>
                  <a:srgbClr val="1A1A1A"/>
                </a:solidFill>
                <a:effectLst/>
                <a:latin typeface="Arial" panose="020B0604020202020204" pitchFamily="34" charset="0"/>
              </a:rPr>
              <a:t>Gutiérrez.C</a:t>
            </a:r>
            <a:r>
              <a:rPr lang="es-ES" sz="1200" dirty="0">
                <a:solidFill>
                  <a:srgbClr val="1A1A1A"/>
                </a:solidFill>
                <a:effectLst/>
                <a:latin typeface="Arial" panose="020B0604020202020204" pitchFamily="34" charset="0"/>
              </a:rPr>
              <a:t>. Cabrero Rodríguez. M.P. Cano Lucena. L. </a:t>
            </a:r>
            <a:r>
              <a:rPr lang="es-ES" sz="1200" dirty="0" err="1">
                <a:solidFill>
                  <a:srgbClr val="1A1A1A"/>
                </a:solidFill>
                <a:effectLst/>
                <a:latin typeface="Arial" panose="020B0604020202020204" pitchFamily="34" charset="0"/>
              </a:rPr>
              <a:t>Lamrini</a:t>
            </a:r>
            <a:r>
              <a:rPr lang="es-ES" sz="1200" dirty="0">
                <a:solidFill>
                  <a:srgbClr val="1A1A1A"/>
                </a:solidFill>
                <a:effectLst/>
                <a:latin typeface="Arial" panose="020B0604020202020204" pitchFamily="34" charset="0"/>
              </a:rPr>
              <a:t> </a:t>
            </a:r>
            <a:r>
              <a:rPr lang="es-ES" sz="1200" dirty="0" err="1">
                <a:solidFill>
                  <a:srgbClr val="1A1A1A"/>
                </a:solidFill>
                <a:effectLst/>
                <a:latin typeface="Arial" panose="020B0604020202020204" pitchFamily="34" charset="0"/>
              </a:rPr>
              <a:t>Hamido-Laarbi</a:t>
            </a:r>
            <a:r>
              <a:rPr lang="es-ES" sz="1200" dirty="0">
                <a:solidFill>
                  <a:srgbClr val="1A1A1A"/>
                </a:solidFill>
                <a:effectLst/>
                <a:latin typeface="Arial" panose="020B0604020202020204" pitchFamily="34" charset="0"/>
              </a:rPr>
              <a:t>. C. </a:t>
            </a:r>
            <a:r>
              <a:rPr lang="es-ES" sz="1200" dirty="0" err="1">
                <a:solidFill>
                  <a:srgbClr val="1A1A1A"/>
                </a:solidFill>
                <a:effectLst/>
                <a:latin typeface="Arial" panose="020B0604020202020204" pitchFamily="34" charset="0"/>
              </a:rPr>
              <a:t>Lacárcel</a:t>
            </a:r>
            <a:r>
              <a:rPr lang="es-ES" sz="1200" dirty="0">
                <a:solidFill>
                  <a:srgbClr val="1A1A1A"/>
                </a:solidFill>
                <a:effectLst/>
                <a:latin typeface="Arial" panose="020B0604020202020204" pitchFamily="34" charset="0"/>
              </a:rPr>
              <a:t> Bautista</a:t>
            </a:r>
          </a:p>
        </p:txBody>
      </p:sp>
      <p:sp>
        <p:nvSpPr>
          <p:cNvPr id="9" name="CuadroTexto 8">
            <a:extLst>
              <a:ext uri="{FF2B5EF4-FFF2-40B4-BE49-F238E27FC236}">
                <a16:creationId xmlns:a16="http://schemas.microsoft.com/office/drawing/2014/main" id="{D55AF381-1264-F323-FEAE-95B66E44596F}"/>
              </a:ext>
            </a:extLst>
          </p:cNvPr>
          <p:cNvSpPr txBox="1"/>
          <p:nvPr/>
        </p:nvSpPr>
        <p:spPr>
          <a:xfrm>
            <a:off x="1547664" y="1707654"/>
            <a:ext cx="6624736" cy="246221"/>
          </a:xfrm>
          <a:prstGeom prst="rect">
            <a:avLst/>
          </a:prstGeom>
          <a:noFill/>
        </p:spPr>
        <p:txBody>
          <a:bodyPr wrap="square">
            <a:spAutoFit/>
          </a:bodyPr>
          <a:lstStyle/>
          <a:p>
            <a:pPr algn="ctr"/>
            <a:r>
              <a:rPr lang="es-ES" sz="1000" dirty="0">
                <a:solidFill>
                  <a:srgbClr val="1A1A1A"/>
                </a:solidFill>
                <a:effectLst/>
                <a:latin typeface="Arial" panose="020B0604020202020204" pitchFamily="34" charset="0"/>
              </a:rPr>
              <a:t>Servicio de Neumología. Hospital Universitario de Jaén. Jaén.</a:t>
            </a:r>
          </a:p>
        </p:txBody>
      </p:sp>
      <p:sp>
        <p:nvSpPr>
          <p:cNvPr id="11" name="CuadroTexto 10">
            <a:extLst>
              <a:ext uri="{FF2B5EF4-FFF2-40B4-BE49-F238E27FC236}">
                <a16:creationId xmlns:a16="http://schemas.microsoft.com/office/drawing/2014/main" id="{89502AAB-4E72-09C1-3CC5-7551045CA568}"/>
              </a:ext>
            </a:extLst>
          </p:cNvPr>
          <p:cNvSpPr txBox="1"/>
          <p:nvPr/>
        </p:nvSpPr>
        <p:spPr>
          <a:xfrm>
            <a:off x="2286000" y="1995686"/>
            <a:ext cx="4572000" cy="253916"/>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sz="1050" b="1" i="0" dirty="0">
                <a:solidFill>
                  <a:schemeClr val="bg1"/>
                </a:solidFill>
                <a:effectLst/>
                <a:latin typeface="Arial" panose="020B0604020202020204" pitchFamily="34" charset="0"/>
              </a:rPr>
              <a:t>Introducción</a:t>
            </a:r>
            <a:endParaRPr lang="es-ES_tradnl" sz="1050" dirty="0">
              <a:solidFill>
                <a:schemeClr val="bg1"/>
              </a:solidFill>
            </a:endParaRPr>
          </a:p>
        </p:txBody>
      </p:sp>
      <p:sp>
        <p:nvSpPr>
          <p:cNvPr id="13" name="CuadroTexto 12">
            <a:extLst>
              <a:ext uri="{FF2B5EF4-FFF2-40B4-BE49-F238E27FC236}">
                <a16:creationId xmlns:a16="http://schemas.microsoft.com/office/drawing/2014/main" id="{31684A5A-B21D-ABC2-0DF7-8220B05BFD73}"/>
              </a:ext>
            </a:extLst>
          </p:cNvPr>
          <p:cNvSpPr txBox="1"/>
          <p:nvPr/>
        </p:nvSpPr>
        <p:spPr>
          <a:xfrm>
            <a:off x="359532" y="2372752"/>
            <a:ext cx="8424936" cy="76944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l"/>
            <a:r>
              <a:rPr lang="es-ES" sz="1100" b="0" i="0" dirty="0">
                <a:solidFill>
                  <a:srgbClr val="222222"/>
                </a:solidFill>
                <a:effectLst/>
                <a:latin typeface="Arial" panose="020B0604020202020204" pitchFamily="34" charset="0"/>
              </a:rPr>
              <a:t>La complejidad de la enfermedad pulmonar intersticial a menudo requiere la intervención de comités interdisciplinarios para poder plantear un adecuado abordaje integro y adecuado a cada paciente. El objetivo de este estudio es establecer el tiempo entre el diagnóstico inicial y la primera valoración en la consulta de neumología, el posible impacto sobre la evolución de la enfermedad, la necesidad de ser presentado en comité de intersticiales y el fallecimiento de los pacientes. </a:t>
            </a:r>
          </a:p>
        </p:txBody>
      </p:sp>
      <p:sp>
        <p:nvSpPr>
          <p:cNvPr id="15" name="CuadroTexto 14">
            <a:extLst>
              <a:ext uri="{FF2B5EF4-FFF2-40B4-BE49-F238E27FC236}">
                <a16:creationId xmlns:a16="http://schemas.microsoft.com/office/drawing/2014/main" id="{18504208-3E60-CEB8-16AD-12CDABF9D8D8}"/>
              </a:ext>
            </a:extLst>
          </p:cNvPr>
          <p:cNvSpPr txBox="1"/>
          <p:nvPr/>
        </p:nvSpPr>
        <p:spPr>
          <a:xfrm>
            <a:off x="359532" y="3746525"/>
            <a:ext cx="8424936" cy="76944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s-ES" sz="1100" b="0" i="0" dirty="0">
                <a:solidFill>
                  <a:srgbClr val="222222"/>
                </a:solidFill>
                <a:effectLst/>
                <a:latin typeface="Arial" panose="020B0604020202020204" pitchFamily="34" charset="0"/>
              </a:rPr>
              <a:t>Se realizó un estudio observacional descriptivo. Se recogieron los pacientes en seguimiento en la consulta monográfica de intersticiales de Neumología del Hospital Universitario de Jaén (HUJ) desde el año 2017 hasta el año 2022 de estos se tomaron todos aquellos diagnosticados de EPID y se relacionó el tiempo medio desde el diagnóstico hasta la primera visita en la consulta de EPID, la instauración de un primer tratamiento, la necesidad de trasplante y los éxitus.</a:t>
            </a:r>
            <a:endParaRPr lang="es-ES_tradnl" sz="1100" dirty="0"/>
          </a:p>
        </p:txBody>
      </p:sp>
      <p:sp>
        <p:nvSpPr>
          <p:cNvPr id="17" name="CuadroTexto 16">
            <a:extLst>
              <a:ext uri="{FF2B5EF4-FFF2-40B4-BE49-F238E27FC236}">
                <a16:creationId xmlns:a16="http://schemas.microsoft.com/office/drawing/2014/main" id="{0D944481-5A3B-C590-4534-8A3124D72C95}"/>
              </a:ext>
            </a:extLst>
          </p:cNvPr>
          <p:cNvSpPr txBox="1"/>
          <p:nvPr/>
        </p:nvSpPr>
        <p:spPr>
          <a:xfrm>
            <a:off x="2290552" y="3325946"/>
            <a:ext cx="4572000" cy="253916"/>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s-ES" sz="1050" b="1" i="0" dirty="0">
                <a:solidFill>
                  <a:schemeClr val="bg1"/>
                </a:solidFill>
                <a:effectLst/>
                <a:latin typeface="Arial" panose="020B0604020202020204" pitchFamily="34" charset="0"/>
              </a:rPr>
              <a:t>Metodología</a:t>
            </a:r>
            <a:endParaRPr lang="es-ES_tradnl" sz="1050" dirty="0">
              <a:solidFill>
                <a:schemeClr val="bg1"/>
              </a:solidFill>
            </a:endParaRPr>
          </a:p>
        </p:txBody>
      </p:sp>
      <p:pic>
        <p:nvPicPr>
          <p:cNvPr id="18" name="Imagen 17">
            <a:extLst>
              <a:ext uri="{FF2B5EF4-FFF2-40B4-BE49-F238E27FC236}">
                <a16:creationId xmlns:a16="http://schemas.microsoft.com/office/drawing/2014/main" id="{6F6B3056-7D25-DF58-83FA-980615CE88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12" y="4566400"/>
            <a:ext cx="597638" cy="597638"/>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9C6A1CC-832B-BCD6-7E1C-88EC21FBD8DA}"/>
              </a:ext>
            </a:extLst>
          </p:cNvPr>
          <p:cNvSpPr txBox="1"/>
          <p:nvPr/>
        </p:nvSpPr>
        <p:spPr>
          <a:xfrm>
            <a:off x="138331" y="1320319"/>
            <a:ext cx="4433669" cy="1615827"/>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ES" sz="1100" dirty="0">
                <a:solidFill>
                  <a:srgbClr val="222222"/>
                </a:solidFill>
                <a:latin typeface="Arial" panose="020B0604020202020204" pitchFamily="34" charset="0"/>
              </a:rPr>
              <a:t>En e</a:t>
            </a:r>
            <a:r>
              <a:rPr lang="es-ES" sz="1100" b="0" i="0" dirty="0">
                <a:solidFill>
                  <a:srgbClr val="222222"/>
                </a:solidFill>
                <a:effectLst/>
                <a:latin typeface="Arial" panose="020B0604020202020204" pitchFamily="34" charset="0"/>
              </a:rPr>
              <a:t>l periodo del 2017 al 2022 se presentaron 35 pacientes ( 40.7%) de la muestra total para su discusión en el comité multidisciplinar de EPID con una tendencia creciente a lo largo de los años a partir de 2018 de tal manera que: en el 2017 se presentó un 50%, en el 2018 se presentaron un 25%, en 2019 un 31,6%, en el 2020 un 38.1%, en el 2021 50% y en 2022 55,6%. Se analizó si con el curso de los años se presentaban más casos al comité, no encontrando diferencias estadísticamente significativas con una p 0,527 mediante el test Chi2 de Pearson.</a:t>
            </a:r>
            <a:endParaRPr lang="es-ES_tradnl" sz="1100" dirty="0"/>
          </a:p>
        </p:txBody>
      </p:sp>
      <p:sp>
        <p:nvSpPr>
          <p:cNvPr id="5" name="CuadroTexto 4">
            <a:extLst>
              <a:ext uri="{FF2B5EF4-FFF2-40B4-BE49-F238E27FC236}">
                <a16:creationId xmlns:a16="http://schemas.microsoft.com/office/drawing/2014/main" id="{3352E520-D4A3-85CB-1B2B-73B03BEF1561}"/>
              </a:ext>
            </a:extLst>
          </p:cNvPr>
          <p:cNvSpPr txBox="1"/>
          <p:nvPr/>
        </p:nvSpPr>
        <p:spPr>
          <a:xfrm>
            <a:off x="97203" y="915566"/>
            <a:ext cx="4536504" cy="26161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r>
              <a:rPr lang="es-ES" sz="1100" b="1" i="0" dirty="0">
                <a:solidFill>
                  <a:schemeClr val="bg1"/>
                </a:solidFill>
                <a:effectLst/>
                <a:latin typeface="Arial" panose="020B0604020202020204" pitchFamily="34" charset="0"/>
              </a:rPr>
              <a:t>Resultados</a:t>
            </a:r>
            <a:endParaRPr lang="es-ES_tradnl" sz="1100" dirty="0">
              <a:solidFill>
                <a:schemeClr val="bg1"/>
              </a:solidFill>
            </a:endParaRPr>
          </a:p>
        </p:txBody>
      </p:sp>
      <p:sp>
        <p:nvSpPr>
          <p:cNvPr id="7" name="CuadroTexto 6">
            <a:extLst>
              <a:ext uri="{FF2B5EF4-FFF2-40B4-BE49-F238E27FC236}">
                <a16:creationId xmlns:a16="http://schemas.microsoft.com/office/drawing/2014/main" id="{D63E0BB1-93FD-57B0-5FDB-3D5E4BFF485C}"/>
              </a:ext>
            </a:extLst>
          </p:cNvPr>
          <p:cNvSpPr txBox="1"/>
          <p:nvPr/>
        </p:nvSpPr>
        <p:spPr>
          <a:xfrm>
            <a:off x="107504" y="3030220"/>
            <a:ext cx="4464496" cy="261610"/>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r>
              <a:rPr lang="es-ES" sz="1100" b="1" i="0" dirty="0">
                <a:solidFill>
                  <a:schemeClr val="bg1"/>
                </a:solidFill>
                <a:effectLst/>
                <a:latin typeface="Arial" panose="020B0604020202020204" pitchFamily="34" charset="0"/>
              </a:rPr>
              <a:t>Conclusiones</a:t>
            </a:r>
            <a:endParaRPr lang="es-ES_tradnl" sz="1100" dirty="0">
              <a:solidFill>
                <a:schemeClr val="bg1"/>
              </a:solidFill>
            </a:endParaRPr>
          </a:p>
        </p:txBody>
      </p:sp>
      <p:sp>
        <p:nvSpPr>
          <p:cNvPr id="9" name="CuadroTexto 8">
            <a:extLst>
              <a:ext uri="{FF2B5EF4-FFF2-40B4-BE49-F238E27FC236}">
                <a16:creationId xmlns:a16="http://schemas.microsoft.com/office/drawing/2014/main" id="{9FBAAEEE-B936-B102-D8F4-103665D36821}"/>
              </a:ext>
            </a:extLst>
          </p:cNvPr>
          <p:cNvSpPr txBox="1"/>
          <p:nvPr/>
        </p:nvSpPr>
        <p:spPr>
          <a:xfrm>
            <a:off x="97203" y="3436570"/>
            <a:ext cx="4464496" cy="1277273"/>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just"/>
            <a:r>
              <a:rPr lang="es-ES" sz="1100" b="0" i="0" dirty="0">
                <a:solidFill>
                  <a:srgbClr val="222222"/>
                </a:solidFill>
                <a:effectLst/>
                <a:latin typeface="Arial" panose="020B0604020202020204" pitchFamily="34" charset="0"/>
              </a:rPr>
              <a:t>Podemos concluir de este estudio que el </a:t>
            </a:r>
            <a:r>
              <a:rPr lang="es-ES" sz="1100" b="0" i="0" dirty="0" err="1">
                <a:solidFill>
                  <a:srgbClr val="222222"/>
                </a:solidFill>
                <a:effectLst/>
                <a:latin typeface="Arial" panose="020B0604020202020204" pitchFamily="34" charset="0"/>
              </a:rPr>
              <a:t>t.m</a:t>
            </a:r>
            <a:r>
              <a:rPr lang="es-ES" sz="1100" b="0" i="0" dirty="0">
                <a:solidFill>
                  <a:srgbClr val="222222"/>
                </a:solidFill>
                <a:effectLst/>
                <a:latin typeface="Arial" panose="020B0604020202020204" pitchFamily="34" charset="0"/>
              </a:rPr>
              <a:t>. para ser valorado en la consulta de EPID se encuentra dentro de los primeros 6 meses de su diagnóstico además que en el trascurrir de los años no hubo un aumento significativo en los casos presentados al comité. Esto puede deberse a los pocos casos de 2017, puesto que desde el 2018 se observa un crecimiento, probablemente con menor tendencia al alza por la pandemia. </a:t>
            </a:r>
            <a:endParaRPr lang="es-ES_tradnl" sz="1100" dirty="0"/>
          </a:p>
        </p:txBody>
      </p:sp>
      <p:graphicFrame>
        <p:nvGraphicFramePr>
          <p:cNvPr id="14" name="Tabla 14">
            <a:extLst>
              <a:ext uri="{FF2B5EF4-FFF2-40B4-BE49-F238E27FC236}">
                <a16:creationId xmlns:a16="http://schemas.microsoft.com/office/drawing/2014/main" id="{7D573CD7-8DA1-3428-3886-F326DAD7E4C3}"/>
              </a:ext>
            </a:extLst>
          </p:cNvPr>
          <p:cNvGraphicFramePr>
            <a:graphicFrameLocks noGrp="1"/>
          </p:cNvGraphicFramePr>
          <p:nvPr>
            <p:extLst>
              <p:ext uri="{D42A27DB-BD31-4B8C-83A1-F6EECF244321}">
                <p14:modId xmlns:p14="http://schemas.microsoft.com/office/powerpoint/2010/main" val="2740696025"/>
              </p:ext>
            </p:extLst>
          </p:nvPr>
        </p:nvGraphicFramePr>
        <p:xfrm>
          <a:off x="4746850" y="915566"/>
          <a:ext cx="4073620" cy="1028080"/>
        </p:xfrm>
        <a:graphic>
          <a:graphicData uri="http://schemas.openxmlformats.org/drawingml/2006/table">
            <a:tbl>
              <a:tblPr firstRow="1" bandRow="1">
                <a:tableStyleId>{93296810-A885-4BE3-A3E7-6D5BEEA58F35}</a:tableStyleId>
              </a:tblPr>
              <a:tblGrid>
                <a:gridCol w="1018405">
                  <a:extLst>
                    <a:ext uri="{9D8B030D-6E8A-4147-A177-3AD203B41FA5}">
                      <a16:colId xmlns:a16="http://schemas.microsoft.com/office/drawing/2014/main" val="2420017835"/>
                    </a:ext>
                  </a:extLst>
                </a:gridCol>
                <a:gridCol w="1018405">
                  <a:extLst>
                    <a:ext uri="{9D8B030D-6E8A-4147-A177-3AD203B41FA5}">
                      <a16:colId xmlns:a16="http://schemas.microsoft.com/office/drawing/2014/main" val="1560436312"/>
                    </a:ext>
                  </a:extLst>
                </a:gridCol>
                <a:gridCol w="1018405">
                  <a:extLst>
                    <a:ext uri="{9D8B030D-6E8A-4147-A177-3AD203B41FA5}">
                      <a16:colId xmlns:a16="http://schemas.microsoft.com/office/drawing/2014/main" val="161773996"/>
                    </a:ext>
                  </a:extLst>
                </a:gridCol>
                <a:gridCol w="1018405">
                  <a:extLst>
                    <a:ext uri="{9D8B030D-6E8A-4147-A177-3AD203B41FA5}">
                      <a16:colId xmlns:a16="http://schemas.microsoft.com/office/drawing/2014/main" val="3225245998"/>
                    </a:ext>
                  </a:extLst>
                </a:gridCol>
              </a:tblGrid>
              <a:tr h="3159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000" dirty="0"/>
                        <a:t>Tiempo medio </a:t>
                      </a:r>
                    </a:p>
                  </a:txBody>
                  <a:tcPr/>
                </a:tc>
                <a:tc>
                  <a:txBody>
                    <a:bodyPr/>
                    <a:lstStyle/>
                    <a:p>
                      <a:endParaRPr lang="es-ES_tradnl" sz="1000" dirty="0"/>
                    </a:p>
                  </a:txBody>
                  <a:tcPr/>
                </a:tc>
                <a:tc>
                  <a:txBody>
                    <a:bodyPr/>
                    <a:lstStyle/>
                    <a:p>
                      <a:endParaRPr lang="es-ES_tradnl" sz="1000" dirty="0"/>
                    </a:p>
                  </a:txBody>
                  <a:tcPr/>
                </a:tc>
                <a:tc>
                  <a:txBody>
                    <a:bodyPr/>
                    <a:lstStyle/>
                    <a:p>
                      <a:endParaRPr lang="es-ES_tradnl" sz="1000" dirty="0"/>
                    </a:p>
                  </a:txBody>
                  <a:tcPr/>
                </a:tc>
                <a:extLst>
                  <a:ext uri="{0D108BD9-81ED-4DB2-BD59-A6C34878D82A}">
                    <a16:rowId xmlns:a16="http://schemas.microsoft.com/office/drawing/2014/main" val="4115742062"/>
                  </a:ext>
                </a:extLst>
              </a:tr>
              <a:tr h="373534">
                <a:tc>
                  <a:txBody>
                    <a:bodyPr/>
                    <a:lstStyle/>
                    <a:p>
                      <a:r>
                        <a:rPr lang="es-ES_tradnl" sz="1000" dirty="0">
                          <a:solidFill>
                            <a:schemeClr val="tx1"/>
                          </a:solidFill>
                        </a:rPr>
                        <a:t>Diagnóstico inicial</a:t>
                      </a:r>
                    </a:p>
                  </a:txBody>
                  <a:tcPr/>
                </a:tc>
                <a:tc>
                  <a:txBody>
                    <a:bodyPr/>
                    <a:lstStyle/>
                    <a:p>
                      <a:r>
                        <a:rPr lang="es-ES_tradnl" sz="1000" dirty="0">
                          <a:solidFill>
                            <a:schemeClr val="tx1"/>
                          </a:solidFill>
                        </a:rPr>
                        <a:t>Tratamiento inicial </a:t>
                      </a:r>
                    </a:p>
                  </a:txBody>
                  <a:tcPr/>
                </a:tc>
                <a:tc>
                  <a:txBody>
                    <a:bodyPr/>
                    <a:lstStyle/>
                    <a:p>
                      <a:r>
                        <a:rPr lang="es-ES_tradnl" sz="1000" dirty="0">
                          <a:solidFill>
                            <a:schemeClr val="tx1"/>
                          </a:solidFill>
                        </a:rPr>
                        <a:t>Segundo tratamiento</a:t>
                      </a:r>
                    </a:p>
                  </a:txBody>
                  <a:tcPr/>
                </a:tc>
                <a:tc>
                  <a:txBody>
                    <a:bodyPr/>
                    <a:lstStyle/>
                    <a:p>
                      <a:r>
                        <a:rPr lang="es-ES_tradnl" sz="1000" dirty="0">
                          <a:solidFill>
                            <a:schemeClr val="tx1"/>
                          </a:solidFill>
                        </a:rPr>
                        <a:t>Mortalidad</a:t>
                      </a:r>
                    </a:p>
                  </a:txBody>
                  <a:tcPr/>
                </a:tc>
                <a:extLst>
                  <a:ext uri="{0D108BD9-81ED-4DB2-BD59-A6C34878D82A}">
                    <a16:rowId xmlns:a16="http://schemas.microsoft.com/office/drawing/2014/main" val="3862532251"/>
                  </a:ext>
                </a:extLst>
              </a:tr>
              <a:tr h="315920">
                <a:tc>
                  <a:txBody>
                    <a:bodyPr/>
                    <a:lstStyle/>
                    <a:p>
                      <a:r>
                        <a:rPr lang="es-ES_tradnl" sz="1000" dirty="0">
                          <a:solidFill>
                            <a:schemeClr val="tx1"/>
                          </a:solidFill>
                        </a:rPr>
                        <a:t>6.17 meses</a:t>
                      </a:r>
                    </a:p>
                  </a:txBody>
                  <a:tcPr/>
                </a:tc>
                <a:tc>
                  <a:txBody>
                    <a:bodyPr/>
                    <a:lstStyle/>
                    <a:p>
                      <a:r>
                        <a:rPr lang="es-ES_tradnl" sz="1000" dirty="0">
                          <a:solidFill>
                            <a:schemeClr val="tx1"/>
                          </a:solidFill>
                        </a:rPr>
                        <a:t>17.17 días</a:t>
                      </a:r>
                    </a:p>
                  </a:txBody>
                  <a:tcPr/>
                </a:tc>
                <a:tc>
                  <a:txBody>
                    <a:bodyPr/>
                    <a:lstStyle/>
                    <a:p>
                      <a:r>
                        <a:rPr lang="es-ES_tradnl" sz="1000" dirty="0">
                          <a:solidFill>
                            <a:schemeClr val="tx1"/>
                          </a:solidFill>
                        </a:rPr>
                        <a:t>100.78 días</a:t>
                      </a:r>
                    </a:p>
                  </a:txBody>
                  <a:tcPr/>
                </a:tc>
                <a:tc>
                  <a:txBody>
                    <a:bodyPr/>
                    <a:lstStyle/>
                    <a:p>
                      <a:r>
                        <a:rPr lang="es-ES_tradnl" sz="1000" dirty="0">
                          <a:solidFill>
                            <a:schemeClr val="tx1"/>
                          </a:solidFill>
                        </a:rPr>
                        <a:t>13.6 % </a:t>
                      </a:r>
                    </a:p>
                  </a:txBody>
                  <a:tcPr/>
                </a:tc>
                <a:extLst>
                  <a:ext uri="{0D108BD9-81ED-4DB2-BD59-A6C34878D82A}">
                    <a16:rowId xmlns:a16="http://schemas.microsoft.com/office/drawing/2014/main" val="3668875127"/>
                  </a:ext>
                </a:extLst>
              </a:tr>
            </a:tbl>
          </a:graphicData>
        </a:graphic>
      </p:graphicFrame>
      <p:pic>
        <p:nvPicPr>
          <p:cNvPr id="17" name="Imagen 16">
            <a:extLst>
              <a:ext uri="{FF2B5EF4-FFF2-40B4-BE49-F238E27FC236}">
                <a16:creationId xmlns:a16="http://schemas.microsoft.com/office/drawing/2014/main" id="{C88DAC52-6474-A55F-0254-F98F4A0EBE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2440" y="29896"/>
            <a:ext cx="597638" cy="597638"/>
          </a:xfrm>
          <a:prstGeom prst="rect">
            <a:avLst/>
          </a:prstGeom>
          <a:ln>
            <a:noFill/>
          </a:ln>
          <a:effectLst>
            <a:softEdge rad="112500"/>
          </a:effectLst>
        </p:spPr>
      </p:pic>
      <p:pic>
        <p:nvPicPr>
          <p:cNvPr id="19" name="Imagen 18">
            <a:extLst>
              <a:ext uri="{FF2B5EF4-FFF2-40B4-BE49-F238E27FC236}">
                <a16:creationId xmlns:a16="http://schemas.microsoft.com/office/drawing/2014/main" id="{E083D763-0E5E-52C8-1B32-7DA72069F3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3227" y="2067694"/>
            <a:ext cx="4352441" cy="2448272"/>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425</Words>
  <Application>Microsoft Macintosh PowerPoint</Application>
  <PresentationFormat>Presentación en pantalla (16:9)</PresentationFormat>
  <Paragraphs>20</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HUGO JAVIER GONZALEZ COGOLLO</cp:lastModifiedBy>
  <cp:revision>5</cp:revision>
  <dcterms:created xsi:type="dcterms:W3CDTF">2022-01-11T08:55:46Z</dcterms:created>
  <dcterms:modified xsi:type="dcterms:W3CDTF">2023-02-23T17:15:03Z</dcterms:modified>
</cp:coreProperties>
</file>