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846" y="7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jandro LL" userId="3ef4c7ea5cdbfd5b" providerId="LiveId" clId="{E99ECBE4-98C2-4FBC-A25B-682E50F7523D}"/>
    <pc:docChg chg="modSld">
      <pc:chgData name="Alejandro LL" userId="3ef4c7ea5cdbfd5b" providerId="LiveId" clId="{E99ECBE4-98C2-4FBC-A25B-682E50F7523D}" dt="2023-02-04T16:28:42.854" v="438" actId="1076"/>
      <pc:docMkLst>
        <pc:docMk/>
      </pc:docMkLst>
      <pc:sldChg chg="addSp modSp mod">
        <pc:chgData name="Alejandro LL" userId="3ef4c7ea5cdbfd5b" providerId="LiveId" clId="{E99ECBE4-98C2-4FBC-A25B-682E50F7523D}" dt="2023-02-04T16:27:40.218" v="409" actId="20577"/>
        <pc:sldMkLst>
          <pc:docMk/>
          <pc:sldMk cId="0" sldId="256"/>
        </pc:sldMkLst>
        <pc:spChg chg="add mod">
          <ac:chgData name="Alejandro LL" userId="3ef4c7ea5cdbfd5b" providerId="LiveId" clId="{E99ECBE4-98C2-4FBC-A25B-682E50F7523D}" dt="2023-02-04T16:22:57.638" v="244" actId="122"/>
          <ac:spMkLst>
            <pc:docMk/>
            <pc:sldMk cId="0" sldId="256"/>
            <ac:spMk id="2" creationId="{A3035419-B368-FF41-CC71-121E630A2816}"/>
          </ac:spMkLst>
        </pc:spChg>
        <pc:spChg chg="add mod">
          <ac:chgData name="Alejandro LL" userId="3ef4c7ea5cdbfd5b" providerId="LiveId" clId="{E99ECBE4-98C2-4FBC-A25B-682E50F7523D}" dt="2023-02-04T16:25:23.578" v="351" actId="14100"/>
          <ac:spMkLst>
            <pc:docMk/>
            <pc:sldMk cId="0" sldId="256"/>
            <ac:spMk id="3" creationId="{A1696521-04FE-5C32-1A00-6C02F91D4E7A}"/>
          </ac:spMkLst>
        </pc:spChg>
        <pc:spChg chg="add mod">
          <ac:chgData name="Alejandro LL" userId="3ef4c7ea5cdbfd5b" providerId="LiveId" clId="{E99ECBE4-98C2-4FBC-A25B-682E50F7523D}" dt="2023-02-04T16:27:40.218" v="409" actId="20577"/>
          <ac:spMkLst>
            <pc:docMk/>
            <pc:sldMk cId="0" sldId="256"/>
            <ac:spMk id="4" creationId="{41F608AC-E655-9FDD-DF8D-E4A632AF14D7}"/>
          </ac:spMkLst>
        </pc:spChg>
      </pc:sldChg>
      <pc:sldChg chg="addSp modSp mod">
        <pc:chgData name="Alejandro LL" userId="3ef4c7ea5cdbfd5b" providerId="LiveId" clId="{E99ECBE4-98C2-4FBC-A25B-682E50F7523D}" dt="2023-02-04T16:28:42.854" v="438" actId="1076"/>
        <pc:sldMkLst>
          <pc:docMk/>
          <pc:sldMk cId="0" sldId="257"/>
        </pc:sldMkLst>
        <pc:spChg chg="add mod">
          <ac:chgData name="Alejandro LL" userId="3ef4c7ea5cdbfd5b" providerId="LiveId" clId="{E99ECBE4-98C2-4FBC-A25B-682E50F7523D}" dt="2023-02-04T16:28:42.854" v="438" actId="1076"/>
          <ac:spMkLst>
            <pc:docMk/>
            <pc:sldMk cId="0" sldId="257"/>
            <ac:spMk id="2" creationId="{50DE7EF6-A94D-23CA-2454-EE49AF376057}"/>
          </ac:spMkLst>
        </pc:spChg>
      </pc:sldChg>
    </pc:docChg>
  </pc:docChgLst>
  <pc:docChgLst>
    <pc:chgData name="Alejandro LL" userId="3ef4c7ea5cdbfd5b" providerId="LiveId" clId="{BAC4E598-EEC6-4B28-BFEA-AA585757EC04}"/>
    <pc:docChg chg="undo custSel modSld">
      <pc:chgData name="Alejandro LL" userId="3ef4c7ea5cdbfd5b" providerId="LiveId" clId="{BAC4E598-EEC6-4B28-BFEA-AA585757EC04}" dt="2023-02-17T15:56:17.694" v="201" actId="20577"/>
      <pc:docMkLst>
        <pc:docMk/>
      </pc:docMkLst>
      <pc:sldChg chg="addSp modSp mod">
        <pc:chgData name="Alejandro LL" userId="3ef4c7ea5cdbfd5b" providerId="LiveId" clId="{BAC4E598-EEC6-4B28-BFEA-AA585757EC04}" dt="2023-02-17T15:56:17.694" v="201" actId="20577"/>
        <pc:sldMkLst>
          <pc:docMk/>
          <pc:sldMk cId="0" sldId="256"/>
        </pc:sldMkLst>
        <pc:spChg chg="mod">
          <ac:chgData name="Alejandro LL" userId="3ef4c7ea5cdbfd5b" providerId="LiveId" clId="{BAC4E598-EEC6-4B28-BFEA-AA585757EC04}" dt="2023-02-12T19:04:56.793" v="7" actId="14100"/>
          <ac:spMkLst>
            <pc:docMk/>
            <pc:sldMk cId="0" sldId="256"/>
            <ac:spMk id="2" creationId="{A3035419-B368-FF41-CC71-121E630A2816}"/>
          </ac:spMkLst>
        </pc:spChg>
        <pc:spChg chg="mod">
          <ac:chgData name="Alejandro LL" userId="3ef4c7ea5cdbfd5b" providerId="LiveId" clId="{BAC4E598-EEC6-4B28-BFEA-AA585757EC04}" dt="2023-02-17T15:56:17.694" v="201" actId="20577"/>
          <ac:spMkLst>
            <pc:docMk/>
            <pc:sldMk cId="0" sldId="256"/>
            <ac:spMk id="3" creationId="{A1696521-04FE-5C32-1A00-6C02F91D4E7A}"/>
          </ac:spMkLst>
        </pc:spChg>
        <pc:spChg chg="mod">
          <ac:chgData name="Alejandro LL" userId="3ef4c7ea5cdbfd5b" providerId="LiveId" clId="{BAC4E598-EEC6-4B28-BFEA-AA585757EC04}" dt="2023-02-12T19:05:30.029" v="11" actId="1076"/>
          <ac:spMkLst>
            <pc:docMk/>
            <pc:sldMk cId="0" sldId="256"/>
            <ac:spMk id="4" creationId="{41F608AC-E655-9FDD-DF8D-E4A632AF14D7}"/>
          </ac:spMkLst>
        </pc:spChg>
        <pc:spChg chg="add mod ord">
          <ac:chgData name="Alejandro LL" userId="3ef4c7ea5cdbfd5b" providerId="LiveId" clId="{BAC4E598-EEC6-4B28-BFEA-AA585757EC04}" dt="2023-02-12T19:05:04.446" v="8" actId="14100"/>
          <ac:spMkLst>
            <pc:docMk/>
            <pc:sldMk cId="0" sldId="256"/>
            <ac:spMk id="5" creationId="{33FED5EF-B7E5-E6A3-C39E-F9CD4424977E}"/>
          </ac:spMkLst>
        </pc:spChg>
        <pc:spChg chg="add mod ord">
          <ac:chgData name="Alejandro LL" userId="3ef4c7ea5cdbfd5b" providerId="LiveId" clId="{BAC4E598-EEC6-4B28-BFEA-AA585757EC04}" dt="2023-02-17T15:41:02.414" v="159" actId="208"/>
          <ac:spMkLst>
            <pc:docMk/>
            <pc:sldMk cId="0" sldId="256"/>
            <ac:spMk id="6" creationId="{3ED9F102-0B7E-2DE4-0BE2-FAD3E44FC308}"/>
          </ac:spMkLst>
        </pc:spChg>
        <pc:spChg chg="add mod ord">
          <ac:chgData name="Alejandro LL" userId="3ef4c7ea5cdbfd5b" providerId="LiveId" clId="{BAC4E598-EEC6-4B28-BFEA-AA585757EC04}" dt="2023-02-17T15:41:19.915" v="164" actId="208"/>
          <ac:spMkLst>
            <pc:docMk/>
            <pc:sldMk cId="0" sldId="256"/>
            <ac:spMk id="7" creationId="{11F31460-AB3B-7648-9C41-CECCD2304473}"/>
          </ac:spMkLst>
        </pc:spChg>
      </pc:sldChg>
      <pc:sldChg chg="addSp delSp modSp mod">
        <pc:chgData name="Alejandro LL" userId="3ef4c7ea5cdbfd5b" providerId="LiveId" clId="{BAC4E598-EEC6-4B28-BFEA-AA585757EC04}" dt="2023-02-17T15:56:08.167" v="198" actId="20577"/>
        <pc:sldMkLst>
          <pc:docMk/>
          <pc:sldMk cId="0" sldId="257"/>
        </pc:sldMkLst>
        <pc:spChg chg="mod">
          <ac:chgData name="Alejandro LL" userId="3ef4c7ea5cdbfd5b" providerId="LiveId" clId="{BAC4E598-EEC6-4B28-BFEA-AA585757EC04}" dt="2023-02-17T15:56:08.167" v="198" actId="20577"/>
          <ac:spMkLst>
            <pc:docMk/>
            <pc:sldMk cId="0" sldId="257"/>
            <ac:spMk id="2" creationId="{50DE7EF6-A94D-23CA-2454-EE49AF376057}"/>
          </ac:spMkLst>
        </pc:spChg>
        <pc:spChg chg="add mod">
          <ac:chgData name="Alejandro LL" userId="3ef4c7ea5cdbfd5b" providerId="LiveId" clId="{BAC4E598-EEC6-4B28-BFEA-AA585757EC04}" dt="2023-02-17T15:18:57.888" v="36" actId="404"/>
          <ac:spMkLst>
            <pc:docMk/>
            <pc:sldMk cId="0" sldId="257"/>
            <ac:spMk id="9" creationId="{8784DFF1-C966-22CE-A05F-E1FE6F990D69}"/>
          </ac:spMkLst>
        </pc:spChg>
        <pc:spChg chg="add mod">
          <ac:chgData name="Alejandro LL" userId="3ef4c7ea5cdbfd5b" providerId="LiveId" clId="{BAC4E598-EEC6-4B28-BFEA-AA585757EC04}" dt="2023-02-17T15:56:01.104" v="197" actId="20577"/>
          <ac:spMkLst>
            <pc:docMk/>
            <pc:sldMk cId="0" sldId="257"/>
            <ac:spMk id="10" creationId="{3275785C-E4C3-9F3F-1EE6-0AD36A0947B4}"/>
          </ac:spMkLst>
        </pc:spChg>
        <pc:spChg chg="add mod">
          <ac:chgData name="Alejandro LL" userId="3ef4c7ea5cdbfd5b" providerId="LiveId" clId="{BAC4E598-EEC6-4B28-BFEA-AA585757EC04}" dt="2023-02-17T15:55:58.203" v="195" actId="20577"/>
          <ac:spMkLst>
            <pc:docMk/>
            <pc:sldMk cId="0" sldId="257"/>
            <ac:spMk id="11" creationId="{54C1B695-38FA-D8B4-C979-7A3FACA8F778}"/>
          </ac:spMkLst>
        </pc:spChg>
        <pc:spChg chg="add mod">
          <ac:chgData name="Alejandro LL" userId="3ef4c7ea5cdbfd5b" providerId="LiveId" clId="{BAC4E598-EEC6-4B28-BFEA-AA585757EC04}" dt="2023-02-17T15:42:15.287" v="177" actId="1076"/>
          <ac:spMkLst>
            <pc:docMk/>
            <pc:sldMk cId="0" sldId="257"/>
            <ac:spMk id="12" creationId="{31E1C109-9AB4-7089-7314-AD6F4057D8C3}"/>
          </ac:spMkLst>
        </pc:spChg>
        <pc:spChg chg="add mod">
          <ac:chgData name="Alejandro LL" userId="3ef4c7ea5cdbfd5b" providerId="LiveId" clId="{BAC4E598-EEC6-4B28-BFEA-AA585757EC04}" dt="2023-02-17T15:42:19.415" v="178" actId="1076"/>
          <ac:spMkLst>
            <pc:docMk/>
            <pc:sldMk cId="0" sldId="257"/>
            <ac:spMk id="13" creationId="{D3CE8C54-1D26-D2AC-8799-0560D844E209}"/>
          </ac:spMkLst>
        </pc:spChg>
        <pc:spChg chg="add del">
          <ac:chgData name="Alejandro LL" userId="3ef4c7ea5cdbfd5b" providerId="LiveId" clId="{BAC4E598-EEC6-4B28-BFEA-AA585757EC04}" dt="2023-02-17T15:38:20.150" v="141" actId="11529"/>
          <ac:spMkLst>
            <pc:docMk/>
            <pc:sldMk cId="0" sldId="257"/>
            <ac:spMk id="14" creationId="{698C4DF5-E889-85C8-12B6-1F4164087CF8}"/>
          </ac:spMkLst>
        </pc:spChg>
        <pc:spChg chg="add mod ord">
          <ac:chgData name="Alejandro LL" userId="3ef4c7ea5cdbfd5b" providerId="LiveId" clId="{BAC4E598-EEC6-4B28-BFEA-AA585757EC04}" dt="2023-02-17T15:41:43.671" v="169" actId="1076"/>
          <ac:spMkLst>
            <pc:docMk/>
            <pc:sldMk cId="0" sldId="257"/>
            <ac:spMk id="15" creationId="{66456CD4-67A4-1E4C-1684-3C25D9707AB7}"/>
          </ac:spMkLst>
        </pc:spChg>
        <pc:spChg chg="add mod ord">
          <ac:chgData name="Alejandro LL" userId="3ef4c7ea5cdbfd5b" providerId="LiveId" clId="{BAC4E598-EEC6-4B28-BFEA-AA585757EC04}" dt="2023-02-17T15:41:59.954" v="173" actId="208"/>
          <ac:spMkLst>
            <pc:docMk/>
            <pc:sldMk cId="0" sldId="257"/>
            <ac:spMk id="16" creationId="{AF3BD346-DA72-143A-BE84-CAA5AD3B95AC}"/>
          </ac:spMkLst>
        </pc:spChg>
        <pc:picChg chg="add mod">
          <ac:chgData name="Alejandro LL" userId="3ef4c7ea5cdbfd5b" providerId="LiveId" clId="{BAC4E598-EEC6-4B28-BFEA-AA585757EC04}" dt="2023-02-17T15:42:25.615" v="179" actId="1076"/>
          <ac:picMkLst>
            <pc:docMk/>
            <pc:sldMk cId="0" sldId="257"/>
            <ac:picMk id="4" creationId="{E22894A4-6AAE-FF59-939A-816071BACD5C}"/>
          </ac:picMkLst>
        </pc:picChg>
        <pc:picChg chg="add mod">
          <ac:chgData name="Alejandro LL" userId="3ef4c7ea5cdbfd5b" providerId="LiveId" clId="{BAC4E598-EEC6-4B28-BFEA-AA585757EC04}" dt="2023-02-17T15:42:29.182" v="180" actId="1076"/>
          <ac:picMkLst>
            <pc:docMk/>
            <pc:sldMk cId="0" sldId="257"/>
            <ac:picMk id="6" creationId="{4DA534D9-4E24-F61B-3D21-3F32648886C9}"/>
          </ac:picMkLst>
        </pc:picChg>
        <pc:picChg chg="add mod ord">
          <ac:chgData name="Alejandro LL" userId="3ef4c7ea5cdbfd5b" providerId="LiveId" clId="{BAC4E598-EEC6-4B28-BFEA-AA585757EC04}" dt="2023-02-17T15:42:11.976" v="176" actId="1076"/>
          <ac:picMkLst>
            <pc:docMk/>
            <pc:sldMk cId="0" sldId="257"/>
            <ac:picMk id="8" creationId="{0D9AB27E-3EBB-5F5A-29E6-17CF67F7C75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BEB974-5D36-4FE4-A9B9-49E8D60D5CD7}" type="datetimeFigureOut">
              <a:rPr lang="es-ES" smtClean="0"/>
              <a:t>17/02/2023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4DF84-81CB-4480-BE6F-FFF902F12898}" type="slidenum">
              <a:rPr lang="es-ES" smtClean="0"/>
              <a:t>‹Nº›</a:t>
            </a:fld>
            <a:endParaRPr lang="es-ES"/>
          </a:p>
        </p:txBody>
      </p:sp>
    </p:spTree>
    <p:extLst>
      <p:ext uri="{BB962C8B-B14F-4D97-AF65-F5344CB8AC3E}">
        <p14:creationId xmlns:p14="http://schemas.microsoft.com/office/powerpoint/2010/main" val="1432702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3C64DF84-81CB-4480-BE6F-FFF902F12898}" type="slidenum">
              <a:rPr lang="es-ES" smtClean="0"/>
              <a:t>2</a:t>
            </a:fld>
            <a:endParaRPr lang="es-ES"/>
          </a:p>
        </p:txBody>
      </p:sp>
    </p:spTree>
    <p:extLst>
      <p:ext uri="{BB962C8B-B14F-4D97-AF65-F5344CB8AC3E}">
        <p14:creationId xmlns:p14="http://schemas.microsoft.com/office/powerpoint/2010/main" val="22939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17/02/2023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17/02/2023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esquinas redondeadas 6">
            <a:extLst>
              <a:ext uri="{FF2B5EF4-FFF2-40B4-BE49-F238E27FC236}">
                <a16:creationId xmlns:a16="http://schemas.microsoft.com/office/drawing/2014/main" id="{11F31460-AB3B-7648-9C41-CECCD2304473}"/>
              </a:ext>
            </a:extLst>
          </p:cNvPr>
          <p:cNvSpPr/>
          <p:nvPr/>
        </p:nvSpPr>
        <p:spPr>
          <a:xfrm>
            <a:off x="4572000" y="2253599"/>
            <a:ext cx="4099796" cy="233437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esquinas redondeadas 5">
            <a:extLst>
              <a:ext uri="{FF2B5EF4-FFF2-40B4-BE49-F238E27FC236}">
                <a16:creationId xmlns:a16="http://schemas.microsoft.com/office/drawing/2014/main" id="{3ED9F102-0B7E-2DE4-0BE2-FAD3E44FC308}"/>
              </a:ext>
            </a:extLst>
          </p:cNvPr>
          <p:cNvSpPr/>
          <p:nvPr/>
        </p:nvSpPr>
        <p:spPr>
          <a:xfrm>
            <a:off x="400196" y="2253599"/>
            <a:ext cx="3960440" cy="176034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esquinas redondeadas 4">
            <a:extLst>
              <a:ext uri="{FF2B5EF4-FFF2-40B4-BE49-F238E27FC236}">
                <a16:creationId xmlns:a16="http://schemas.microsoft.com/office/drawing/2014/main" id="{33FED5EF-B7E5-E6A3-C39E-F9CD4424977E}"/>
              </a:ext>
            </a:extLst>
          </p:cNvPr>
          <p:cNvSpPr/>
          <p:nvPr/>
        </p:nvSpPr>
        <p:spPr>
          <a:xfrm>
            <a:off x="395536" y="843558"/>
            <a:ext cx="8280920" cy="1224136"/>
          </a:xfrm>
          <a:prstGeom prst="round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A3035419-B368-FF41-CC71-121E630A2816}"/>
              </a:ext>
            </a:extLst>
          </p:cNvPr>
          <p:cNvSpPr txBox="1"/>
          <p:nvPr/>
        </p:nvSpPr>
        <p:spPr>
          <a:xfrm>
            <a:off x="395536" y="843558"/>
            <a:ext cx="8280920" cy="1154162"/>
          </a:xfrm>
          <a:prstGeom prst="rect">
            <a:avLst/>
          </a:prstGeom>
          <a:noFill/>
        </p:spPr>
        <p:txBody>
          <a:bodyPr wrap="square" rtlCol="0">
            <a:spAutoFit/>
          </a:bodyPr>
          <a:lstStyle/>
          <a:p>
            <a:pPr algn="ctr"/>
            <a:r>
              <a:rPr lang="es-ES" b="0" i="0" dirty="0">
                <a:solidFill>
                  <a:srgbClr val="222222"/>
                </a:solidFill>
                <a:effectLst/>
                <a:latin typeface="Arial" panose="020B0604020202020204" pitchFamily="34" charset="0"/>
              </a:rPr>
              <a:t>EXPERIENCIA CON NINTEDANIB EN FPI Y EN NUEVAS INDICACIONES EN UN HOSPITAL DE PRIMER NIVEL </a:t>
            </a:r>
          </a:p>
          <a:p>
            <a:pPr algn="ctr"/>
            <a:r>
              <a:rPr lang="es-ES" sz="1100" dirty="0">
                <a:solidFill>
                  <a:srgbClr val="222222"/>
                </a:solidFill>
                <a:latin typeface="Arial" panose="020B0604020202020204" pitchFamily="34" charset="0"/>
              </a:rPr>
              <a:t>Fole Vázquez, D., López León, A., Martos Maldonado, M., Ceballos Gutiérrez, J.A., Luna López, M.I., García López, P., Cruz Rueda, J.J. </a:t>
            </a:r>
          </a:p>
          <a:p>
            <a:pPr algn="ctr"/>
            <a:r>
              <a:rPr lang="es-ES" sz="1100" dirty="0">
                <a:solidFill>
                  <a:srgbClr val="222222"/>
                </a:solidFill>
                <a:latin typeface="Arial" panose="020B0604020202020204" pitchFamily="34" charset="0"/>
              </a:rPr>
              <a:t>Servicio de Neumología. Hospital Universitario Torrecárdenas, Almería </a:t>
            </a:r>
            <a:endParaRPr lang="es-ES" sz="1100" dirty="0"/>
          </a:p>
        </p:txBody>
      </p:sp>
      <p:sp>
        <p:nvSpPr>
          <p:cNvPr id="3" name="CuadroTexto 2">
            <a:extLst>
              <a:ext uri="{FF2B5EF4-FFF2-40B4-BE49-F238E27FC236}">
                <a16:creationId xmlns:a16="http://schemas.microsoft.com/office/drawing/2014/main" id="{A1696521-04FE-5C32-1A00-6C02F91D4E7A}"/>
              </a:ext>
            </a:extLst>
          </p:cNvPr>
          <p:cNvSpPr txBox="1"/>
          <p:nvPr/>
        </p:nvSpPr>
        <p:spPr>
          <a:xfrm>
            <a:off x="461940" y="2323573"/>
            <a:ext cx="3960440" cy="1908215"/>
          </a:xfrm>
          <a:prstGeom prst="rect">
            <a:avLst/>
          </a:prstGeom>
          <a:noFill/>
        </p:spPr>
        <p:txBody>
          <a:bodyPr wrap="square" rtlCol="0">
            <a:spAutoFit/>
          </a:bodyPr>
          <a:lstStyle/>
          <a:p>
            <a:r>
              <a:rPr lang="es-ES" sz="1600" dirty="0">
                <a:latin typeface="Arial" panose="020B0604020202020204" pitchFamily="34" charset="0"/>
                <a:cs typeface="Arial" panose="020B0604020202020204" pitchFamily="34" charset="0"/>
              </a:rPr>
              <a:t>Introducción</a:t>
            </a:r>
          </a:p>
          <a:p>
            <a:pPr algn="l"/>
            <a:r>
              <a:rPr lang="es-ES" sz="1200" b="0" i="0" dirty="0">
                <a:solidFill>
                  <a:srgbClr val="222222"/>
                </a:solidFill>
                <a:effectLst/>
                <a:latin typeface="Arial" panose="020B0604020202020204" pitchFamily="34" charset="0"/>
                <a:cs typeface="Arial" panose="020B0604020202020204" pitchFamily="34" charset="0"/>
              </a:rPr>
              <a:t>Los tratamientos antifibróticos han supuesto un cambio en el manejo de las enfermedades pulmonares intersticiales, siendo Nintedanib el único que tiene indicación para FPI y nuevas indicaciones (FPP). Nuestro objetivo fue </a:t>
            </a:r>
            <a:r>
              <a:rPr lang="es-ES" sz="1200" dirty="0">
                <a:solidFill>
                  <a:srgbClr val="222222"/>
                </a:solidFill>
                <a:latin typeface="Arial" panose="020B0604020202020204" pitchFamily="34" charset="0"/>
                <a:cs typeface="Arial" panose="020B0604020202020204" pitchFamily="34" charset="0"/>
              </a:rPr>
              <a:t>a</a:t>
            </a:r>
            <a:r>
              <a:rPr lang="es-ES" sz="1200" b="0" i="0" dirty="0">
                <a:solidFill>
                  <a:srgbClr val="222222"/>
                </a:solidFill>
                <a:effectLst/>
                <a:latin typeface="Arial" panose="020B0604020202020204" pitchFamily="34" charset="0"/>
              </a:rPr>
              <a:t>nalizar las características de los pacientes valorados en nuestra unidad que tienen o han tenido tratamiento con Nintedanib.</a:t>
            </a:r>
            <a:endParaRPr lang="es-ES" sz="1200" b="0" i="0" dirty="0">
              <a:solidFill>
                <a:srgbClr val="222222"/>
              </a:solidFill>
              <a:effectLst/>
              <a:latin typeface="Arial" panose="020B0604020202020204" pitchFamily="34" charset="0"/>
              <a:cs typeface="Arial" panose="020B0604020202020204" pitchFamily="34" charset="0"/>
            </a:endParaRPr>
          </a:p>
          <a:p>
            <a:endParaRPr lang="es-ES" dirty="0"/>
          </a:p>
        </p:txBody>
      </p:sp>
      <p:sp>
        <p:nvSpPr>
          <p:cNvPr id="4" name="CuadroTexto 3">
            <a:extLst>
              <a:ext uri="{FF2B5EF4-FFF2-40B4-BE49-F238E27FC236}">
                <a16:creationId xmlns:a16="http://schemas.microsoft.com/office/drawing/2014/main" id="{41F608AC-E655-9FDD-DF8D-E4A632AF14D7}"/>
              </a:ext>
            </a:extLst>
          </p:cNvPr>
          <p:cNvSpPr txBox="1"/>
          <p:nvPr/>
        </p:nvSpPr>
        <p:spPr>
          <a:xfrm>
            <a:off x="4644008" y="2323573"/>
            <a:ext cx="4032448" cy="2185214"/>
          </a:xfrm>
          <a:prstGeom prst="rect">
            <a:avLst/>
          </a:prstGeom>
          <a:noFill/>
        </p:spPr>
        <p:txBody>
          <a:bodyPr wrap="square" rtlCol="0">
            <a:spAutoFit/>
          </a:bodyPr>
          <a:lstStyle/>
          <a:p>
            <a:pPr algn="l"/>
            <a:r>
              <a:rPr lang="es-ES" sz="1600" b="0" i="0" dirty="0">
                <a:solidFill>
                  <a:srgbClr val="222222"/>
                </a:solidFill>
                <a:effectLst/>
                <a:latin typeface="Arial" panose="020B0604020202020204" pitchFamily="34" charset="0"/>
              </a:rPr>
              <a:t>Material y métodos</a:t>
            </a:r>
          </a:p>
          <a:p>
            <a:pPr algn="l"/>
            <a:r>
              <a:rPr lang="es-ES" sz="1200" b="0" i="0" dirty="0">
                <a:solidFill>
                  <a:srgbClr val="222222"/>
                </a:solidFill>
                <a:effectLst/>
                <a:latin typeface="Arial" panose="020B0604020202020204" pitchFamily="34" charset="0"/>
              </a:rPr>
              <a:t>Estudio retrospectivo en el que incluimos un total de 18 pacientes, elaborando un protocolo de recogida de datos demográficos, antecedente de tabaquismo, RGE asociado, presencia de enfisema radiológico, HTP asociada, parámetros de función pulmonar (FVC y DLCO), seguimiento de otros tratamientos, patología FPI o FPP, efectos secundarios del tratamiento, retirada del tratamiento, tiempo de tratamiento, exacerbaciones y mortalidad. Se realizó un análisis estadístico descriptivo mediante el programa estadístico SPSS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D9AB27E-3EBB-5F5A-29E6-17CF67F7C7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1476616"/>
            <a:ext cx="3240360" cy="1870546"/>
          </a:xfrm>
          <a:prstGeom prst="rect">
            <a:avLst/>
          </a:prstGeom>
        </p:spPr>
      </p:pic>
      <p:sp>
        <p:nvSpPr>
          <p:cNvPr id="16" name="Rectángulo: esquinas redondeadas 15">
            <a:extLst>
              <a:ext uri="{FF2B5EF4-FFF2-40B4-BE49-F238E27FC236}">
                <a16:creationId xmlns:a16="http://schemas.microsoft.com/office/drawing/2014/main" id="{AF3BD346-DA72-143A-BE84-CAA5AD3B95AC}"/>
              </a:ext>
            </a:extLst>
          </p:cNvPr>
          <p:cNvSpPr/>
          <p:nvPr/>
        </p:nvSpPr>
        <p:spPr>
          <a:xfrm>
            <a:off x="467544" y="3363838"/>
            <a:ext cx="8100900" cy="1287385"/>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esquinas redondeadas 14">
            <a:extLst>
              <a:ext uri="{FF2B5EF4-FFF2-40B4-BE49-F238E27FC236}">
                <a16:creationId xmlns:a16="http://schemas.microsoft.com/office/drawing/2014/main" id="{66456CD4-67A4-1E4C-1684-3C25D9707AB7}"/>
              </a:ext>
            </a:extLst>
          </p:cNvPr>
          <p:cNvSpPr/>
          <p:nvPr/>
        </p:nvSpPr>
        <p:spPr>
          <a:xfrm>
            <a:off x="1907704" y="240779"/>
            <a:ext cx="1224136" cy="410562"/>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50DE7EF6-A94D-23CA-2454-EE49AF376057}"/>
              </a:ext>
            </a:extLst>
          </p:cNvPr>
          <p:cNvSpPr txBox="1"/>
          <p:nvPr/>
        </p:nvSpPr>
        <p:spPr>
          <a:xfrm>
            <a:off x="575556" y="3363838"/>
            <a:ext cx="7992888" cy="1538883"/>
          </a:xfrm>
          <a:prstGeom prst="rect">
            <a:avLst/>
          </a:prstGeom>
          <a:noFill/>
        </p:spPr>
        <p:txBody>
          <a:bodyPr wrap="square" rtlCol="0">
            <a:spAutoFit/>
          </a:bodyPr>
          <a:lstStyle/>
          <a:p>
            <a:r>
              <a:rPr lang="es-ES" sz="1600" dirty="0">
                <a:latin typeface="Arial" panose="020B0604020202020204" pitchFamily="34" charset="0"/>
                <a:cs typeface="Arial" panose="020B0604020202020204" pitchFamily="34" charset="0"/>
              </a:rPr>
              <a:t>Conclusiones</a:t>
            </a:r>
          </a:p>
          <a:p>
            <a:pPr algn="l">
              <a:buFont typeface="+mj-lt"/>
              <a:buAutoNum type="arabicPeriod"/>
            </a:pPr>
            <a:r>
              <a:rPr lang="es-ES" sz="1200" b="0" i="0" dirty="0">
                <a:solidFill>
                  <a:srgbClr val="222222"/>
                </a:solidFill>
                <a:effectLst/>
                <a:latin typeface="Arial" panose="020B0604020202020204" pitchFamily="34" charset="0"/>
                <a:cs typeface="Arial" panose="020B0604020202020204" pitchFamily="34" charset="0"/>
              </a:rPr>
              <a:t> Existe un predominio en nuestra serie de varones, de edad avanzada y fumadores.</a:t>
            </a:r>
          </a:p>
          <a:p>
            <a:pPr algn="l">
              <a:buFont typeface="+mj-lt"/>
              <a:buAutoNum type="arabicPeriod"/>
            </a:pPr>
            <a:r>
              <a:rPr lang="es-ES" sz="1200" b="0" i="0" dirty="0">
                <a:solidFill>
                  <a:srgbClr val="222222"/>
                </a:solidFill>
                <a:effectLst/>
                <a:latin typeface="Arial" panose="020B0604020202020204" pitchFamily="34" charset="0"/>
                <a:cs typeface="Arial" panose="020B0604020202020204" pitchFamily="34" charset="0"/>
              </a:rPr>
              <a:t> A nivel funcional, existe una mejoría de los parámetros analizados tras el inicio el tratamiento anfibrótico descrito.</a:t>
            </a:r>
          </a:p>
          <a:p>
            <a:pPr algn="l">
              <a:buFont typeface="+mj-lt"/>
              <a:buAutoNum type="arabicPeriod"/>
            </a:pPr>
            <a:r>
              <a:rPr lang="es-ES" sz="1200" b="0" i="0" dirty="0">
                <a:solidFill>
                  <a:srgbClr val="222222"/>
                </a:solidFill>
                <a:effectLst/>
                <a:latin typeface="Arial" panose="020B0604020202020204" pitchFamily="34" charset="0"/>
                <a:cs typeface="Arial" panose="020B0604020202020204" pitchFamily="34" charset="0"/>
              </a:rPr>
              <a:t> Apenas se objetivaron efectos secundarios con los tratamientos analizados, siendo los más frecuentes a nivel gastrointestinal y leves.</a:t>
            </a:r>
          </a:p>
          <a:p>
            <a:pPr algn="l">
              <a:buFont typeface="+mj-lt"/>
              <a:buAutoNum type="arabicPeriod"/>
            </a:pPr>
            <a:r>
              <a:rPr lang="es-ES" sz="1200" b="0" i="0" dirty="0">
                <a:solidFill>
                  <a:srgbClr val="222222"/>
                </a:solidFill>
                <a:effectLst/>
                <a:latin typeface="Arial" panose="020B0604020202020204" pitchFamily="34" charset="0"/>
                <a:cs typeface="Arial" panose="020B0604020202020204" pitchFamily="34" charset="0"/>
              </a:rPr>
              <a:t> El pronóstico fue similar en ambas patologías.</a:t>
            </a:r>
          </a:p>
          <a:p>
            <a:endParaRPr lang="es-ES" dirty="0"/>
          </a:p>
        </p:txBody>
      </p:sp>
      <p:pic>
        <p:nvPicPr>
          <p:cNvPr id="4" name="Imagen 3">
            <a:extLst>
              <a:ext uri="{FF2B5EF4-FFF2-40B4-BE49-F238E27FC236}">
                <a16:creationId xmlns:a16="http://schemas.microsoft.com/office/drawing/2014/main" id="{E22894A4-6AAE-FF59-939A-816071BACD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1004911"/>
            <a:ext cx="3406505" cy="1975048"/>
          </a:xfrm>
          <a:prstGeom prst="rect">
            <a:avLst/>
          </a:prstGeom>
        </p:spPr>
      </p:pic>
      <p:pic>
        <p:nvPicPr>
          <p:cNvPr id="6" name="Imagen 5">
            <a:extLst>
              <a:ext uri="{FF2B5EF4-FFF2-40B4-BE49-F238E27FC236}">
                <a16:creationId xmlns:a16="http://schemas.microsoft.com/office/drawing/2014/main" id="{4DA534D9-4E24-F61B-3D21-3F32648886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9404" y="645532"/>
            <a:ext cx="4735431" cy="614151"/>
          </a:xfrm>
          <a:prstGeom prst="rect">
            <a:avLst/>
          </a:prstGeom>
        </p:spPr>
      </p:pic>
      <p:sp>
        <p:nvSpPr>
          <p:cNvPr id="9" name="CuadroTexto 8">
            <a:extLst>
              <a:ext uri="{FF2B5EF4-FFF2-40B4-BE49-F238E27FC236}">
                <a16:creationId xmlns:a16="http://schemas.microsoft.com/office/drawing/2014/main" id="{8784DFF1-C966-22CE-A05F-E1FE6F990D69}"/>
              </a:ext>
            </a:extLst>
          </p:cNvPr>
          <p:cNvSpPr txBox="1"/>
          <p:nvPr/>
        </p:nvSpPr>
        <p:spPr>
          <a:xfrm>
            <a:off x="1907704" y="267494"/>
            <a:ext cx="3672408" cy="338554"/>
          </a:xfrm>
          <a:prstGeom prst="rect">
            <a:avLst/>
          </a:prstGeom>
          <a:noFill/>
        </p:spPr>
        <p:txBody>
          <a:bodyPr wrap="square" rtlCol="0">
            <a:spAutoFit/>
          </a:bodyPr>
          <a:lstStyle/>
          <a:p>
            <a:r>
              <a:rPr lang="es-ES" sz="1600" dirty="0">
                <a:latin typeface="Arial" panose="020B0604020202020204" pitchFamily="34" charset="0"/>
                <a:cs typeface="Arial" panose="020B0604020202020204" pitchFamily="34" charset="0"/>
              </a:rPr>
              <a:t>Resultados</a:t>
            </a:r>
          </a:p>
        </p:txBody>
      </p:sp>
      <p:sp>
        <p:nvSpPr>
          <p:cNvPr id="10" name="CuadroTexto 9">
            <a:extLst>
              <a:ext uri="{FF2B5EF4-FFF2-40B4-BE49-F238E27FC236}">
                <a16:creationId xmlns:a16="http://schemas.microsoft.com/office/drawing/2014/main" id="{3275785C-E4C3-9F3F-1EE6-0AD36A0947B4}"/>
              </a:ext>
            </a:extLst>
          </p:cNvPr>
          <p:cNvSpPr txBox="1"/>
          <p:nvPr/>
        </p:nvSpPr>
        <p:spPr>
          <a:xfrm>
            <a:off x="6228184" y="2293416"/>
            <a:ext cx="1042650" cy="276999"/>
          </a:xfrm>
          <a:prstGeom prst="rect">
            <a:avLst/>
          </a:prstGeom>
          <a:noFill/>
        </p:spPr>
        <p:txBody>
          <a:bodyPr wrap="square" rtlCol="0">
            <a:spAutoFit/>
          </a:bodyPr>
          <a:lstStyle/>
          <a:p>
            <a:r>
              <a:rPr lang="es-ES" sz="1200" dirty="0">
                <a:solidFill>
                  <a:schemeClr val="bg1"/>
                </a:solidFill>
                <a:latin typeface="Arial" panose="020B0604020202020204" pitchFamily="34" charset="0"/>
                <a:cs typeface="Arial" panose="020B0604020202020204" pitchFamily="34" charset="0"/>
              </a:rPr>
              <a:t>No FPI (12)</a:t>
            </a:r>
          </a:p>
        </p:txBody>
      </p:sp>
      <p:sp>
        <p:nvSpPr>
          <p:cNvPr id="11" name="CuadroTexto 10">
            <a:extLst>
              <a:ext uri="{FF2B5EF4-FFF2-40B4-BE49-F238E27FC236}">
                <a16:creationId xmlns:a16="http://schemas.microsoft.com/office/drawing/2014/main" id="{54C1B695-38FA-D8B4-C979-7A3FACA8F778}"/>
              </a:ext>
            </a:extLst>
          </p:cNvPr>
          <p:cNvSpPr txBox="1"/>
          <p:nvPr/>
        </p:nvSpPr>
        <p:spPr>
          <a:xfrm>
            <a:off x="5520869" y="1930880"/>
            <a:ext cx="792088" cy="276999"/>
          </a:xfrm>
          <a:prstGeom prst="rect">
            <a:avLst/>
          </a:prstGeom>
          <a:noFill/>
        </p:spPr>
        <p:txBody>
          <a:bodyPr wrap="square" rtlCol="0">
            <a:spAutoFit/>
          </a:bodyPr>
          <a:lstStyle/>
          <a:p>
            <a:r>
              <a:rPr lang="es-ES" sz="1200" dirty="0">
                <a:solidFill>
                  <a:schemeClr val="bg1"/>
                </a:solidFill>
                <a:latin typeface="Arial" panose="020B0604020202020204" pitchFamily="34" charset="0"/>
                <a:cs typeface="Arial" panose="020B0604020202020204" pitchFamily="34" charset="0"/>
              </a:rPr>
              <a:t>FPI (6)</a:t>
            </a:r>
          </a:p>
        </p:txBody>
      </p:sp>
      <p:sp>
        <p:nvSpPr>
          <p:cNvPr id="12" name="CuadroTexto 11">
            <a:extLst>
              <a:ext uri="{FF2B5EF4-FFF2-40B4-BE49-F238E27FC236}">
                <a16:creationId xmlns:a16="http://schemas.microsoft.com/office/drawing/2014/main" id="{31E1C109-9AB4-7089-7314-AD6F4057D8C3}"/>
              </a:ext>
            </a:extLst>
          </p:cNvPr>
          <p:cNvSpPr txBox="1"/>
          <p:nvPr/>
        </p:nvSpPr>
        <p:spPr>
          <a:xfrm>
            <a:off x="4193403" y="1776992"/>
            <a:ext cx="1404156" cy="430887"/>
          </a:xfrm>
          <a:prstGeom prst="rect">
            <a:avLst/>
          </a:prstGeom>
          <a:noFill/>
        </p:spPr>
        <p:txBody>
          <a:bodyPr wrap="square" rtlCol="0">
            <a:spAutoFit/>
          </a:bodyPr>
          <a:lstStyle/>
          <a:p>
            <a:r>
              <a:rPr lang="es-ES" sz="1100" dirty="0">
                <a:solidFill>
                  <a:srgbClr val="C00000"/>
                </a:solidFill>
                <a:latin typeface="Arial" panose="020B0604020202020204" pitchFamily="34" charset="0"/>
                <a:cs typeface="Arial" panose="020B0604020202020204" pitchFamily="34" charset="0"/>
              </a:rPr>
              <a:t>4 exacerbaciones</a:t>
            </a:r>
          </a:p>
          <a:p>
            <a:r>
              <a:rPr lang="es-ES" sz="1100" dirty="0">
                <a:solidFill>
                  <a:srgbClr val="C00000"/>
                </a:solidFill>
                <a:latin typeface="Arial" panose="020B0604020202020204" pitchFamily="34" charset="0"/>
                <a:cs typeface="Arial" panose="020B0604020202020204" pitchFamily="34" charset="0"/>
              </a:rPr>
              <a:t>1 muerte</a:t>
            </a:r>
          </a:p>
        </p:txBody>
      </p:sp>
      <p:sp>
        <p:nvSpPr>
          <p:cNvPr id="13" name="CuadroTexto 12">
            <a:extLst>
              <a:ext uri="{FF2B5EF4-FFF2-40B4-BE49-F238E27FC236}">
                <a16:creationId xmlns:a16="http://schemas.microsoft.com/office/drawing/2014/main" id="{D3CE8C54-1D26-D2AC-8799-0560D844E209}"/>
              </a:ext>
            </a:extLst>
          </p:cNvPr>
          <p:cNvSpPr txBox="1"/>
          <p:nvPr/>
        </p:nvSpPr>
        <p:spPr>
          <a:xfrm>
            <a:off x="7399727" y="2570415"/>
            <a:ext cx="1475656" cy="430887"/>
          </a:xfrm>
          <a:prstGeom prst="rect">
            <a:avLst/>
          </a:prstGeom>
          <a:noFill/>
        </p:spPr>
        <p:txBody>
          <a:bodyPr wrap="square" rtlCol="0">
            <a:spAutoFit/>
          </a:bodyPr>
          <a:lstStyle/>
          <a:p>
            <a:r>
              <a:rPr lang="es-ES" sz="1100" dirty="0">
                <a:solidFill>
                  <a:srgbClr val="CC9B00"/>
                </a:solidFill>
                <a:latin typeface="Arial" panose="020B0604020202020204" pitchFamily="34" charset="0"/>
                <a:cs typeface="Arial" panose="020B0604020202020204" pitchFamily="34" charset="0"/>
              </a:rPr>
              <a:t>2 exacerbaciones</a:t>
            </a:r>
          </a:p>
          <a:p>
            <a:r>
              <a:rPr lang="es-ES" sz="1100" dirty="0">
                <a:solidFill>
                  <a:srgbClr val="CC9B00"/>
                </a:solidFill>
                <a:latin typeface="Arial" panose="020B0604020202020204" pitchFamily="34" charset="0"/>
                <a:cs typeface="Arial" panose="020B0604020202020204" pitchFamily="34" charset="0"/>
              </a:rPr>
              <a:t>1 muerte</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293</Words>
  <Application>Microsoft Office PowerPoint</Application>
  <PresentationFormat>Presentación en pantalla (16:9)</PresentationFormat>
  <Paragraphs>20</Paragraphs>
  <Slides>2</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Alejandro LL</cp:lastModifiedBy>
  <cp:revision>3</cp:revision>
  <dcterms:created xsi:type="dcterms:W3CDTF">2022-01-11T08:55:46Z</dcterms:created>
  <dcterms:modified xsi:type="dcterms:W3CDTF">2023-02-17T15:57:16Z</dcterms:modified>
</cp:coreProperties>
</file>