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08770F-A877-4AEA-A350-A057CA2FDFDA}" v="374" dt="2023-02-23T16:23:18.9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04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23/02/2023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2FE00F7-ED65-7577-DA1E-15E450CBD913}"/>
              </a:ext>
            </a:extLst>
          </p:cNvPr>
          <p:cNvSpPr txBox="1"/>
          <p:nvPr/>
        </p:nvSpPr>
        <p:spPr>
          <a:xfrm>
            <a:off x="1954343" y="132101"/>
            <a:ext cx="7052872" cy="58477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Arial"/>
                <a:cs typeface="Arial"/>
              </a:rPr>
              <a:t>ASPECTOS REFERENTE AL DIAGNÓSTICO DE LAS ENFERMEDADES PULMONARES INTERSTICIALES EN UNA CONSULTA MONOGRÁFICA</a:t>
            </a:r>
            <a:endParaRPr lang="en-US" sz="160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8BAA6F5-744A-C493-9746-5B44A37BC87D}"/>
              </a:ext>
            </a:extLst>
          </p:cNvPr>
          <p:cNvSpPr txBox="1"/>
          <p:nvPr/>
        </p:nvSpPr>
        <p:spPr>
          <a:xfrm>
            <a:off x="1954342" y="750446"/>
            <a:ext cx="7052872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100" dirty="0">
                <a:latin typeface="Arial"/>
                <a:cs typeface="Arial"/>
              </a:rPr>
              <a:t>C. Cabrero Rodríguez, Y.Y. Portillo Gutiérrez, M.P. Cano Lucena, G. Pérez Chica, C. </a:t>
            </a:r>
            <a:r>
              <a:rPr lang="en-US" sz="1100" dirty="0" err="1">
                <a:latin typeface="Arial"/>
                <a:cs typeface="Arial"/>
              </a:rPr>
              <a:t>Lacárcel</a:t>
            </a:r>
            <a:r>
              <a:rPr lang="en-US" sz="1100" dirty="0">
                <a:latin typeface="Arial"/>
                <a:cs typeface="Arial"/>
              </a:rPr>
              <a:t> Bautista</a:t>
            </a:r>
            <a:endParaRPr lang="es-ES" sz="1100">
              <a:latin typeface="Arial"/>
              <a:cs typeface="Arial"/>
            </a:endParaRPr>
          </a:p>
          <a:p>
            <a:pPr algn="ctr"/>
            <a:r>
              <a:rPr lang="en-US" sz="1100" dirty="0" err="1">
                <a:latin typeface="Arial"/>
                <a:cs typeface="Arial"/>
              </a:rPr>
              <a:t>Servicio</a:t>
            </a:r>
            <a:r>
              <a:rPr lang="en-US" sz="1100" dirty="0">
                <a:latin typeface="Arial"/>
                <a:cs typeface="Arial"/>
              </a:rPr>
              <a:t> de </a:t>
            </a:r>
            <a:r>
              <a:rPr lang="en-US" sz="1100" dirty="0" err="1">
                <a:latin typeface="Arial"/>
                <a:cs typeface="Arial"/>
              </a:rPr>
              <a:t>Neumología</a:t>
            </a:r>
            <a:r>
              <a:rPr lang="en-US" sz="1100" dirty="0">
                <a:latin typeface="Arial"/>
                <a:cs typeface="Arial"/>
              </a:rPr>
              <a:t>. Hospital Universitario de Jaén. Jaén.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0DFB25-B067-7C6B-537B-95A30176776D}"/>
              </a:ext>
            </a:extLst>
          </p:cNvPr>
          <p:cNvSpPr txBox="1"/>
          <p:nvPr/>
        </p:nvSpPr>
        <p:spPr>
          <a:xfrm>
            <a:off x="399113" y="1687331"/>
            <a:ext cx="8336406" cy="7078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En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estos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últimos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años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, 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pesar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la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complejidad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que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rodea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a las EPID, se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han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comenzado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establecer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clasificaciones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más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específicas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y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protocolos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más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concretos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para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su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diagnóstico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y control.</a:t>
            </a:r>
            <a:endParaRPr lang="es-ES" sz="1000">
              <a:latin typeface="Arial"/>
              <a:cs typeface="Arial"/>
            </a:endParaRPr>
          </a:p>
          <a:p>
            <a:pPr algn="just"/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El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objetivo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este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estudio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es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analizar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si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existe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relación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entre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diagnóstico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y la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realización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una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biopsia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transbronquial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(BTB) o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lavado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 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broncoalveolar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 (BAL), la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distribución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del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patrón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radiológico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función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la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patología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y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si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existía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un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antecedente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exposición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aves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A437400-549E-EC51-62D9-22C980C3548D}"/>
              </a:ext>
            </a:extLst>
          </p:cNvPr>
          <p:cNvSpPr txBox="1"/>
          <p:nvPr/>
        </p:nvSpPr>
        <p:spPr>
          <a:xfrm>
            <a:off x="3144188" y="1378158"/>
            <a:ext cx="2836889" cy="30777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INTRODUCCIÓN</a:t>
            </a:r>
            <a:endParaRPr lang="en-US" sz="1400" dirty="0">
              <a:solidFill>
                <a:schemeClr val="bg1"/>
              </a:solidFill>
              <a:cs typeface="Calibri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6BB42D83-F6DC-DD5E-79BA-649EF33CA9C2}"/>
              </a:ext>
            </a:extLst>
          </p:cNvPr>
          <p:cNvSpPr txBox="1"/>
          <p:nvPr/>
        </p:nvSpPr>
        <p:spPr>
          <a:xfrm>
            <a:off x="399114" y="2849068"/>
            <a:ext cx="8336404" cy="5539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Se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realizó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un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estudio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descriptivo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. Se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recogieron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los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pacientes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nuestra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consulta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monográfica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intersticiales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entre 2016 y 2022. Se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recogieron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los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diagnósticos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,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los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pacientes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los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que se les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realizó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BTB y BAL,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los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patrones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radiológicos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(NIU, NINE y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otros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).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Estas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relaciones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se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analizaron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mediante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test Chi^2 de Pearson. Por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último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, se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analizó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la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relación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con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antecedente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exposición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aves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mediante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test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exacto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Fisher.</a:t>
            </a:r>
            <a:endParaRPr lang="en-US" sz="1000" dirty="0">
              <a:cs typeface="Calibri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3FD09ED-CAC1-3CAF-9A90-95C79BFA493F}"/>
              </a:ext>
            </a:extLst>
          </p:cNvPr>
          <p:cNvSpPr txBox="1"/>
          <p:nvPr/>
        </p:nvSpPr>
        <p:spPr>
          <a:xfrm>
            <a:off x="3153556" y="2539894"/>
            <a:ext cx="2836889" cy="30777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METODOLOGÍA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6B48B9C-7928-C561-6675-1D7D5FBBCEBE}"/>
              </a:ext>
            </a:extLst>
          </p:cNvPr>
          <p:cNvSpPr txBox="1"/>
          <p:nvPr/>
        </p:nvSpPr>
        <p:spPr>
          <a:xfrm>
            <a:off x="399114" y="3851535"/>
            <a:ext cx="8364511" cy="55399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000" dirty="0">
                <a:latin typeface="Arial"/>
                <a:cs typeface="Arial"/>
              </a:rPr>
              <a:t>Se </a:t>
            </a:r>
            <a:r>
              <a:rPr lang="en-US" sz="1000" dirty="0" err="1">
                <a:latin typeface="Arial"/>
                <a:cs typeface="Arial"/>
              </a:rPr>
              <a:t>recogieron</a:t>
            </a:r>
            <a:r>
              <a:rPr lang="en-US" sz="1000" dirty="0">
                <a:latin typeface="Arial"/>
                <a:cs typeface="Arial"/>
              </a:rPr>
              <a:t> 89 </a:t>
            </a:r>
            <a:r>
              <a:rPr lang="en-US" sz="1000" dirty="0" err="1">
                <a:latin typeface="Arial"/>
                <a:cs typeface="Arial"/>
              </a:rPr>
              <a:t>pacientes</a:t>
            </a:r>
            <a:r>
              <a:rPr lang="en-US" sz="1000" dirty="0">
                <a:latin typeface="Arial"/>
                <a:cs typeface="Arial"/>
              </a:rPr>
              <a:t>. Se </a:t>
            </a:r>
            <a:r>
              <a:rPr lang="en-US" sz="1000" dirty="0" err="1">
                <a:latin typeface="Arial"/>
                <a:cs typeface="Arial"/>
              </a:rPr>
              <a:t>realizaron</a:t>
            </a:r>
            <a:r>
              <a:rPr lang="en-US" sz="1000" dirty="0">
                <a:latin typeface="Arial"/>
                <a:cs typeface="Arial"/>
              </a:rPr>
              <a:t> 26 BTB y 26 BAL (11.5% FPI, 15.4% EPID-</a:t>
            </a:r>
            <a:r>
              <a:rPr lang="en-US" sz="1000" dirty="0" err="1">
                <a:latin typeface="Arial"/>
                <a:cs typeface="Arial"/>
              </a:rPr>
              <a:t>autoinmunes</a:t>
            </a:r>
            <a:r>
              <a:rPr lang="en-US" sz="1000" dirty="0">
                <a:latin typeface="Arial"/>
                <a:cs typeface="Arial"/>
              </a:rPr>
              <a:t> y 73.1% </a:t>
            </a:r>
            <a:r>
              <a:rPr lang="en-US" sz="1000" dirty="0" err="1">
                <a:latin typeface="Arial"/>
                <a:cs typeface="Arial"/>
              </a:rPr>
              <a:t>en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otros</a:t>
            </a:r>
            <a:r>
              <a:rPr lang="en-US" sz="1000" dirty="0">
                <a:latin typeface="Arial"/>
                <a:cs typeface="Arial"/>
              </a:rPr>
              <a:t>). Para </a:t>
            </a:r>
            <a:r>
              <a:rPr lang="en-US" sz="1000" dirty="0" err="1">
                <a:latin typeface="Arial"/>
                <a:cs typeface="Arial"/>
              </a:rPr>
              <a:t>estudiar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si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había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relación</a:t>
            </a:r>
            <a:r>
              <a:rPr lang="en-US" sz="1000" dirty="0">
                <a:latin typeface="Arial"/>
                <a:cs typeface="Arial"/>
              </a:rPr>
              <a:t> entre </a:t>
            </a:r>
            <a:r>
              <a:rPr lang="en-US" sz="1000" dirty="0" err="1">
                <a:latin typeface="Arial"/>
                <a:cs typeface="Arial"/>
              </a:rPr>
              <a:t>el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hecho</a:t>
            </a:r>
            <a:r>
              <a:rPr lang="en-US" sz="1000" dirty="0">
                <a:latin typeface="Arial"/>
                <a:cs typeface="Arial"/>
              </a:rPr>
              <a:t> de </a:t>
            </a:r>
            <a:r>
              <a:rPr lang="en-US" sz="1000" dirty="0" err="1">
                <a:latin typeface="Arial"/>
                <a:cs typeface="Arial"/>
              </a:rPr>
              <a:t>tener</a:t>
            </a:r>
            <a:r>
              <a:rPr lang="en-US" sz="1000" dirty="0">
                <a:latin typeface="Arial"/>
                <a:cs typeface="Arial"/>
              </a:rPr>
              <a:t> un </a:t>
            </a:r>
            <a:r>
              <a:rPr lang="en-US" sz="1000" dirty="0" err="1">
                <a:latin typeface="Arial"/>
                <a:cs typeface="Arial"/>
              </a:rPr>
              <a:t>determinado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diagnóstico</a:t>
            </a:r>
            <a:r>
              <a:rPr lang="en-US" sz="1000" dirty="0">
                <a:latin typeface="Arial"/>
                <a:cs typeface="Arial"/>
              </a:rPr>
              <a:t> y </a:t>
            </a:r>
            <a:r>
              <a:rPr lang="en-US" sz="1000" dirty="0" err="1">
                <a:latin typeface="Arial"/>
                <a:cs typeface="Arial"/>
              </a:rPr>
              <a:t>el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haber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realizado</a:t>
            </a:r>
            <a:r>
              <a:rPr lang="en-US" sz="1000" dirty="0">
                <a:latin typeface="Arial"/>
                <a:cs typeface="Arial"/>
              </a:rPr>
              <a:t> o no </a:t>
            </a:r>
            <a:r>
              <a:rPr lang="en-US" sz="1000" dirty="0" err="1">
                <a:latin typeface="Arial"/>
                <a:cs typeface="Arial"/>
              </a:rPr>
              <a:t>una</a:t>
            </a:r>
            <a:r>
              <a:rPr lang="en-US" sz="1000" dirty="0">
                <a:latin typeface="Arial"/>
                <a:cs typeface="Arial"/>
              </a:rPr>
              <a:t> BTB o BAL se </a:t>
            </a:r>
            <a:r>
              <a:rPr lang="en-US" sz="1000" dirty="0" err="1">
                <a:latin typeface="Arial"/>
                <a:cs typeface="Arial"/>
              </a:rPr>
              <a:t>hicieron</a:t>
            </a:r>
            <a:r>
              <a:rPr lang="en-US" sz="1000" dirty="0">
                <a:latin typeface="Arial"/>
                <a:cs typeface="Arial"/>
              </a:rPr>
              <a:t> las </a:t>
            </a:r>
            <a:r>
              <a:rPr lang="en-US" sz="1000" dirty="0" err="1">
                <a:latin typeface="Arial"/>
                <a:cs typeface="Arial"/>
              </a:rPr>
              <a:t>respectivas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tablas</a:t>
            </a:r>
            <a:r>
              <a:rPr lang="en-US" sz="1000" dirty="0">
                <a:latin typeface="Arial"/>
                <a:cs typeface="Arial"/>
              </a:rPr>
              <a:t> de </a:t>
            </a:r>
            <a:r>
              <a:rPr lang="en-US" sz="1000" dirty="0" err="1">
                <a:latin typeface="Arial"/>
                <a:cs typeface="Arial"/>
              </a:rPr>
              <a:t>contingencia</a:t>
            </a:r>
            <a:r>
              <a:rPr lang="en-US" sz="1000" dirty="0">
                <a:latin typeface="Arial"/>
                <a:cs typeface="Arial"/>
              </a:rPr>
              <a:t> y se </a:t>
            </a:r>
            <a:r>
              <a:rPr lang="en-US" sz="1000" dirty="0" err="1">
                <a:latin typeface="Arial"/>
                <a:cs typeface="Arial"/>
              </a:rPr>
              <a:t>usó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el</a:t>
            </a:r>
            <a:r>
              <a:rPr lang="en-US" sz="1000" dirty="0">
                <a:latin typeface="Arial"/>
                <a:cs typeface="Arial"/>
              </a:rPr>
              <a:t> test de Chi^2 de Pearson, no </a:t>
            </a:r>
            <a:r>
              <a:rPr lang="en-US" sz="1000" dirty="0" err="1">
                <a:latin typeface="Arial"/>
                <a:cs typeface="Arial"/>
              </a:rPr>
              <a:t>encontrando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diferencias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estadísticamente</a:t>
            </a:r>
            <a:r>
              <a:rPr lang="en-US" sz="1000" dirty="0">
                <a:latin typeface="Arial"/>
                <a:cs typeface="Arial"/>
              </a:rPr>
              <a:t> </a:t>
            </a:r>
            <a:r>
              <a:rPr lang="en-US" sz="1000" dirty="0" err="1">
                <a:latin typeface="Arial"/>
                <a:cs typeface="Arial"/>
              </a:rPr>
              <a:t>significativas</a:t>
            </a:r>
            <a:r>
              <a:rPr lang="en-US" sz="1000" dirty="0">
                <a:latin typeface="Arial"/>
                <a:cs typeface="Arial"/>
              </a:rPr>
              <a:t> (</a:t>
            </a:r>
            <a:r>
              <a:rPr lang="en-US" sz="1000" dirty="0" err="1">
                <a:latin typeface="Arial"/>
                <a:cs typeface="Arial"/>
              </a:rPr>
              <a:t>e.s.</a:t>
            </a:r>
            <a:r>
              <a:rPr lang="en-US" sz="1000" dirty="0">
                <a:latin typeface="Arial"/>
                <a:cs typeface="Arial"/>
              </a:rPr>
              <a:t>) (p=0.105). 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F578810-6C2D-ED6B-CA3F-89DF5F29C2CB}"/>
              </a:ext>
            </a:extLst>
          </p:cNvPr>
          <p:cNvSpPr txBox="1"/>
          <p:nvPr/>
        </p:nvSpPr>
        <p:spPr>
          <a:xfrm>
            <a:off x="3144188" y="3542363"/>
            <a:ext cx="2836889" cy="30777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RESULTADOS</a:t>
            </a:r>
          </a:p>
        </p:txBody>
      </p:sp>
      <p:pic>
        <p:nvPicPr>
          <p:cNvPr id="11" name="Imagen 11" descr="Logotipo, Icono&#10;&#10;Descripción generada automáticamente">
            <a:extLst>
              <a:ext uri="{FF2B5EF4-FFF2-40B4-BE49-F238E27FC236}">
                <a16:creationId xmlns:a16="http://schemas.microsoft.com/office/drawing/2014/main" id="{B2BDBC04-829D-682C-D6B8-F828313F5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203" y="4441771"/>
            <a:ext cx="663317" cy="653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9" descr="Gráfico, Gráfico de barras, Gráfico de cajas y bigotes&#10;&#10;Descripción generada automáticamente">
            <a:extLst>
              <a:ext uri="{FF2B5EF4-FFF2-40B4-BE49-F238E27FC236}">
                <a16:creationId xmlns:a16="http://schemas.microsoft.com/office/drawing/2014/main" id="{79AF0EB0-3850-F4D3-F7FC-551FE1C30C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2039" y="792558"/>
            <a:ext cx="4326535" cy="4195465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779F706-EE44-2608-29C7-F2299EA14278}"/>
              </a:ext>
            </a:extLst>
          </p:cNvPr>
          <p:cNvSpPr txBox="1"/>
          <p:nvPr/>
        </p:nvSpPr>
        <p:spPr>
          <a:xfrm>
            <a:off x="389744" y="3130134"/>
            <a:ext cx="4045470" cy="14773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Si bien no se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encontró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relación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entre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haber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hecho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una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biopsia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y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diagnóstico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, no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fue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igual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para la NH. Se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hicieron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más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BAL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porque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ya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había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una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sospecha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previa y se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utilizó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para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confirmar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diagnóstico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. Se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obtuvo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una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significancia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estadística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con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antecedente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contacto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con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pájaros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ya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que es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una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las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enfermedades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más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relacionadas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con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esta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exposición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.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Destacar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que la mayor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parte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patrón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NIU se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asocia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a FPI,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por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ser la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enfermedad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más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frecuente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con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estos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hallazgos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radiológicos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y que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en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la </a:t>
            </a:r>
            <a:r>
              <a:rPr lang="en-US" sz="1000" err="1">
                <a:solidFill>
                  <a:srgbClr val="222222"/>
                </a:solidFill>
                <a:latin typeface="Arial"/>
                <a:cs typeface="Arial"/>
              </a:rPr>
              <a:t>mayoría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las NINE de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nuestra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muestra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no se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encontró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una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causa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clara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.</a:t>
            </a:r>
            <a:endParaRPr lang="en-US" sz="1000" dirty="0">
              <a:cs typeface="Calibri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225D76F-5968-3B2C-E90C-FB2882190162}"/>
              </a:ext>
            </a:extLst>
          </p:cNvPr>
          <p:cNvSpPr txBox="1"/>
          <p:nvPr/>
        </p:nvSpPr>
        <p:spPr>
          <a:xfrm>
            <a:off x="389745" y="2820961"/>
            <a:ext cx="4045470" cy="30777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CONCLUSIONES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143C739-9CCD-A5C4-690E-4536950CFA18}"/>
              </a:ext>
            </a:extLst>
          </p:cNvPr>
          <p:cNvSpPr txBox="1"/>
          <p:nvPr/>
        </p:nvSpPr>
        <p:spPr>
          <a:xfrm>
            <a:off x="417851" y="1443740"/>
            <a:ext cx="3998627" cy="116955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Tampoco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había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una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relación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e.s.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entre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antecedente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pájaros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y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diagnóstico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final (p=0.40)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por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test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exacto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Fisher. Sin embargo,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el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subgrupo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neumonitis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por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hipersensibilidad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sí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que se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observaron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diferencias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e.s.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para la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realización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de un BAL (p=0.007) (26.9%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sí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se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realizaron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vs 3.6% que no) y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la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exposición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a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aves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(p&lt;0,001). En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cuanto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al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patrón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radiológico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, 28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eran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 NIU, 30 NINE y 31 </a:t>
            </a:r>
            <a:r>
              <a:rPr lang="en-US" sz="1000" dirty="0" err="1">
                <a:solidFill>
                  <a:srgbClr val="222222"/>
                </a:solidFill>
                <a:latin typeface="Arial"/>
                <a:cs typeface="Arial"/>
              </a:rPr>
              <a:t>otros</a:t>
            </a:r>
            <a:r>
              <a:rPr lang="en-US" sz="1000" dirty="0">
                <a:solidFill>
                  <a:srgbClr val="222222"/>
                </a:solidFill>
                <a:latin typeface="Arial"/>
                <a:cs typeface="Arial"/>
              </a:rPr>
              <a:t>. </a:t>
            </a:r>
            <a:endParaRPr lang="en-US" sz="1000">
              <a:solidFill>
                <a:srgbClr val="222222"/>
              </a:solidFill>
              <a:latin typeface="Arial"/>
              <a:cs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E6456D8-9B77-D755-F4E0-F91D693F7556}"/>
              </a:ext>
            </a:extLst>
          </p:cNvPr>
          <p:cNvSpPr txBox="1"/>
          <p:nvPr/>
        </p:nvSpPr>
        <p:spPr>
          <a:xfrm>
            <a:off x="417852" y="1134567"/>
            <a:ext cx="3998626" cy="30777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  <a:latin typeface="Arial"/>
                <a:cs typeface="Arial"/>
              </a:rPr>
              <a:t>RESULTADOS</a:t>
            </a:r>
          </a:p>
        </p:txBody>
      </p:sp>
      <p:pic>
        <p:nvPicPr>
          <p:cNvPr id="10" name="Imagen 10">
            <a:extLst>
              <a:ext uri="{FF2B5EF4-FFF2-40B4-BE49-F238E27FC236}">
                <a16:creationId xmlns:a16="http://schemas.microsoft.com/office/drawing/2014/main" id="{DD109D7B-5017-A042-D3B2-38B76EF010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5051" y="4417024"/>
            <a:ext cx="657225" cy="619125"/>
          </a:xfrm>
          <a:prstGeom prst="rect">
            <a:avLst/>
          </a:prstGeom>
        </p:spPr>
      </p:pic>
      <p:pic>
        <p:nvPicPr>
          <p:cNvPr id="12" name="Imagen 11" descr="Logotipo, Icono&#10;&#10;Descripción generada automáticamente">
            <a:extLst>
              <a:ext uri="{FF2B5EF4-FFF2-40B4-BE49-F238E27FC236}">
                <a16:creationId xmlns:a16="http://schemas.microsoft.com/office/drawing/2014/main" id="{9993269A-ECE5-BFF9-5D81-7E94FE02DC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2006" y="85255"/>
            <a:ext cx="663317" cy="653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0</Words>
  <Application>Microsoft Office PowerPoint</Application>
  <PresentationFormat>Presentación en pantalla (16:9)</PresentationFormat>
  <Paragraphs>0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137</cp:revision>
  <dcterms:created xsi:type="dcterms:W3CDTF">2022-01-11T08:55:46Z</dcterms:created>
  <dcterms:modified xsi:type="dcterms:W3CDTF">2023-02-23T16:23:58Z</dcterms:modified>
</cp:coreProperties>
</file>