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C27D22D-2725-4B63-BF48-C067796AF770}" v="117" dt="2023-03-02T21:54:43.1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420" y="10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E ANTONIO DELGADO TORRALBO" userId="e8216b3ffb0ad1f9" providerId="LiveId" clId="{1C27D22D-2725-4B63-BF48-C067796AF770}"/>
    <pc:docChg chg="custSel modSld">
      <pc:chgData name="JOSE ANTONIO DELGADO TORRALBO" userId="e8216b3ffb0ad1f9" providerId="LiveId" clId="{1C27D22D-2725-4B63-BF48-C067796AF770}" dt="2023-03-02T22:03:28.039" v="1724" actId="20577"/>
      <pc:docMkLst>
        <pc:docMk/>
      </pc:docMkLst>
      <pc:sldChg chg="addSp delSp modSp mod">
        <pc:chgData name="JOSE ANTONIO DELGADO TORRALBO" userId="e8216b3ffb0ad1f9" providerId="LiveId" clId="{1C27D22D-2725-4B63-BF48-C067796AF770}" dt="2023-03-02T14:50:44.785" v="609" actId="255"/>
        <pc:sldMkLst>
          <pc:docMk/>
          <pc:sldMk cId="0" sldId="256"/>
        </pc:sldMkLst>
        <pc:spChg chg="mod">
          <ac:chgData name="JOSE ANTONIO DELGADO TORRALBO" userId="e8216b3ffb0ad1f9" providerId="LiveId" clId="{1C27D22D-2725-4B63-BF48-C067796AF770}" dt="2023-03-02T08:36:41.703" v="495" actId="207"/>
          <ac:spMkLst>
            <pc:docMk/>
            <pc:sldMk cId="0" sldId="256"/>
            <ac:spMk id="3" creationId="{5D3AEB26-102E-A79D-5EA8-8624892A1928}"/>
          </ac:spMkLst>
        </pc:spChg>
        <pc:graphicFrameChg chg="add del mod modGraphic">
          <ac:chgData name="JOSE ANTONIO DELGADO TORRALBO" userId="e8216b3ffb0ad1f9" providerId="LiveId" clId="{1C27D22D-2725-4B63-BF48-C067796AF770}" dt="2023-03-02T08:38:12.715" v="515" actId="478"/>
          <ac:graphicFrameMkLst>
            <pc:docMk/>
            <pc:sldMk cId="0" sldId="256"/>
            <ac:graphicFrameMk id="4" creationId="{F4F11BB0-38A8-6010-D061-9AF842BB608D}"/>
          </ac:graphicFrameMkLst>
        </pc:graphicFrameChg>
        <pc:graphicFrameChg chg="add mod">
          <ac:chgData name="JOSE ANTONIO DELGADO TORRALBO" userId="e8216b3ffb0ad1f9" providerId="LiveId" clId="{1C27D22D-2725-4B63-BF48-C067796AF770}" dt="2023-03-02T14:50:35.943" v="608" actId="255"/>
          <ac:graphicFrameMkLst>
            <pc:docMk/>
            <pc:sldMk cId="0" sldId="256"/>
            <ac:graphicFrameMk id="8" creationId="{977980A5-D065-12DC-5A8C-60108C7A88C7}"/>
          </ac:graphicFrameMkLst>
        </pc:graphicFrameChg>
        <pc:graphicFrameChg chg="add mod">
          <ac:chgData name="JOSE ANTONIO DELGADO TORRALBO" userId="e8216b3ffb0ad1f9" providerId="LiveId" clId="{1C27D22D-2725-4B63-BF48-C067796AF770}" dt="2023-03-02T14:50:44.785" v="609" actId="255"/>
          <ac:graphicFrameMkLst>
            <pc:docMk/>
            <pc:sldMk cId="0" sldId="256"/>
            <ac:graphicFrameMk id="11" creationId="{21A29C89-E7D1-9B4C-9B0B-50626C473E56}"/>
          </ac:graphicFrameMkLst>
        </pc:graphicFrameChg>
      </pc:sldChg>
      <pc:sldChg chg="addSp modSp mod">
        <pc:chgData name="JOSE ANTONIO DELGADO TORRALBO" userId="e8216b3ffb0ad1f9" providerId="LiveId" clId="{1C27D22D-2725-4B63-BF48-C067796AF770}" dt="2023-03-02T22:03:28.039" v="1724" actId="20577"/>
        <pc:sldMkLst>
          <pc:docMk/>
          <pc:sldMk cId="0" sldId="257"/>
        </pc:sldMkLst>
        <pc:spChg chg="add mod">
          <ac:chgData name="JOSE ANTONIO DELGADO TORRALBO" userId="e8216b3ffb0ad1f9" providerId="LiveId" clId="{1C27D22D-2725-4B63-BF48-C067796AF770}" dt="2023-03-02T21:56:27.449" v="1115" actId="20577"/>
          <ac:spMkLst>
            <pc:docMk/>
            <pc:sldMk cId="0" sldId="257"/>
            <ac:spMk id="2" creationId="{6530DD00-4578-F252-647E-FA5DBFEBC54F}"/>
          </ac:spMkLst>
        </pc:spChg>
        <pc:spChg chg="add mod">
          <ac:chgData name="JOSE ANTONIO DELGADO TORRALBO" userId="e8216b3ffb0ad1f9" providerId="LiveId" clId="{1C27D22D-2725-4B63-BF48-C067796AF770}" dt="2023-03-02T22:03:28.039" v="1724" actId="20577"/>
          <ac:spMkLst>
            <pc:docMk/>
            <pc:sldMk cId="0" sldId="257"/>
            <ac:spMk id="8" creationId="{6D5BB1B7-8FCD-C882-8466-1946012F0CB3}"/>
          </ac:spMkLst>
        </pc:spChg>
        <pc:spChg chg="add mod">
          <ac:chgData name="JOSE ANTONIO DELGADO TORRALBO" userId="e8216b3ffb0ad1f9" providerId="LiveId" clId="{1C27D22D-2725-4B63-BF48-C067796AF770}" dt="2023-03-02T15:48:06.264" v="836" actId="1076"/>
          <ac:spMkLst>
            <pc:docMk/>
            <pc:sldMk cId="0" sldId="257"/>
            <ac:spMk id="10" creationId="{27A1A39A-9CBF-5705-1DFB-96A4045C1DFD}"/>
          </ac:spMkLst>
        </pc:spChg>
        <pc:graphicFrameChg chg="add mod">
          <ac:chgData name="JOSE ANTONIO DELGADO TORRALBO" userId="e8216b3ffb0ad1f9" providerId="LiveId" clId="{1C27D22D-2725-4B63-BF48-C067796AF770}" dt="2023-03-02T15:16:19.540" v="662" actId="1957"/>
          <ac:graphicFrameMkLst>
            <pc:docMk/>
            <pc:sldMk cId="0" sldId="257"/>
            <ac:graphicFrameMk id="4" creationId="{077B289D-8578-20A0-C2E7-7465C642D527}"/>
          </ac:graphicFrameMkLst>
        </pc:graphicFrameChg>
        <pc:graphicFrameChg chg="add mod">
          <ac:chgData name="JOSE ANTONIO DELGADO TORRALBO" userId="e8216b3ffb0ad1f9" providerId="LiveId" clId="{1C27D22D-2725-4B63-BF48-C067796AF770}" dt="2023-03-02T15:28:54.897" v="688" actId="14100"/>
          <ac:graphicFrameMkLst>
            <pc:docMk/>
            <pc:sldMk cId="0" sldId="257"/>
            <ac:graphicFrameMk id="7" creationId="{95A40FC9-D6AF-457B-07C5-DB7D05AB4ED8}"/>
          </ac:graphicFrameMkLst>
        </pc:graphicFrameChg>
        <pc:graphicFrameChg chg="add mod modGraphic">
          <ac:chgData name="JOSE ANTONIO DELGADO TORRALBO" userId="e8216b3ffb0ad1f9" providerId="LiveId" clId="{1C27D22D-2725-4B63-BF48-C067796AF770}" dt="2023-03-02T21:51:10.318" v="1082" actId="20577"/>
          <ac:graphicFrameMkLst>
            <pc:docMk/>
            <pc:sldMk cId="0" sldId="257"/>
            <ac:graphicFrameMk id="9" creationId="{613C9FA2-6E7B-D2EE-F97C-390D0AFF3EE8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100" dirty="0">
                <a:latin typeface="Arial" panose="020B0604020202020204" pitchFamily="34" charset="0"/>
                <a:cs typeface="Arial" panose="020B0604020202020204" pitchFamily="34" charset="0"/>
              </a:rPr>
              <a:t>Función</a:t>
            </a:r>
            <a:r>
              <a:rPr lang="es-ES" sz="1100" baseline="0" dirty="0">
                <a:latin typeface="Arial" panose="020B0604020202020204" pitchFamily="34" charset="0"/>
                <a:cs typeface="Arial" panose="020B0604020202020204" pitchFamily="34" charset="0"/>
              </a:rPr>
              <a:t> pulmonar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FVC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Hoja1!$A$2:$A$4</c:f>
              <c:strCache>
                <c:ptCount val="3"/>
                <c:pt idx="0">
                  <c:v>Basal</c:v>
                </c:pt>
                <c:pt idx="1">
                  <c:v>6 meses</c:v>
                </c:pt>
                <c:pt idx="2">
                  <c:v>12 meses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90.55</c:v>
                </c:pt>
                <c:pt idx="1">
                  <c:v>94.4</c:v>
                </c:pt>
                <c:pt idx="2">
                  <c:v>79.7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7E-4810-9A46-BAE672F785D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DLCO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Hoja1!$A$2:$A$4</c:f>
              <c:strCache>
                <c:ptCount val="3"/>
                <c:pt idx="0">
                  <c:v>Basal</c:v>
                </c:pt>
                <c:pt idx="1">
                  <c:v>6 meses</c:v>
                </c:pt>
                <c:pt idx="2">
                  <c:v>12 meses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57</c:v>
                </c:pt>
                <c:pt idx="1">
                  <c:v>56</c:v>
                </c:pt>
                <c:pt idx="2">
                  <c:v>54.6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7E-4810-9A46-BAE672F78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01022464"/>
        <c:axId val="1501022880"/>
      </c:lineChart>
      <c:catAx>
        <c:axId val="1501022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01022880"/>
        <c:crosses val="autoZero"/>
        <c:auto val="1"/>
        <c:lblAlgn val="ctr"/>
        <c:lblOffset val="100"/>
        <c:noMultiLvlLbl val="0"/>
      </c:catAx>
      <c:valAx>
        <c:axId val="1501022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01022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POX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POX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Hoja1!$A$2:$A$4</c:f>
              <c:strCache>
                <c:ptCount val="3"/>
                <c:pt idx="0">
                  <c:v>basal</c:v>
                </c:pt>
                <c:pt idx="1">
                  <c:v>6 meses</c:v>
                </c:pt>
                <c:pt idx="2">
                  <c:v>12 meses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96</c:v>
                </c:pt>
                <c:pt idx="1">
                  <c:v>96.1</c:v>
                </c:pt>
                <c:pt idx="2">
                  <c:v>95.75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81-454C-89D6-48401FF31F91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POX2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Hoja1!$A$2:$A$4</c:f>
              <c:strCache>
                <c:ptCount val="3"/>
                <c:pt idx="0">
                  <c:v>basal</c:v>
                </c:pt>
                <c:pt idx="1">
                  <c:v>6 meses</c:v>
                </c:pt>
                <c:pt idx="2">
                  <c:v>12 meses</c:v>
                </c:pt>
              </c:strCache>
            </c:strRef>
          </c:cat>
          <c:val>
            <c:numRef>
              <c:f>Hoja1!$C$2:$C$4</c:f>
            </c:numRef>
          </c:val>
          <c:smooth val="0"/>
          <c:extLst>
            <c:ext xmlns:c16="http://schemas.microsoft.com/office/drawing/2014/chart" uri="{C3380CC4-5D6E-409C-BE32-E72D297353CC}">
              <c16:uniqueId val="{00000001-5B81-454C-89D6-48401FF31F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0394896"/>
        <c:axId val="1510403632"/>
      </c:lineChart>
      <c:catAx>
        <c:axId val="1510394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10403632"/>
        <c:crosses val="autoZero"/>
        <c:auto val="1"/>
        <c:lblAlgn val="ctr"/>
        <c:lblOffset val="100"/>
        <c:noMultiLvlLbl val="0"/>
      </c:catAx>
      <c:valAx>
        <c:axId val="151040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1510394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/>
              <a:t>Tratamientos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>
        <c:manualLayout>
          <c:layoutTarget val="inner"/>
          <c:xMode val="edge"/>
          <c:yMode val="edge"/>
          <c:x val="4.9645608159939902E-2"/>
          <c:y val="0.1464375"/>
          <c:w val="0.48530950264785394"/>
          <c:h val="0.72231250000000002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C42-45E9-8F58-346FB01E546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C42-45E9-8F58-346FB01E546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0FD-48B7-AFAE-EA2833BC3F15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Monoterapia</c:v>
                </c:pt>
                <c:pt idx="1">
                  <c:v>Abatacept+Metotrexato</c:v>
                </c:pt>
                <c:pt idx="2">
                  <c:v>Abatacept+Otro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35</c:v>
                </c:pt>
                <c:pt idx="1">
                  <c:v>25</c:v>
                </c:pt>
                <c:pt idx="2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FD-48B7-AFAE-EA2833BC3F15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6761153522624475"/>
          <c:y val="0.14743503937007874"/>
          <c:w val="0.43238846477375531"/>
          <c:h val="0.5203169291338583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Patrones radiológicos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6C1-442A-929B-45DE4569D68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6C1-442A-929B-45DE4569D68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6C1-442A-929B-45DE4569D68B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Hoja1!$A$2:$A$4</c:f>
              <c:strCache>
                <c:ptCount val="3"/>
                <c:pt idx="0">
                  <c:v>NIU</c:v>
                </c:pt>
                <c:pt idx="1">
                  <c:v>NINE</c:v>
                </c:pt>
                <c:pt idx="2">
                  <c:v>SCEF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29.41</c:v>
                </c:pt>
                <c:pt idx="1">
                  <c:v>52.94</c:v>
                </c:pt>
                <c:pt idx="2">
                  <c:v>17.649999999999999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93-47FC-9D5F-2DF17C0235A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975D07D-D5D9-4B51-4E9E-1D292746D747}"/>
              </a:ext>
            </a:extLst>
          </p:cNvPr>
          <p:cNvSpPr txBox="1"/>
          <p:nvPr/>
        </p:nvSpPr>
        <p:spPr>
          <a:xfrm>
            <a:off x="1619672" y="195486"/>
            <a:ext cx="734481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DIFERENCIAS EN LA EFICACIA DEL ABATACEPT SEGÚN EL PATRÓN RADIOLÓGICO DE LA EPID-AR</a:t>
            </a:r>
          </a:p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José Antonio Delgado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Torralbo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Patricia Guerrero Zamora, María del Mar Ignacio Expósito.</a:t>
            </a:r>
          </a:p>
          <a:p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Servicio de Neumología. Hospital Universitario Virgen Macarena.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D3AEB26-102E-A79D-5EA8-8624892A1928}"/>
              </a:ext>
            </a:extLst>
          </p:cNvPr>
          <p:cNvSpPr txBox="1"/>
          <p:nvPr/>
        </p:nvSpPr>
        <p:spPr>
          <a:xfrm rot="10800000" flipH="1" flipV="1">
            <a:off x="179512" y="1131590"/>
            <a:ext cx="860024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INTRODUCCIÓN.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presencia de una afectación pulmonar intersticial difusa en el curso o en el debut de una artritis reumatoide le condiciona un pronóstico sombrío a corto plazo. Actualmente se tienden a utilizar fármacos de escasa toxicidad pulmonar y que a ser posible, disminuya el avance de la EPID. En este sentido el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abatacept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presenta resultados esperanzadores.</a:t>
            </a:r>
          </a:p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MATERIAL Y MÉTODO.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observacional prospectivo de 20 pacientes con diagnóstico de EPID-AR y en tratamiento con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abatacept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en monoterapia o asociado a otros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FAMEs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. Se realizó seguimiento a un año evaluando la evolución de los patrones radiológicos. Se midieron también variables epidemiológicas, clínicas y funcionales respiratorias y uso previo de otros FAME</a:t>
            </a:r>
          </a:p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RESULTADOS.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Variables demográficas principales.                                                              Variables clínicas y funcionales respiratorias.</a:t>
            </a:r>
          </a:p>
          <a:p>
            <a:pPr algn="just"/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A76AC36-CC5F-8DFA-BEBF-EE4F8C82B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3579862"/>
            <a:ext cx="4057859" cy="1200212"/>
          </a:xfrm>
          <a:prstGeom prst="rect">
            <a:avLst/>
          </a:prstGeom>
        </p:spPr>
      </p:pic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977980A5-D065-12DC-5A8C-60108C7A88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993005"/>
              </p:ext>
            </p:extLst>
          </p:nvPr>
        </p:nvGraphicFramePr>
        <p:xfrm>
          <a:off x="4443560" y="3502573"/>
          <a:ext cx="2648720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21A29C89-E7D1-9B4C-9B0B-50626C473E5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248554"/>
              </p:ext>
            </p:extLst>
          </p:nvPr>
        </p:nvGraphicFramePr>
        <p:xfrm>
          <a:off x="6876255" y="3579862"/>
          <a:ext cx="2088233" cy="1368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077B289D-8578-20A0-C2E7-7465C642D5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7587071"/>
              </p:ext>
            </p:extLst>
          </p:nvPr>
        </p:nvGraphicFramePr>
        <p:xfrm>
          <a:off x="107504" y="915566"/>
          <a:ext cx="3024336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95A40FC9-D6AF-457B-07C5-DB7D05AB4E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6498340"/>
              </p:ext>
            </p:extLst>
          </p:nvPr>
        </p:nvGraphicFramePr>
        <p:xfrm>
          <a:off x="3347864" y="913317"/>
          <a:ext cx="2736304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6D5BB1B7-8FCD-C882-8466-1946012F0CB3}"/>
              </a:ext>
            </a:extLst>
          </p:cNvPr>
          <p:cNvSpPr txBox="1"/>
          <p:nvPr/>
        </p:nvSpPr>
        <p:spPr>
          <a:xfrm>
            <a:off x="107504" y="239785"/>
            <a:ext cx="828092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endParaRPr lang="es-ES" dirty="0"/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CONCLUSIONES.</a:t>
            </a:r>
          </a:p>
          <a:p>
            <a:pPr marL="171450" indent="-171450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El patrón radiológico predominante en nuestra muestra fue el patrón NINE.</a:t>
            </a:r>
          </a:p>
          <a:p>
            <a:pPr marL="171450" indent="-171450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A pesar de una distribución más o menos homogénea de los grupos de tratamiento, no se evidenció diferencias en la eficacia del </a:t>
            </a:r>
            <a:r>
              <a:rPr lang="es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abatacept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 según patrón radiológico.</a:t>
            </a:r>
          </a:p>
          <a:p>
            <a:pPr marL="171450" indent="-171450">
              <a:buFontTx/>
              <a:buChar char="-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Sí se observó una tendencia a la caída de la función pulmonar al año en el patrón NIU respecto al patrón NINE, que </a:t>
            </a:r>
            <a:r>
              <a:rPr lang="es-ES" sz="1200">
                <a:latin typeface="Arial" panose="020B0604020202020204" pitchFamily="34" charset="0"/>
                <a:cs typeface="Arial" panose="020B0604020202020204" pitchFamily="34" charset="0"/>
              </a:rPr>
              <a:t>se mantuvo.</a:t>
            </a: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a 9">
            <a:extLst>
              <a:ext uri="{FF2B5EF4-FFF2-40B4-BE49-F238E27FC236}">
                <a16:creationId xmlns:a16="http://schemas.microsoft.com/office/drawing/2014/main" id="{613C9FA2-6E7B-D2EE-F97C-390D0AFF3E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144957"/>
              </p:ext>
            </p:extLst>
          </p:nvPr>
        </p:nvGraphicFramePr>
        <p:xfrm>
          <a:off x="6108074" y="497207"/>
          <a:ext cx="2928420" cy="22948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75789">
                  <a:extLst>
                    <a:ext uri="{9D8B030D-6E8A-4147-A177-3AD203B41FA5}">
                      <a16:colId xmlns:a16="http://schemas.microsoft.com/office/drawing/2014/main" val="246964729"/>
                    </a:ext>
                  </a:extLst>
                </a:gridCol>
                <a:gridCol w="788421">
                  <a:extLst>
                    <a:ext uri="{9D8B030D-6E8A-4147-A177-3AD203B41FA5}">
                      <a16:colId xmlns:a16="http://schemas.microsoft.com/office/drawing/2014/main" val="3097495646"/>
                    </a:ext>
                  </a:extLst>
                </a:gridCol>
                <a:gridCol w="816140">
                  <a:extLst>
                    <a:ext uri="{9D8B030D-6E8A-4147-A177-3AD203B41FA5}">
                      <a16:colId xmlns:a16="http://schemas.microsoft.com/office/drawing/2014/main" val="3498767938"/>
                    </a:ext>
                  </a:extLst>
                </a:gridCol>
                <a:gridCol w="648070">
                  <a:extLst>
                    <a:ext uri="{9D8B030D-6E8A-4147-A177-3AD203B41FA5}">
                      <a16:colId xmlns:a16="http://schemas.microsoft.com/office/drawing/2014/main" val="3206938422"/>
                    </a:ext>
                  </a:extLst>
                </a:gridCol>
              </a:tblGrid>
              <a:tr h="557500"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Patrón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SCEF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7737237"/>
                  </a:ext>
                </a:extLst>
              </a:tr>
              <a:tr h="55750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FVC: 2172,5±740</a:t>
                      </a:r>
                    </a:p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DLCO: 50,5±3,1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FVC: 2271,1±590,4</a:t>
                      </a:r>
                    </a:p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DLCO: 58,6±15,3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FVC:2800±1456,64</a:t>
                      </a:r>
                    </a:p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DLCO:56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002635"/>
                  </a:ext>
                </a:extLst>
              </a:tr>
              <a:tr h="55750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FVC: 2570±258</a:t>
                      </a:r>
                    </a:p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DLCO: 37,5±14,8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FVC: 2487,1±639,5</a:t>
                      </a:r>
                    </a:p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DLCO: 61,3±20,6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sz="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1732172"/>
                  </a:ext>
                </a:extLst>
              </a:tr>
              <a:tr h="557500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meses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FVC: 1855±854,4</a:t>
                      </a:r>
                    </a:p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DLCO:</a:t>
                      </a:r>
                    </a:p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45,17±9,41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FVC: 2513,3±739</a:t>
                      </a:r>
                    </a:p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DLCO: 59,4±17,8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FVC:2010</a:t>
                      </a:r>
                    </a:p>
                    <a:p>
                      <a:r>
                        <a:rPr lang="es-ES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DLCO:46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0089809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27A1A39A-9CBF-5705-1DFB-96A4045C1DFD}"/>
              </a:ext>
            </a:extLst>
          </p:cNvPr>
          <p:cNvSpPr txBox="1"/>
          <p:nvPr/>
        </p:nvSpPr>
        <p:spPr>
          <a:xfrm>
            <a:off x="6228184" y="195486"/>
            <a:ext cx="28083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Patrón radiológico-Función pulmonar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530DD00-4578-F252-647E-FA5DBFEBC54F}"/>
              </a:ext>
            </a:extLst>
          </p:cNvPr>
          <p:cNvSpPr txBox="1"/>
          <p:nvPr/>
        </p:nvSpPr>
        <p:spPr>
          <a:xfrm>
            <a:off x="6337702" y="2804502"/>
            <a:ext cx="25202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ANOVA bidireccional p&gt;0,05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308</Words>
  <Application>Microsoft Office PowerPoint</Application>
  <PresentationFormat>Presentación en pantalla (16:9)</PresentationFormat>
  <Paragraphs>55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JOSE ANTONIO DELGADO TORRALBO</cp:lastModifiedBy>
  <cp:revision>4</cp:revision>
  <dcterms:created xsi:type="dcterms:W3CDTF">2022-01-11T08:55:46Z</dcterms:created>
  <dcterms:modified xsi:type="dcterms:W3CDTF">2023-03-02T22:03:28Z</dcterms:modified>
</cp:coreProperties>
</file>