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7" r:id="rId1"/>
  </p:sldMasterIdLst>
  <p:sldIdLst>
    <p:sldId id="257" r:id="rId2"/>
    <p:sldId id="258" r:id="rId3"/>
  </p:sldIdLst>
  <p:sldSz cx="9144000" cy="5143500" type="screen16x9"/>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03" d="100"/>
          <a:sy n="103" d="100"/>
        </p:scale>
        <p:origin x="902" y="7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nzalo Jose Gonzalez Mendoza" userId="a5c90dce1d7f5117" providerId="LiveId" clId="{8C444D3B-B7C7-46CE-B4E5-0A6EB81175FF}"/>
    <pc:docChg chg="custSel modSld">
      <pc:chgData name="Gonzalo Jose Gonzalez Mendoza" userId="a5c90dce1d7f5117" providerId="LiveId" clId="{8C444D3B-B7C7-46CE-B4E5-0A6EB81175FF}" dt="2023-03-02T12:59:39.021" v="62" actId="478"/>
      <pc:docMkLst>
        <pc:docMk/>
      </pc:docMkLst>
      <pc:sldChg chg="delSp modSp mod">
        <pc:chgData name="Gonzalo Jose Gonzalez Mendoza" userId="a5c90dce1d7f5117" providerId="LiveId" clId="{8C444D3B-B7C7-46CE-B4E5-0A6EB81175FF}" dt="2023-03-02T12:59:39.021" v="62" actId="478"/>
        <pc:sldMkLst>
          <pc:docMk/>
          <pc:sldMk cId="4180198527" sldId="257"/>
        </pc:sldMkLst>
        <pc:spChg chg="del">
          <ac:chgData name="Gonzalo Jose Gonzalez Mendoza" userId="a5c90dce1d7f5117" providerId="LiveId" clId="{8C444D3B-B7C7-46CE-B4E5-0A6EB81175FF}" dt="2023-03-02T12:59:39.021" v="62" actId="478"/>
          <ac:spMkLst>
            <pc:docMk/>
            <pc:sldMk cId="4180198527" sldId="257"/>
            <ac:spMk id="4" creationId="{6F3040B7-D27A-76F2-76B1-CE75208E5872}"/>
          </ac:spMkLst>
        </pc:spChg>
        <pc:spChg chg="mod">
          <ac:chgData name="Gonzalo Jose Gonzalez Mendoza" userId="a5c90dce1d7f5117" providerId="LiveId" clId="{8C444D3B-B7C7-46CE-B4E5-0A6EB81175FF}" dt="2023-03-02T12:59:15.518" v="61" actId="20577"/>
          <ac:spMkLst>
            <pc:docMk/>
            <pc:sldMk cId="4180198527" sldId="257"/>
            <ac:spMk id="18" creationId="{C485A042-303A-A204-75CD-BD090FFF0E0F}"/>
          </ac:spMkLst>
        </pc:spChg>
      </pc:sldChg>
      <pc:sldChg chg="modSp mod">
        <pc:chgData name="Gonzalo Jose Gonzalez Mendoza" userId="a5c90dce1d7f5117" providerId="LiveId" clId="{8C444D3B-B7C7-46CE-B4E5-0A6EB81175FF}" dt="2023-03-02T12:54:53.965" v="59" actId="122"/>
        <pc:sldMkLst>
          <pc:docMk/>
          <pc:sldMk cId="353224129" sldId="258"/>
        </pc:sldMkLst>
        <pc:spChg chg="mod">
          <ac:chgData name="Gonzalo Jose Gonzalez Mendoza" userId="a5c90dce1d7f5117" providerId="LiveId" clId="{8C444D3B-B7C7-46CE-B4E5-0A6EB81175FF}" dt="2023-03-02T12:54:53.965" v="59" actId="122"/>
          <ac:spMkLst>
            <pc:docMk/>
            <pc:sldMk cId="353224129" sldId="258"/>
            <ac:spMk id="21" creationId="{F3687700-10D2-F94E-20B6-C9EC71B40F2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513159" y="514350"/>
            <a:ext cx="6000750" cy="2228851"/>
          </a:xfrm>
        </p:spPr>
        <p:txBody>
          <a:bodyPr anchor="b">
            <a:normAutofit/>
          </a:bodyPr>
          <a:lstStyle>
            <a:lvl1pPr algn="l">
              <a:defRPr sz="3600">
                <a:effectLst/>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13159" y="2882900"/>
            <a:ext cx="4800600" cy="1460500"/>
          </a:xfrm>
        </p:spPr>
        <p:txBody>
          <a:bodyPr anchor="t">
            <a:normAutofit/>
          </a:bodyPr>
          <a:lstStyle>
            <a:lvl1pPr marL="0" indent="0" algn="l">
              <a:buNone/>
              <a:defRPr sz="1575">
                <a:solidFill>
                  <a:schemeClr val="bg2">
                    <a:lumMod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9FF3760-2D2B-41EE-AD4D-E97CEE386876}" type="datetimeFigureOut">
              <a:rPr lang="es-ES" smtClean="0"/>
              <a:t>02/03/2023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9B01338-6D08-442D-9F98-0B03F1F895B4}" type="slidenum">
              <a:rPr lang="es-ES" smtClean="0"/>
              <a:t>‹Nº›</a:t>
            </a:fld>
            <a:endParaRPr lang="es-ES"/>
          </a:p>
        </p:txBody>
      </p:sp>
      <p:cxnSp>
        <p:nvCxnSpPr>
          <p:cNvPr id="16" name="Straight Connector 15"/>
          <p:cNvCxnSpPr/>
          <p:nvPr/>
        </p:nvCxnSpPr>
        <p:spPr>
          <a:xfrm flipH="1">
            <a:off x="6171009" y="6350"/>
            <a:ext cx="2857500" cy="28575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4581128" y="68659"/>
            <a:ext cx="4560491" cy="456049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5426869" y="171450"/>
            <a:ext cx="3714750" cy="371475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501878" y="24209"/>
            <a:ext cx="3639742" cy="363974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884070" y="457201"/>
            <a:ext cx="3257549" cy="325754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13101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nchor="ct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9FF3760-2D2B-41EE-AD4D-E97CEE386876}" type="datetimeFigureOut">
              <a:rPr lang="es-ES" smtClean="0"/>
              <a:t>02/03/2023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75966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513159" y="1504950"/>
            <a:ext cx="6400801" cy="1711200"/>
          </a:xfrm>
        </p:spPr>
        <p:txBody>
          <a:bodyPr anchor="b">
            <a:normAutofit/>
          </a:bodyPr>
          <a:lstStyle>
            <a:lvl1pPr algn="l">
              <a:defRPr sz="27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13160" y="3371850"/>
            <a:ext cx="6400800" cy="1123950"/>
          </a:xfrm>
        </p:spPr>
        <p:txBody>
          <a:bodyPr anchor="t">
            <a:normAutofit/>
          </a:bodyPr>
          <a:lstStyle>
            <a:lvl1pPr marL="0" indent="0" algn="l">
              <a:buNone/>
              <a:defRPr sz="135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9FF3760-2D2B-41EE-AD4D-E97CEE386876}" type="datetimeFigureOut">
              <a:rPr lang="es-ES" smtClean="0"/>
              <a:t>02/03/2023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423276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13159" y="514351"/>
            <a:ext cx="3703241" cy="271145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356100" y="514351"/>
            <a:ext cx="3700859" cy="2711450"/>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9FF3760-2D2B-41EE-AD4D-E97CEE386876}" type="datetimeFigureOut">
              <a:rPr lang="es-ES" smtClean="0"/>
              <a:t>02/03/2023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2662647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729061" y="514350"/>
            <a:ext cx="3487340" cy="432197"/>
          </a:xfrm>
        </p:spPr>
        <p:txBody>
          <a:bodyPr anchor="b">
            <a:noAutofit/>
          </a:bodyPr>
          <a:lstStyle>
            <a:lvl1pPr marL="0" indent="0">
              <a:buNone/>
              <a:defRPr sz="21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4" name="Content Placeholder 3"/>
          <p:cNvSpPr>
            <a:spLocks noGrp="1"/>
          </p:cNvSpPr>
          <p:nvPr>
            <p:ph sz="half" idx="2"/>
          </p:nvPr>
        </p:nvSpPr>
        <p:spPr>
          <a:xfrm>
            <a:off x="513159" y="952897"/>
            <a:ext cx="3703241" cy="2272904"/>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559299" y="514350"/>
            <a:ext cx="3498851" cy="432197"/>
          </a:xfrm>
        </p:spPr>
        <p:txBody>
          <a:bodyPr anchor="b">
            <a:noAutofit/>
          </a:bodyPr>
          <a:lstStyle>
            <a:lvl1pPr marL="0" indent="0">
              <a:buNone/>
              <a:defRPr sz="21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s-ES"/>
              <a:t>Haga clic para modificar los estilos de texto del patrón</a:t>
            </a:r>
          </a:p>
        </p:txBody>
      </p:sp>
      <p:sp>
        <p:nvSpPr>
          <p:cNvPr id="6" name="Content Placeholder 5"/>
          <p:cNvSpPr>
            <a:spLocks noGrp="1"/>
          </p:cNvSpPr>
          <p:nvPr>
            <p:ph sz="quarter" idx="4"/>
          </p:nvPr>
        </p:nvSpPr>
        <p:spPr>
          <a:xfrm>
            <a:off x="4354909" y="946546"/>
            <a:ext cx="3696891" cy="2272904"/>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9FF3760-2D2B-41EE-AD4D-E97CEE386876}" type="datetimeFigureOut">
              <a:rPr lang="es-ES" smtClean="0"/>
              <a:t>02/03/2023</a:t>
            </a:fld>
            <a:endParaRPr lang="es-ES"/>
          </a:p>
        </p:txBody>
      </p:sp>
      <p:sp>
        <p:nvSpPr>
          <p:cNvPr id="8" name="Footer Placeholder 7"/>
          <p:cNvSpPr>
            <a:spLocks noGrp="1"/>
          </p:cNvSpPr>
          <p:nvPr>
            <p:ph type="ftr" sz="quarter" idx="11"/>
          </p:nvPr>
        </p:nvSpPr>
        <p:spPr/>
        <p:txBody>
          <a:bodyPr/>
          <a:lstStyle/>
          <a:p>
            <a:endParaRPr lang="es-ES"/>
          </a:p>
        </p:txBody>
      </p:sp>
      <p:sp>
        <p:nvSpPr>
          <p:cNvPr id="9" name="Slide Number Placeholder 8"/>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316574252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9FF3760-2D2B-41EE-AD4D-E97CEE386876}" type="datetimeFigureOut">
              <a:rPr lang="es-ES" smtClean="0"/>
              <a:t>02/03/2023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3891955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FF3760-2D2B-41EE-AD4D-E97CEE386876}" type="datetimeFigureOut">
              <a:rPr lang="es-ES" smtClean="0"/>
              <a:t>02/03/2023</a:t>
            </a:fld>
            <a:endParaRPr lang="es-ES"/>
          </a:p>
        </p:txBody>
      </p:sp>
      <p:sp>
        <p:nvSpPr>
          <p:cNvPr id="3" name="Footer Placeholder 2"/>
          <p:cNvSpPr>
            <a:spLocks noGrp="1"/>
          </p:cNvSpPr>
          <p:nvPr>
            <p:ph type="ftr" sz="quarter" idx="11"/>
          </p:nvPr>
        </p:nvSpPr>
        <p:spPr/>
        <p:txBody>
          <a:bodyPr/>
          <a:lstStyle/>
          <a:p>
            <a:endParaRPr lang="es-ES"/>
          </a:p>
        </p:txBody>
      </p:sp>
      <p:sp>
        <p:nvSpPr>
          <p:cNvPr id="4" name="Slide Number Placeholder 3"/>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3690572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313759" y="514350"/>
            <a:ext cx="2743200" cy="1028700"/>
          </a:xfrm>
        </p:spPr>
        <p:txBody>
          <a:bodyPr anchor="b">
            <a:normAutofit/>
          </a:bodyPr>
          <a:lstStyle>
            <a:lvl1pPr algn="l">
              <a:defRPr sz="18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513159" y="514350"/>
            <a:ext cx="4457701" cy="3981450"/>
          </a:xfrm>
        </p:spPr>
        <p:txBody>
          <a:bodyPr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313759" y="1657350"/>
            <a:ext cx="2743200" cy="1568450"/>
          </a:xfrm>
        </p:spPr>
        <p:txBody>
          <a:bodyPr anchor="t">
            <a:normAutofit/>
          </a:bodyPr>
          <a:lstStyle>
            <a:lvl1pPr marL="0" indent="0">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9FF3760-2D2B-41EE-AD4D-E97CEE386876}" type="datetimeFigureOut">
              <a:rPr lang="es-ES" smtClean="0"/>
              <a:t>02/03/2023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25164794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3542109" y="1085850"/>
            <a:ext cx="4514850" cy="857250"/>
          </a:xfrm>
        </p:spPr>
        <p:txBody>
          <a:bodyPr anchor="b">
            <a:normAutofit/>
          </a:bodyPr>
          <a:lstStyle>
            <a:lvl1pPr algn="l">
              <a:defRPr sz="2100" b="0"/>
            </a:lvl1pPr>
          </a:lstStyle>
          <a:p>
            <a:r>
              <a:rPr lang="es-ES"/>
              <a:t>Haga clic para modificar el estilo de título del patrón</a:t>
            </a:r>
            <a:endParaRPr lang="en-US" dirty="0"/>
          </a:p>
        </p:txBody>
      </p:sp>
      <p:sp>
        <p:nvSpPr>
          <p:cNvPr id="14" name="Picture Placeholder 2"/>
          <p:cNvSpPr>
            <a:spLocks noGrp="1" noChangeAspect="1"/>
          </p:cNvSpPr>
          <p:nvPr>
            <p:ph type="pic" idx="1"/>
          </p:nvPr>
        </p:nvSpPr>
        <p:spPr>
          <a:xfrm>
            <a:off x="741759" y="685800"/>
            <a:ext cx="2460731" cy="3429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3542109" y="2082800"/>
            <a:ext cx="4516041" cy="1536700"/>
          </a:xfrm>
        </p:spPr>
        <p:txBody>
          <a:bodyPr anchor="t">
            <a:normAutofit/>
          </a:bodyPr>
          <a:lstStyle>
            <a:lvl1pPr marL="0" indent="0">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B9FF3760-2D2B-41EE-AD4D-E97CEE386876}" type="datetimeFigureOut">
              <a:rPr lang="es-ES" smtClean="0"/>
              <a:t>02/03/2023</a:t>
            </a:fld>
            <a:endParaRPr lang="es-ES"/>
          </a:p>
        </p:txBody>
      </p:sp>
      <p:sp>
        <p:nvSpPr>
          <p:cNvPr id="6" name="Footer Placeholder 5"/>
          <p:cNvSpPr>
            <a:spLocks noGrp="1"/>
          </p:cNvSpPr>
          <p:nvPr>
            <p:ph type="ftr" sz="quarter" idx="11"/>
          </p:nvPr>
        </p:nvSpPr>
        <p:spPr/>
        <p:txBody>
          <a:bodyPr/>
          <a:lstStyle/>
          <a:p>
            <a:endParaRPr lang="es-ES"/>
          </a:p>
        </p:txBody>
      </p:sp>
      <p:sp>
        <p:nvSpPr>
          <p:cNvPr id="7" name="Slide Number Placeholder 6"/>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3688398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7" name="Picture Placeholder 2"/>
          <p:cNvSpPr>
            <a:spLocks noGrp="1" noChangeAspect="1"/>
          </p:cNvSpPr>
          <p:nvPr>
            <p:ph type="pic" idx="13"/>
          </p:nvPr>
        </p:nvSpPr>
        <p:spPr>
          <a:xfrm>
            <a:off x="514350" y="400050"/>
            <a:ext cx="8114109" cy="234315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s-ES"/>
              <a:t>Haga clic en el icono para agregar una imagen</a:t>
            </a:r>
            <a:endParaRPr lang="en-US" dirty="0"/>
          </a:p>
        </p:txBody>
      </p:sp>
      <p:sp>
        <p:nvSpPr>
          <p:cNvPr id="16" name="Text Placeholder 9"/>
          <p:cNvSpPr>
            <a:spLocks noGrp="1"/>
          </p:cNvSpPr>
          <p:nvPr>
            <p:ph type="body" sz="quarter" idx="14"/>
          </p:nvPr>
        </p:nvSpPr>
        <p:spPr>
          <a:xfrm>
            <a:off x="685801" y="2882900"/>
            <a:ext cx="6228158" cy="342900"/>
          </a:xfrm>
        </p:spPr>
        <p:txBody>
          <a:bodyPr anchor="t">
            <a:normAutofit/>
          </a:bodyPr>
          <a:lstStyle>
            <a:lvl1pPr marL="0" indent="0">
              <a:buFontTx/>
              <a:buNone/>
              <a:defRPr sz="12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B9FF3760-2D2B-41EE-AD4D-E97CEE386876}" type="datetimeFigureOut">
              <a:rPr lang="es-ES" smtClean="0"/>
              <a:t>02/03/2023</a:t>
            </a:fld>
            <a:endParaRPr lang="es-ES"/>
          </a:p>
        </p:txBody>
      </p:sp>
      <p:sp>
        <p:nvSpPr>
          <p:cNvPr id="4" name="Footer Placeholder 3"/>
          <p:cNvSpPr>
            <a:spLocks noGrp="1"/>
          </p:cNvSpPr>
          <p:nvPr>
            <p:ph type="ftr" sz="quarter" idx="11"/>
          </p:nvPr>
        </p:nvSpPr>
        <p:spPr/>
        <p:txBody>
          <a:bodyPr/>
          <a:lstStyle/>
          <a:p>
            <a:endParaRPr lang="es-ES"/>
          </a:p>
        </p:txBody>
      </p:sp>
      <p:sp>
        <p:nvSpPr>
          <p:cNvPr id="5" name="Slide Number Placeholder 4"/>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19797990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513160" y="514350"/>
            <a:ext cx="7543800" cy="2057400"/>
          </a:xfrm>
        </p:spPr>
        <p:txBody>
          <a:bodyPr anchor="ctr">
            <a:normAutofit/>
          </a:bodyPr>
          <a:lstStyle>
            <a:lvl1pPr algn="l">
              <a:defRPr sz="24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13159" y="3086100"/>
            <a:ext cx="6401991" cy="1409700"/>
          </a:xfrm>
        </p:spPr>
        <p:txBody>
          <a:bodyPr anchor="ctr">
            <a:normAutofit/>
          </a:bodyPr>
          <a:lstStyle>
            <a:lvl1pPr marL="0" indent="0" algn="l">
              <a:buNone/>
              <a:defRPr sz="150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9FF3760-2D2B-41EE-AD4D-E97CEE386876}" type="datetimeFigureOut">
              <a:rPr lang="es-ES" smtClean="0"/>
              <a:t>02/03/2023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3238148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856059" y="514350"/>
            <a:ext cx="6858001" cy="2057400"/>
          </a:xfrm>
        </p:spPr>
        <p:txBody>
          <a:bodyPr anchor="ctr">
            <a:normAutofit/>
          </a:bodyPr>
          <a:lstStyle>
            <a:lvl1pPr algn="l">
              <a:defRPr sz="24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1084659" y="2571750"/>
            <a:ext cx="6400800" cy="285750"/>
          </a:xfrm>
        </p:spPr>
        <p:txBody>
          <a:bodyPr anchor="ctr"/>
          <a:lstStyle>
            <a:lvl1pPr marL="0" indent="0">
              <a:buFontTx/>
              <a:buNone/>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s-ES"/>
              <a:t>Haga clic para modificar los estilos de texto del patrón</a:t>
            </a:r>
          </a:p>
        </p:txBody>
      </p:sp>
      <p:sp>
        <p:nvSpPr>
          <p:cNvPr id="3" name="Text Placeholder 2"/>
          <p:cNvSpPr>
            <a:spLocks noGrp="1"/>
          </p:cNvSpPr>
          <p:nvPr>
            <p:ph type="body" idx="1"/>
          </p:nvPr>
        </p:nvSpPr>
        <p:spPr>
          <a:xfrm>
            <a:off x="513160" y="3225801"/>
            <a:ext cx="6400800" cy="1263649"/>
          </a:xfrm>
        </p:spPr>
        <p:txBody>
          <a:bodyPr anchor="ctr">
            <a:normAutofit/>
          </a:bodyPr>
          <a:lstStyle>
            <a:lvl1pPr marL="0" indent="0" algn="l">
              <a:buNone/>
              <a:defRPr sz="150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9FF3760-2D2B-41EE-AD4D-E97CEE386876}" type="datetimeFigureOut">
              <a:rPr lang="es-ES" smtClean="0"/>
              <a:t>02/03/2023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9B01338-6D08-442D-9F98-0B03F1F895B4}" type="slidenum">
              <a:rPr lang="es-ES" smtClean="0"/>
              <a:t>‹Nº›</a:t>
            </a:fld>
            <a:endParaRPr lang="es-ES"/>
          </a:p>
        </p:txBody>
      </p:sp>
      <p:sp>
        <p:nvSpPr>
          <p:cNvPr id="14" name="TextBox 13"/>
          <p:cNvSpPr txBox="1"/>
          <p:nvPr/>
        </p:nvSpPr>
        <p:spPr>
          <a:xfrm>
            <a:off x="398859" y="609167"/>
            <a:ext cx="457200" cy="438582"/>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5" name="TextBox 14"/>
          <p:cNvSpPr txBox="1"/>
          <p:nvPr/>
        </p:nvSpPr>
        <p:spPr>
          <a:xfrm>
            <a:off x="7714059" y="2076451"/>
            <a:ext cx="457200" cy="438582"/>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spTree>
    <p:extLst>
      <p:ext uri="{BB962C8B-B14F-4D97-AF65-F5344CB8AC3E}">
        <p14:creationId xmlns:p14="http://schemas.microsoft.com/office/powerpoint/2010/main" val="4639595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513159" y="2571750"/>
            <a:ext cx="6400800" cy="1273050"/>
          </a:xfrm>
        </p:spPr>
        <p:txBody>
          <a:bodyPr anchor="b">
            <a:normAutofit/>
          </a:bodyPr>
          <a:lstStyle>
            <a:lvl1pPr algn="l">
              <a:defRPr sz="2400" b="0" cap="all"/>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13158" y="3849736"/>
            <a:ext cx="6401993" cy="645300"/>
          </a:xfrm>
        </p:spPr>
        <p:txBody>
          <a:bodyPr anchor="t">
            <a:normAutofit/>
          </a:bodyPr>
          <a:lstStyle>
            <a:lvl1pPr marL="0" indent="0" algn="l">
              <a:buNone/>
              <a:defRPr sz="150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9FF3760-2D2B-41EE-AD4D-E97CEE386876}" type="datetimeFigureOut">
              <a:rPr lang="es-ES" smtClean="0"/>
              <a:t>02/03/2023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36177186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856060" y="514350"/>
            <a:ext cx="6858000" cy="2057400"/>
          </a:xfrm>
        </p:spPr>
        <p:txBody>
          <a:bodyPr anchor="ctr">
            <a:normAutofit/>
          </a:bodyPr>
          <a:lstStyle>
            <a:lvl1pPr algn="l">
              <a:defRPr sz="2400" b="0" cap="all">
                <a:solidFill>
                  <a:schemeClr val="tx1"/>
                </a:solidFill>
              </a:defRPr>
            </a:lvl1pPr>
          </a:lstStyle>
          <a:p>
            <a:r>
              <a:rPr lang="es-ES"/>
              <a:t>Haga clic para modificar el estilo de título del patrón</a:t>
            </a:r>
            <a:endParaRPr lang="en-US" dirty="0"/>
          </a:p>
        </p:txBody>
      </p:sp>
      <p:sp>
        <p:nvSpPr>
          <p:cNvPr id="10" name="Text Placeholder 9"/>
          <p:cNvSpPr>
            <a:spLocks noGrp="1"/>
          </p:cNvSpPr>
          <p:nvPr>
            <p:ph type="body" sz="quarter" idx="13"/>
          </p:nvPr>
        </p:nvSpPr>
        <p:spPr>
          <a:xfrm>
            <a:off x="513159" y="2946400"/>
            <a:ext cx="6400801" cy="787400"/>
          </a:xfrm>
        </p:spPr>
        <p:txBody>
          <a:bodyPr vert="horz" lIns="91440" tIns="45720" rIns="91440" bIns="45720" rtlCol="0" anchor="b">
            <a:normAutofit/>
          </a:bodyPr>
          <a:lstStyle>
            <a:lvl1pPr>
              <a:buNone/>
              <a:defRPr lang="en-US" sz="18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513159" y="3733800"/>
            <a:ext cx="6400801" cy="762000"/>
          </a:xfrm>
        </p:spPr>
        <p:txBody>
          <a:bodyPr anchor="t">
            <a:normAutofit/>
          </a:bodyPr>
          <a:lstStyle>
            <a:lvl1pPr marL="0" indent="0" algn="l">
              <a:buNone/>
              <a:defRPr sz="135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9FF3760-2D2B-41EE-AD4D-E97CEE386876}" type="datetimeFigureOut">
              <a:rPr lang="es-ES" smtClean="0"/>
              <a:t>02/03/2023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9B01338-6D08-442D-9F98-0B03F1F895B4}" type="slidenum">
              <a:rPr lang="es-ES" smtClean="0"/>
              <a:t>‹Nº›</a:t>
            </a:fld>
            <a:endParaRPr lang="es-ES"/>
          </a:p>
        </p:txBody>
      </p:sp>
      <p:sp>
        <p:nvSpPr>
          <p:cNvPr id="11" name="TextBox 10"/>
          <p:cNvSpPr txBox="1"/>
          <p:nvPr/>
        </p:nvSpPr>
        <p:spPr>
          <a:xfrm>
            <a:off x="398859" y="609167"/>
            <a:ext cx="457200" cy="438582"/>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2" name="TextBox 11"/>
          <p:cNvSpPr txBox="1"/>
          <p:nvPr/>
        </p:nvSpPr>
        <p:spPr>
          <a:xfrm>
            <a:off x="7714059" y="2076451"/>
            <a:ext cx="457200" cy="438582"/>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spTree>
    <p:extLst>
      <p:ext uri="{BB962C8B-B14F-4D97-AF65-F5344CB8AC3E}">
        <p14:creationId xmlns:p14="http://schemas.microsoft.com/office/powerpoint/2010/main" val="1191832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513160" y="514350"/>
            <a:ext cx="7543800" cy="2057400"/>
          </a:xfrm>
        </p:spPr>
        <p:txBody>
          <a:bodyPr vert="horz" lIns="91440" tIns="45720" rIns="91440" bIns="45720" rtlCol="0" anchor="ctr">
            <a:normAutofit/>
          </a:bodyPr>
          <a:lstStyle>
            <a:lvl1pPr>
              <a:defRPr lang="en-US" b="0" dirty="0"/>
            </a:lvl1pPr>
          </a:lstStyle>
          <a:p>
            <a:pPr marL="0" lvl="0"/>
            <a:r>
              <a:rPr lang="es-ES"/>
              <a:t>Haga clic para modificar el estilo de título del patrón</a:t>
            </a:r>
            <a:endParaRPr lang="en-US" dirty="0"/>
          </a:p>
        </p:txBody>
      </p:sp>
      <p:sp>
        <p:nvSpPr>
          <p:cNvPr id="10" name="Text Placeholder 9"/>
          <p:cNvSpPr>
            <a:spLocks noGrp="1"/>
          </p:cNvSpPr>
          <p:nvPr>
            <p:ph type="body" sz="quarter" idx="13"/>
          </p:nvPr>
        </p:nvSpPr>
        <p:spPr>
          <a:xfrm>
            <a:off x="513159" y="2946401"/>
            <a:ext cx="6400800" cy="628650"/>
          </a:xfrm>
        </p:spPr>
        <p:txBody>
          <a:bodyPr vert="horz" lIns="91440" tIns="45720" rIns="91440" bIns="45720" rtlCol="0" anchor="b">
            <a:normAutofit/>
          </a:bodyPr>
          <a:lstStyle>
            <a:lvl1pPr>
              <a:buNone/>
              <a:defRPr lang="en-US" sz="1800" b="0" cap="all" dirty="0">
                <a:ln w="3175" cmpd="sng">
                  <a:noFill/>
                </a:ln>
                <a:solidFill>
                  <a:schemeClr val="tx1"/>
                </a:solidFill>
                <a:effectLst/>
              </a:defRPr>
            </a:lvl1pPr>
          </a:lstStyle>
          <a:p>
            <a:pPr marL="0" lvl="0">
              <a:spcBef>
                <a:spcPct val="0"/>
              </a:spcBef>
              <a:buNone/>
            </a:pPr>
            <a:r>
              <a:rPr lang="es-ES"/>
              <a:t>Haga clic para modificar los estilos de texto del patrón</a:t>
            </a:r>
          </a:p>
        </p:txBody>
      </p:sp>
      <p:sp>
        <p:nvSpPr>
          <p:cNvPr id="3" name="Text Placeholder 2"/>
          <p:cNvSpPr>
            <a:spLocks noGrp="1"/>
          </p:cNvSpPr>
          <p:nvPr>
            <p:ph type="body" idx="1"/>
          </p:nvPr>
        </p:nvSpPr>
        <p:spPr>
          <a:xfrm>
            <a:off x="513159" y="3575049"/>
            <a:ext cx="6400801" cy="920750"/>
          </a:xfrm>
        </p:spPr>
        <p:txBody>
          <a:bodyPr anchor="t">
            <a:normAutofit/>
          </a:bodyPr>
          <a:lstStyle>
            <a:lvl1pPr marL="0" indent="0" algn="l">
              <a:buNone/>
              <a:defRPr sz="1350">
                <a:solidFill>
                  <a:schemeClr val="bg2">
                    <a:lumMod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B9FF3760-2D2B-41EE-AD4D-E97CEE386876}" type="datetimeFigureOut">
              <a:rPr lang="es-ES" smtClean="0"/>
              <a:t>02/03/2023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36770462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9FF3760-2D2B-41EE-AD4D-E97CEE386876}" type="datetimeFigureOut">
              <a:rPr lang="es-ES" smtClean="0"/>
              <a:t>02/03/2023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577096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3909" y="514350"/>
            <a:ext cx="1543050" cy="3429000"/>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514350" y="514350"/>
            <a:ext cx="5867400" cy="3981450"/>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9FF3760-2D2B-41EE-AD4D-E97CEE386876}" type="datetimeFigureOut">
              <a:rPr lang="es-ES" smtClean="0"/>
              <a:t>02/03/2023</a:t>
            </a:fld>
            <a:endParaRPr lang="es-ES"/>
          </a:p>
        </p:txBody>
      </p:sp>
      <p:sp>
        <p:nvSpPr>
          <p:cNvPr id="5" name="Footer Placeholder 4"/>
          <p:cNvSpPr>
            <a:spLocks noGrp="1"/>
          </p:cNvSpPr>
          <p:nvPr>
            <p:ph type="ftr" sz="quarter" idx="11"/>
          </p:nvPr>
        </p:nvSpPr>
        <p:spPr/>
        <p:txBody>
          <a:bodyPr/>
          <a:lstStyle/>
          <a:p>
            <a:endParaRPr lang="es-ES"/>
          </a:p>
        </p:txBody>
      </p:sp>
      <p:sp>
        <p:nvSpPr>
          <p:cNvPr id="6" name="Slide Number Placeholder 5"/>
          <p:cNvSpPr>
            <a:spLocks noGrp="1"/>
          </p:cNvSpPr>
          <p:nvPr>
            <p:ph type="sldNum" sz="quarter" idx="12"/>
          </p:nvPr>
        </p:nvSpPr>
        <p:spPr/>
        <p:txBody>
          <a:bodyPr/>
          <a:lstStyle/>
          <a:p>
            <a:fld id="{09B01338-6D08-442D-9F98-0B03F1F895B4}" type="slidenum">
              <a:rPr lang="es-ES" smtClean="0"/>
              <a:t>‹Nº›</a:t>
            </a:fld>
            <a:endParaRPr lang="es-ES"/>
          </a:p>
        </p:txBody>
      </p:sp>
    </p:spTree>
    <p:extLst>
      <p:ext uri="{BB962C8B-B14F-4D97-AF65-F5344CB8AC3E}">
        <p14:creationId xmlns:p14="http://schemas.microsoft.com/office/powerpoint/2010/main" val="1739323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905227" y="2222500"/>
            <a:ext cx="2236394" cy="2406650"/>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13159" y="3365499"/>
            <a:ext cx="6400800" cy="1130300"/>
          </a:xfrm>
          <a:prstGeom prst="rect">
            <a:avLst/>
          </a:prstGeom>
          <a:effectLst/>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13159" y="514351"/>
            <a:ext cx="6400800" cy="2711450"/>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428309" y="4629150"/>
            <a:ext cx="1200150" cy="273844"/>
          </a:xfrm>
          <a:prstGeom prst="rect">
            <a:avLst/>
          </a:prstGeom>
        </p:spPr>
        <p:txBody>
          <a:bodyPr vert="horz" lIns="91440" tIns="45720" rIns="91440" bIns="45720" rtlCol="0" anchor="t"/>
          <a:lstStyle>
            <a:lvl1pPr algn="r">
              <a:defRPr sz="750" b="0" i="0">
                <a:solidFill>
                  <a:schemeClr val="bg2">
                    <a:lumMod val="50000"/>
                  </a:schemeClr>
                </a:solidFill>
                <a:effectLst/>
                <a:latin typeface="+mn-lt"/>
              </a:defRPr>
            </a:lvl1pPr>
          </a:lstStyle>
          <a:p>
            <a:fld id="{B9FF3760-2D2B-41EE-AD4D-E97CEE386876}" type="datetimeFigureOut">
              <a:rPr lang="es-ES" smtClean="0"/>
              <a:t>02/03/2023</a:t>
            </a:fld>
            <a:endParaRPr lang="es-ES"/>
          </a:p>
        </p:txBody>
      </p:sp>
      <p:sp>
        <p:nvSpPr>
          <p:cNvPr id="5" name="Footer Placeholder 4"/>
          <p:cNvSpPr>
            <a:spLocks noGrp="1"/>
          </p:cNvSpPr>
          <p:nvPr>
            <p:ph type="ftr" sz="quarter" idx="3"/>
          </p:nvPr>
        </p:nvSpPr>
        <p:spPr>
          <a:xfrm>
            <a:off x="513159" y="4629150"/>
            <a:ext cx="5657850" cy="273844"/>
          </a:xfrm>
          <a:prstGeom prst="rect">
            <a:avLst/>
          </a:prstGeom>
        </p:spPr>
        <p:txBody>
          <a:bodyPr vert="horz" lIns="91440" tIns="45720" rIns="91440" bIns="45720" rtlCol="0" anchor="t"/>
          <a:lstStyle>
            <a:lvl1pPr algn="l">
              <a:defRPr sz="750" b="0" i="0">
                <a:solidFill>
                  <a:schemeClr val="bg2">
                    <a:lumMod val="50000"/>
                  </a:schemeClr>
                </a:solidFill>
                <a:effectLst/>
                <a:latin typeface="+mn-lt"/>
              </a:defRPr>
            </a:lvl1pPr>
          </a:lstStyle>
          <a:p>
            <a:endParaRPr lang="es-ES"/>
          </a:p>
        </p:txBody>
      </p:sp>
      <p:sp>
        <p:nvSpPr>
          <p:cNvPr id="6" name="Slide Number Placeholder 5"/>
          <p:cNvSpPr>
            <a:spLocks noGrp="1"/>
          </p:cNvSpPr>
          <p:nvPr>
            <p:ph type="sldNum" sz="quarter" idx="4"/>
          </p:nvPr>
        </p:nvSpPr>
        <p:spPr>
          <a:xfrm>
            <a:off x="7772400" y="4183857"/>
            <a:ext cx="856684" cy="502444"/>
          </a:xfrm>
          <a:prstGeom prst="rect">
            <a:avLst/>
          </a:prstGeom>
        </p:spPr>
        <p:txBody>
          <a:bodyPr vert="horz" lIns="91440" tIns="45720" rIns="91440" bIns="45720" rtlCol="0" anchor="b"/>
          <a:lstStyle>
            <a:lvl1pPr algn="r">
              <a:defRPr sz="2400" b="0" i="0">
                <a:solidFill>
                  <a:schemeClr val="bg2">
                    <a:lumMod val="50000"/>
                  </a:schemeClr>
                </a:solidFill>
                <a:effectLst/>
                <a:latin typeface="+mn-lt"/>
              </a:defRPr>
            </a:lvl1pPr>
          </a:lstStyle>
          <a:p>
            <a:fld id="{09B01338-6D08-442D-9F98-0B03F1F895B4}" type="slidenum">
              <a:rPr lang="es-ES" smtClean="0"/>
              <a:t>‹Nº›</a:t>
            </a:fld>
            <a:endParaRPr lang="es-ES"/>
          </a:p>
        </p:txBody>
      </p:sp>
    </p:spTree>
    <p:extLst>
      <p:ext uri="{BB962C8B-B14F-4D97-AF65-F5344CB8AC3E}">
        <p14:creationId xmlns:p14="http://schemas.microsoft.com/office/powerpoint/2010/main" val="1510039586"/>
      </p:ext>
    </p:extLst>
  </p:cSld>
  <p:clrMap bg1="dk1" tx1="lt1" bg2="dk2" tx2="lt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 id="2147483930" r:id="rId13"/>
    <p:sldLayoutId id="2147483931" r:id="rId14"/>
    <p:sldLayoutId id="2147483932" r:id="rId15"/>
    <p:sldLayoutId id="2147483933" r:id="rId16"/>
    <p:sldLayoutId id="2147483934" r:id="rId17"/>
  </p:sldLayoutIdLst>
  <p:txStyles>
    <p:titleStyle>
      <a:lvl1pPr algn="l" defTabSz="342900" rtl="0" eaLnBrk="1" latinLnBrk="0" hangingPunct="1">
        <a:spcBef>
          <a:spcPct val="0"/>
        </a:spcBef>
        <a:buNone/>
        <a:defRPr sz="27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500" kern="1200" cap="none">
          <a:solidFill>
            <a:schemeClr val="bg2">
              <a:lumMod val="7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350" kern="1200" cap="none">
          <a:solidFill>
            <a:schemeClr val="bg2">
              <a:lumMod val="7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tx1"/>
        </a:buClr>
        <a:buSzPct val="80000"/>
        <a:buFont typeface="Wingdings 3" panose="05040102010807070707" pitchFamily="18" charset="2"/>
        <a:buChar char=""/>
        <a:defRPr sz="1200" kern="1200" cap="none">
          <a:solidFill>
            <a:schemeClr val="bg2">
              <a:lumMod val="7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tx1"/>
        </a:buClr>
        <a:buSzPct val="80000"/>
        <a:buFont typeface="Wingdings 3" panose="05040102010807070707" pitchFamily="18" charset="2"/>
        <a:buChar char=""/>
        <a:defRPr sz="1050" kern="1200" cap="none">
          <a:solidFill>
            <a:schemeClr val="bg2">
              <a:lumMod val="75000"/>
            </a:schemeClr>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4FE5AA-7A0C-EC12-001B-3937C6179685}"/>
              </a:ext>
            </a:extLst>
          </p:cNvPr>
          <p:cNvSpPr>
            <a:spLocks noGrp="1"/>
          </p:cNvSpPr>
          <p:nvPr>
            <p:ph type="title"/>
          </p:nvPr>
        </p:nvSpPr>
        <p:spPr>
          <a:xfrm>
            <a:off x="9545953" y="1642610"/>
            <a:ext cx="2494692" cy="355970"/>
          </a:xfrm>
        </p:spPr>
        <p:txBody>
          <a:bodyPr>
            <a:normAutofit fontScale="90000"/>
          </a:bodyPr>
          <a:lstStyle/>
          <a:p>
            <a:pPr algn="ctr"/>
            <a:br>
              <a:rPr lang="es-ES" sz="759" dirty="0">
                <a:latin typeface="Calibri" panose="020F0502020204030204" pitchFamily="34" charset="0"/>
                <a:ea typeface="Calibri" panose="020F0502020204030204" pitchFamily="34" charset="0"/>
              </a:rPr>
            </a:br>
            <a:br>
              <a:rPr lang="es-ES" sz="759" dirty="0">
                <a:latin typeface="Calibri" panose="020F0502020204030204" pitchFamily="34" charset="0"/>
                <a:ea typeface="Calibri" panose="020F0502020204030204" pitchFamily="34" charset="0"/>
              </a:rPr>
            </a:br>
            <a:endParaRPr lang="es-ES" dirty="0"/>
          </a:p>
        </p:txBody>
      </p:sp>
      <p:sp>
        <p:nvSpPr>
          <p:cNvPr id="6" name="CuadroTexto 5">
            <a:extLst>
              <a:ext uri="{FF2B5EF4-FFF2-40B4-BE49-F238E27FC236}">
                <a16:creationId xmlns:a16="http://schemas.microsoft.com/office/drawing/2014/main" id="{7113C473-9BE9-697B-2F7A-5F46DFC82BD7}"/>
              </a:ext>
            </a:extLst>
          </p:cNvPr>
          <p:cNvSpPr txBox="1"/>
          <p:nvPr/>
        </p:nvSpPr>
        <p:spPr>
          <a:xfrm>
            <a:off x="2322294" y="798954"/>
            <a:ext cx="5383978" cy="200055"/>
          </a:xfrm>
          <a:prstGeom prst="rect">
            <a:avLst/>
          </a:prstGeom>
          <a:noFill/>
        </p:spPr>
        <p:txBody>
          <a:bodyPr wrap="square" rtlCol="0">
            <a:spAutoFit/>
          </a:bodyPr>
          <a:lstStyle/>
          <a:p>
            <a:pPr algn="just"/>
            <a:r>
              <a:rPr lang="es-ES" sz="700" dirty="0"/>
              <a:t>González Mendoza GJ, Gil Muñoz FL, Pimentel </a:t>
            </a:r>
            <a:r>
              <a:rPr lang="es-ES" sz="700" dirty="0" err="1"/>
              <a:t>viseau</a:t>
            </a:r>
            <a:r>
              <a:rPr lang="es-ES" sz="700" dirty="0"/>
              <a:t> S, Vargas Puerto A, Asencio Monteagudo L, del Castillo Otero D.</a:t>
            </a:r>
          </a:p>
        </p:txBody>
      </p:sp>
      <p:sp>
        <p:nvSpPr>
          <p:cNvPr id="7" name="CuadroTexto 6">
            <a:extLst>
              <a:ext uri="{FF2B5EF4-FFF2-40B4-BE49-F238E27FC236}">
                <a16:creationId xmlns:a16="http://schemas.microsoft.com/office/drawing/2014/main" id="{782BEB6E-0DA6-24B4-0BFA-A03A2C85F5F9}"/>
              </a:ext>
            </a:extLst>
          </p:cNvPr>
          <p:cNvSpPr txBox="1"/>
          <p:nvPr/>
        </p:nvSpPr>
        <p:spPr>
          <a:xfrm>
            <a:off x="3392896" y="1024196"/>
            <a:ext cx="3242774" cy="230832"/>
          </a:xfrm>
          <a:prstGeom prst="rect">
            <a:avLst/>
          </a:prstGeom>
          <a:noFill/>
        </p:spPr>
        <p:txBody>
          <a:bodyPr wrap="square" rtlCol="0">
            <a:spAutoFit/>
          </a:bodyPr>
          <a:lstStyle/>
          <a:p>
            <a:pPr algn="ctr"/>
            <a:r>
              <a:rPr lang="es-ES" sz="900" dirty="0"/>
              <a:t>Sección de Neumología. H. U. Puerto Real. Cádiz.</a:t>
            </a:r>
          </a:p>
        </p:txBody>
      </p:sp>
      <p:pic>
        <p:nvPicPr>
          <p:cNvPr id="15" name="Imagen 14">
            <a:extLst>
              <a:ext uri="{FF2B5EF4-FFF2-40B4-BE49-F238E27FC236}">
                <a16:creationId xmlns:a16="http://schemas.microsoft.com/office/drawing/2014/main" id="{9C65839B-4115-46FA-2D5B-757B21053539}"/>
              </a:ext>
            </a:extLst>
          </p:cNvPr>
          <p:cNvPicPr>
            <a:picLocks noChangeAspect="1"/>
          </p:cNvPicPr>
          <p:nvPr/>
        </p:nvPicPr>
        <p:blipFill>
          <a:blip r:embed="rId2"/>
          <a:stretch>
            <a:fillRect/>
          </a:stretch>
        </p:blipFill>
        <p:spPr>
          <a:xfrm>
            <a:off x="8056418" y="0"/>
            <a:ext cx="1087583" cy="752973"/>
          </a:xfrm>
          <a:prstGeom prst="rect">
            <a:avLst/>
          </a:prstGeom>
        </p:spPr>
      </p:pic>
      <p:pic>
        <p:nvPicPr>
          <p:cNvPr id="16" name="Imagen 15">
            <a:extLst>
              <a:ext uri="{FF2B5EF4-FFF2-40B4-BE49-F238E27FC236}">
                <a16:creationId xmlns:a16="http://schemas.microsoft.com/office/drawing/2014/main" id="{CBDCF42B-ECB8-8804-B234-C7BE767F09DB}"/>
              </a:ext>
            </a:extLst>
          </p:cNvPr>
          <p:cNvPicPr>
            <a:picLocks noChangeAspect="1"/>
          </p:cNvPicPr>
          <p:nvPr/>
        </p:nvPicPr>
        <p:blipFill rotWithShape="1">
          <a:blip r:embed="rId3"/>
          <a:srcRect t="2499" r="70815" b="36255"/>
          <a:stretch/>
        </p:blipFill>
        <p:spPr>
          <a:xfrm>
            <a:off x="-134710" y="-33945"/>
            <a:ext cx="2007492" cy="752973"/>
          </a:xfrm>
          <a:prstGeom prst="rect">
            <a:avLst/>
          </a:prstGeom>
        </p:spPr>
      </p:pic>
      <p:sp>
        <p:nvSpPr>
          <p:cNvPr id="17" name="Rectángulo: esquinas redondeadas 16">
            <a:extLst>
              <a:ext uri="{FF2B5EF4-FFF2-40B4-BE49-F238E27FC236}">
                <a16:creationId xmlns:a16="http://schemas.microsoft.com/office/drawing/2014/main" id="{03F3FB88-0520-334D-6F2B-24D816B79507}"/>
              </a:ext>
            </a:extLst>
          </p:cNvPr>
          <p:cNvSpPr/>
          <p:nvPr/>
        </p:nvSpPr>
        <p:spPr>
          <a:xfrm>
            <a:off x="695849" y="1563868"/>
            <a:ext cx="3242774" cy="198108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320" dirty="0"/>
          </a:p>
        </p:txBody>
      </p:sp>
      <p:sp>
        <p:nvSpPr>
          <p:cNvPr id="18" name="CuadroTexto 17">
            <a:extLst>
              <a:ext uri="{FF2B5EF4-FFF2-40B4-BE49-F238E27FC236}">
                <a16:creationId xmlns:a16="http://schemas.microsoft.com/office/drawing/2014/main" id="{C485A042-303A-A204-75CD-BD090FFF0E0F}"/>
              </a:ext>
            </a:extLst>
          </p:cNvPr>
          <p:cNvSpPr txBox="1"/>
          <p:nvPr/>
        </p:nvSpPr>
        <p:spPr>
          <a:xfrm>
            <a:off x="869035" y="1585496"/>
            <a:ext cx="2896401" cy="1785104"/>
          </a:xfrm>
          <a:prstGeom prst="rect">
            <a:avLst/>
          </a:prstGeom>
          <a:noFill/>
        </p:spPr>
        <p:txBody>
          <a:bodyPr wrap="square" rtlCol="0">
            <a:spAutoFit/>
          </a:bodyPr>
          <a:lstStyle/>
          <a:p>
            <a:pPr algn="ctr"/>
            <a:r>
              <a:rPr lang="es-ES" sz="1100" b="1" dirty="0">
                <a:solidFill>
                  <a:schemeClr val="bg1"/>
                </a:solidFill>
              </a:rPr>
              <a:t>INTRODUCCIÓN</a:t>
            </a:r>
          </a:p>
          <a:p>
            <a:pPr algn="just"/>
            <a:r>
              <a:rPr lang="es-ES" sz="1100" dirty="0">
                <a:solidFill>
                  <a:schemeClr val="bg1"/>
                </a:solidFill>
              </a:rPr>
              <a:t>Se reconocen más de 200 enfermedades pulmonares intersticiales (EPI), siendo La fibrosis pulmonar idiopática (FPI) la más común de ellas. Hasta la pasada década, la FPI no tenía tratamiento farmacológico. Actualmente, tanto </a:t>
            </a:r>
            <a:r>
              <a:rPr lang="es-ES" sz="1100" dirty="0" err="1">
                <a:solidFill>
                  <a:schemeClr val="bg1"/>
                </a:solidFill>
              </a:rPr>
              <a:t>pirfenidona</a:t>
            </a:r>
            <a:r>
              <a:rPr lang="es-ES" sz="1100" dirty="0">
                <a:solidFill>
                  <a:schemeClr val="bg1"/>
                </a:solidFill>
              </a:rPr>
              <a:t> como </a:t>
            </a:r>
            <a:r>
              <a:rPr lang="es-ES" sz="1100" dirty="0" err="1">
                <a:solidFill>
                  <a:schemeClr val="bg1"/>
                </a:solidFill>
              </a:rPr>
              <a:t>nintedanib</a:t>
            </a:r>
            <a:r>
              <a:rPr lang="es-ES" sz="1100" dirty="0">
                <a:solidFill>
                  <a:schemeClr val="bg1"/>
                </a:solidFill>
              </a:rPr>
              <a:t> tienen indicación para esta enfermedad.</a:t>
            </a:r>
          </a:p>
        </p:txBody>
      </p:sp>
      <p:sp>
        <p:nvSpPr>
          <p:cNvPr id="19" name="Rectángulo 18">
            <a:extLst>
              <a:ext uri="{FF2B5EF4-FFF2-40B4-BE49-F238E27FC236}">
                <a16:creationId xmlns:a16="http://schemas.microsoft.com/office/drawing/2014/main" id="{039B70AC-A86C-A372-795A-45DF0EEC905D}"/>
              </a:ext>
            </a:extLst>
          </p:cNvPr>
          <p:cNvSpPr/>
          <p:nvPr/>
        </p:nvSpPr>
        <p:spPr>
          <a:xfrm>
            <a:off x="2438400" y="128269"/>
            <a:ext cx="5004705" cy="590759"/>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320"/>
          </a:p>
        </p:txBody>
      </p:sp>
      <p:sp>
        <p:nvSpPr>
          <p:cNvPr id="20" name="CuadroTexto 19">
            <a:extLst>
              <a:ext uri="{FF2B5EF4-FFF2-40B4-BE49-F238E27FC236}">
                <a16:creationId xmlns:a16="http://schemas.microsoft.com/office/drawing/2014/main" id="{0A3A34AE-1C59-954D-75AB-25F30BD5A73F}"/>
              </a:ext>
            </a:extLst>
          </p:cNvPr>
          <p:cNvSpPr txBox="1"/>
          <p:nvPr/>
        </p:nvSpPr>
        <p:spPr>
          <a:xfrm>
            <a:off x="2837523" y="182142"/>
            <a:ext cx="4179528" cy="621709"/>
          </a:xfrm>
          <a:prstGeom prst="rect">
            <a:avLst/>
          </a:prstGeom>
          <a:noFill/>
        </p:spPr>
        <p:txBody>
          <a:bodyPr wrap="square" rtlCol="0">
            <a:spAutoFit/>
          </a:bodyPr>
          <a:lstStyle/>
          <a:p>
            <a:pPr algn="ctr"/>
            <a:r>
              <a:rPr lang="es-ES" sz="1400" dirty="0">
                <a:latin typeface="Calibri" panose="020F0502020204030204" pitchFamily="34" charset="0"/>
                <a:ea typeface="Calibri" panose="020F0502020204030204" pitchFamily="34" charset="0"/>
              </a:rPr>
              <a:t>LA EPID Y LOS ANTIFIBRÓTICOS EN H. U. PUERTO REAL: PERFIL, COMORBILIDAD Y TIEMPOS</a:t>
            </a:r>
            <a:r>
              <a:rPr lang="es-ES" sz="320" dirty="0">
                <a:latin typeface="Calibri" panose="020F0502020204030204" pitchFamily="34" charset="0"/>
                <a:ea typeface="Calibri" panose="020F0502020204030204" pitchFamily="34" charset="0"/>
              </a:rPr>
              <a:t>.</a:t>
            </a:r>
            <a:br>
              <a:rPr lang="es-ES" sz="320" dirty="0">
                <a:latin typeface="Calibri" panose="020F0502020204030204" pitchFamily="34" charset="0"/>
                <a:ea typeface="Calibri" panose="020F0502020204030204" pitchFamily="34" charset="0"/>
              </a:rPr>
            </a:br>
            <a:br>
              <a:rPr lang="es-ES" sz="320" dirty="0">
                <a:latin typeface="Calibri" panose="020F0502020204030204" pitchFamily="34" charset="0"/>
                <a:ea typeface="Calibri" panose="020F0502020204030204" pitchFamily="34" charset="0"/>
              </a:rPr>
            </a:br>
            <a:endParaRPr lang="es-ES" sz="320" dirty="0"/>
          </a:p>
        </p:txBody>
      </p:sp>
      <p:sp>
        <p:nvSpPr>
          <p:cNvPr id="21" name="Rectángulo: esquinas redondeadas 20">
            <a:extLst>
              <a:ext uri="{FF2B5EF4-FFF2-40B4-BE49-F238E27FC236}">
                <a16:creationId xmlns:a16="http://schemas.microsoft.com/office/drawing/2014/main" id="{DD479295-A1C7-00CE-B0AC-93C2B5142319}"/>
              </a:ext>
            </a:extLst>
          </p:cNvPr>
          <p:cNvSpPr/>
          <p:nvPr/>
        </p:nvSpPr>
        <p:spPr>
          <a:xfrm>
            <a:off x="5395664" y="1557940"/>
            <a:ext cx="3242774" cy="1981088"/>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320" dirty="0"/>
          </a:p>
        </p:txBody>
      </p:sp>
      <p:sp>
        <p:nvSpPr>
          <p:cNvPr id="22" name="CuadroTexto 21">
            <a:extLst>
              <a:ext uri="{FF2B5EF4-FFF2-40B4-BE49-F238E27FC236}">
                <a16:creationId xmlns:a16="http://schemas.microsoft.com/office/drawing/2014/main" id="{45E8A508-BF99-EC19-DA62-6D860A8DF533}"/>
              </a:ext>
            </a:extLst>
          </p:cNvPr>
          <p:cNvSpPr txBox="1"/>
          <p:nvPr/>
        </p:nvSpPr>
        <p:spPr>
          <a:xfrm>
            <a:off x="5626765" y="1584647"/>
            <a:ext cx="2821386" cy="1954381"/>
          </a:xfrm>
          <a:prstGeom prst="rect">
            <a:avLst/>
          </a:prstGeom>
          <a:noFill/>
        </p:spPr>
        <p:txBody>
          <a:bodyPr wrap="square" rtlCol="0">
            <a:spAutoFit/>
          </a:bodyPr>
          <a:lstStyle/>
          <a:p>
            <a:pPr algn="ctr"/>
            <a:r>
              <a:rPr lang="es-ES" sz="1100" b="1" dirty="0">
                <a:solidFill>
                  <a:schemeClr val="bg1"/>
                </a:solidFill>
              </a:rPr>
              <a:t>OBJETIVOS</a:t>
            </a:r>
          </a:p>
          <a:p>
            <a:pPr algn="just"/>
            <a:r>
              <a:rPr lang="es-ES" sz="1100" dirty="0">
                <a:solidFill>
                  <a:schemeClr val="bg1"/>
                </a:solidFill>
              </a:rPr>
              <a:t>-Analizar características generales y comorbilidad de los pacientes con tratamiento </a:t>
            </a:r>
            <a:r>
              <a:rPr lang="es-ES" sz="1100" dirty="0" err="1">
                <a:solidFill>
                  <a:schemeClr val="bg1"/>
                </a:solidFill>
              </a:rPr>
              <a:t>antifibrótico</a:t>
            </a:r>
            <a:r>
              <a:rPr lang="es-ES" sz="1100" dirty="0">
                <a:solidFill>
                  <a:schemeClr val="bg1"/>
                </a:solidFill>
              </a:rPr>
              <a:t> en nuestro centro.</a:t>
            </a:r>
          </a:p>
          <a:p>
            <a:pPr algn="just"/>
            <a:r>
              <a:rPr lang="es-ES" sz="1100" dirty="0">
                <a:solidFill>
                  <a:schemeClr val="bg1"/>
                </a:solidFill>
              </a:rPr>
              <a:t>-Conocer el perfil TCAR y analítico de estos pacientes así como su juicio clínico final.</a:t>
            </a:r>
          </a:p>
          <a:p>
            <a:pPr algn="just"/>
            <a:r>
              <a:rPr lang="es-ES" sz="1100" dirty="0">
                <a:solidFill>
                  <a:schemeClr val="bg1"/>
                </a:solidFill>
              </a:rPr>
              <a:t>-Estudiar los tiempos entre el inicio síntomas, juicio clínico final e inicio de </a:t>
            </a:r>
            <a:r>
              <a:rPr lang="es-ES" sz="1100" dirty="0" err="1">
                <a:solidFill>
                  <a:schemeClr val="bg1"/>
                </a:solidFill>
              </a:rPr>
              <a:t>antifibróticos</a:t>
            </a:r>
            <a:r>
              <a:rPr lang="es-ES" sz="1100" dirty="0">
                <a:solidFill>
                  <a:schemeClr val="bg1"/>
                </a:solidFill>
              </a:rPr>
              <a:t>.</a:t>
            </a:r>
          </a:p>
        </p:txBody>
      </p:sp>
      <p:sp>
        <p:nvSpPr>
          <p:cNvPr id="23" name="Rectángulo 22">
            <a:extLst>
              <a:ext uri="{FF2B5EF4-FFF2-40B4-BE49-F238E27FC236}">
                <a16:creationId xmlns:a16="http://schemas.microsoft.com/office/drawing/2014/main" id="{65596541-ABDA-AACA-4717-632B5AC5CA66}"/>
              </a:ext>
            </a:extLst>
          </p:cNvPr>
          <p:cNvSpPr/>
          <p:nvPr/>
        </p:nvSpPr>
        <p:spPr>
          <a:xfrm>
            <a:off x="869036" y="3868647"/>
            <a:ext cx="7579116" cy="600164"/>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320" dirty="0"/>
          </a:p>
        </p:txBody>
      </p:sp>
      <p:sp>
        <p:nvSpPr>
          <p:cNvPr id="24" name="CuadroTexto 23">
            <a:extLst>
              <a:ext uri="{FF2B5EF4-FFF2-40B4-BE49-F238E27FC236}">
                <a16:creationId xmlns:a16="http://schemas.microsoft.com/office/drawing/2014/main" id="{0BFC02BD-AD5E-11F4-CE82-8FA9FBD9A910}"/>
              </a:ext>
            </a:extLst>
          </p:cNvPr>
          <p:cNvSpPr txBox="1"/>
          <p:nvPr/>
        </p:nvSpPr>
        <p:spPr>
          <a:xfrm>
            <a:off x="869035" y="3848749"/>
            <a:ext cx="7506038" cy="600164"/>
          </a:xfrm>
          <a:prstGeom prst="rect">
            <a:avLst/>
          </a:prstGeom>
          <a:noFill/>
        </p:spPr>
        <p:txBody>
          <a:bodyPr wrap="square" rtlCol="0">
            <a:spAutoFit/>
          </a:bodyPr>
          <a:lstStyle/>
          <a:p>
            <a:pPr algn="ctr"/>
            <a:r>
              <a:rPr lang="es-ES" sz="1100" b="1" dirty="0">
                <a:solidFill>
                  <a:schemeClr val="bg1"/>
                </a:solidFill>
              </a:rPr>
              <a:t>METODOLOGÍA</a:t>
            </a:r>
          </a:p>
          <a:p>
            <a:pPr algn="ctr"/>
            <a:r>
              <a:rPr lang="es-ES" sz="1100" dirty="0">
                <a:solidFill>
                  <a:schemeClr val="bg1"/>
                </a:solidFill>
              </a:rPr>
              <a:t> Se realizó un estudio retrospectivo descriptivo de los pacientes con tratamiento </a:t>
            </a:r>
            <a:r>
              <a:rPr lang="es-ES" sz="1100" dirty="0" err="1">
                <a:solidFill>
                  <a:schemeClr val="bg1"/>
                </a:solidFill>
              </a:rPr>
              <a:t>antifibrótico</a:t>
            </a:r>
            <a:r>
              <a:rPr lang="es-ES" sz="1100" dirty="0">
                <a:solidFill>
                  <a:schemeClr val="bg1"/>
                </a:solidFill>
              </a:rPr>
              <a:t> (</a:t>
            </a:r>
            <a:r>
              <a:rPr lang="es-ES" sz="1100" dirty="0" err="1">
                <a:solidFill>
                  <a:schemeClr val="bg1"/>
                </a:solidFill>
              </a:rPr>
              <a:t>pirfenidona</a:t>
            </a:r>
            <a:r>
              <a:rPr lang="es-ES" sz="1100" dirty="0">
                <a:solidFill>
                  <a:schemeClr val="bg1"/>
                </a:solidFill>
              </a:rPr>
              <a:t> o </a:t>
            </a:r>
            <a:r>
              <a:rPr lang="es-ES" sz="1100" dirty="0" err="1">
                <a:solidFill>
                  <a:schemeClr val="bg1"/>
                </a:solidFill>
              </a:rPr>
              <a:t>nintedanib</a:t>
            </a:r>
            <a:r>
              <a:rPr lang="es-ES" sz="1100" dirty="0">
                <a:solidFill>
                  <a:schemeClr val="bg1"/>
                </a:solidFill>
              </a:rPr>
              <a:t>) en las consultas de neumología del H.U. Puerto Real entre Ene/12 hasta Jun/22.</a:t>
            </a:r>
          </a:p>
        </p:txBody>
      </p:sp>
    </p:spTree>
    <p:extLst>
      <p:ext uri="{BB962C8B-B14F-4D97-AF65-F5344CB8AC3E}">
        <p14:creationId xmlns:p14="http://schemas.microsoft.com/office/powerpoint/2010/main" val="4180198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F4E9625A-7AB1-653F-BE38-E0DC03FF9F6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351" y="825544"/>
            <a:ext cx="1852220" cy="2869582"/>
          </a:xfrm>
          <a:prstGeom prst="rect">
            <a:avLst/>
          </a:prstGeom>
        </p:spPr>
      </p:pic>
      <p:pic>
        <p:nvPicPr>
          <p:cNvPr id="15" name="Imagen 14">
            <a:extLst>
              <a:ext uri="{FF2B5EF4-FFF2-40B4-BE49-F238E27FC236}">
                <a16:creationId xmlns:a16="http://schemas.microsoft.com/office/drawing/2014/main" id="{1B7D3BCB-4444-ECEF-AAB3-3A13FF296F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98169" y="825544"/>
            <a:ext cx="1632987" cy="2869582"/>
          </a:xfrm>
          <a:prstGeom prst="rect">
            <a:avLst/>
          </a:prstGeom>
        </p:spPr>
      </p:pic>
      <p:pic>
        <p:nvPicPr>
          <p:cNvPr id="17" name="Imagen 16">
            <a:extLst>
              <a:ext uri="{FF2B5EF4-FFF2-40B4-BE49-F238E27FC236}">
                <a16:creationId xmlns:a16="http://schemas.microsoft.com/office/drawing/2014/main" id="{CD3CF94D-DF95-3405-BC7C-1BC8E051E2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0232" y="968271"/>
            <a:ext cx="2296866" cy="2470309"/>
          </a:xfrm>
          <a:prstGeom prst="rect">
            <a:avLst/>
          </a:prstGeom>
        </p:spPr>
      </p:pic>
      <p:pic>
        <p:nvPicPr>
          <p:cNvPr id="18" name="Imagen 17">
            <a:extLst>
              <a:ext uri="{FF2B5EF4-FFF2-40B4-BE49-F238E27FC236}">
                <a16:creationId xmlns:a16="http://schemas.microsoft.com/office/drawing/2014/main" id="{96593A51-6D32-6D57-08DB-429EAB433460}"/>
              </a:ext>
            </a:extLst>
          </p:cNvPr>
          <p:cNvPicPr>
            <a:picLocks noChangeAspect="1"/>
          </p:cNvPicPr>
          <p:nvPr/>
        </p:nvPicPr>
        <p:blipFill>
          <a:blip r:embed="rId5"/>
          <a:stretch>
            <a:fillRect/>
          </a:stretch>
        </p:blipFill>
        <p:spPr>
          <a:xfrm>
            <a:off x="6786174" y="1447293"/>
            <a:ext cx="2296866" cy="1626084"/>
          </a:xfrm>
          <a:prstGeom prst="rect">
            <a:avLst/>
          </a:prstGeom>
        </p:spPr>
      </p:pic>
      <p:sp>
        <p:nvSpPr>
          <p:cNvPr id="20" name="Rectángulo: esquinas redondeadas 19">
            <a:extLst>
              <a:ext uri="{FF2B5EF4-FFF2-40B4-BE49-F238E27FC236}">
                <a16:creationId xmlns:a16="http://schemas.microsoft.com/office/drawing/2014/main" id="{C710AE30-7C83-C17B-AE9C-BCD23B50A8AC}"/>
              </a:ext>
            </a:extLst>
          </p:cNvPr>
          <p:cNvSpPr/>
          <p:nvPr/>
        </p:nvSpPr>
        <p:spPr>
          <a:xfrm>
            <a:off x="704031" y="3811715"/>
            <a:ext cx="7870612" cy="1223412"/>
          </a:xfrm>
          <a:prstGeom prst="round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CuadroTexto 20">
            <a:extLst>
              <a:ext uri="{FF2B5EF4-FFF2-40B4-BE49-F238E27FC236}">
                <a16:creationId xmlns:a16="http://schemas.microsoft.com/office/drawing/2014/main" id="{F3687700-10D2-F94E-20B6-C9EC71B40F25}"/>
              </a:ext>
            </a:extLst>
          </p:cNvPr>
          <p:cNvSpPr txBox="1"/>
          <p:nvPr/>
        </p:nvSpPr>
        <p:spPr>
          <a:xfrm>
            <a:off x="704031" y="3803783"/>
            <a:ext cx="7870612" cy="1061829"/>
          </a:xfrm>
          <a:prstGeom prst="rect">
            <a:avLst/>
          </a:prstGeom>
          <a:noFill/>
        </p:spPr>
        <p:txBody>
          <a:bodyPr wrap="square" rtlCol="0">
            <a:spAutoFit/>
          </a:bodyPr>
          <a:lstStyle/>
          <a:p>
            <a:pPr algn="ctr"/>
            <a:r>
              <a:rPr lang="es-ES" sz="1050" b="1" dirty="0">
                <a:solidFill>
                  <a:schemeClr val="bg1"/>
                </a:solidFill>
              </a:rPr>
              <a:t>CONCLUSIONES</a:t>
            </a:r>
          </a:p>
          <a:p>
            <a:r>
              <a:rPr lang="es-ES" sz="1050" dirty="0">
                <a:solidFill>
                  <a:schemeClr val="bg1"/>
                </a:solidFill>
              </a:rPr>
              <a:t>-La mayoría de nuestros pacientes tratados con </a:t>
            </a:r>
            <a:r>
              <a:rPr lang="es-ES" sz="1050" dirty="0" err="1">
                <a:solidFill>
                  <a:schemeClr val="bg1"/>
                </a:solidFill>
              </a:rPr>
              <a:t>antifibróticos</a:t>
            </a:r>
            <a:r>
              <a:rPr lang="es-ES" sz="1050" dirty="0">
                <a:solidFill>
                  <a:schemeClr val="bg1"/>
                </a:solidFill>
              </a:rPr>
              <a:t> son hombres, con historia previa o actual de tabaquismo y en menor frecuencia de RGE, HTA, HTP y enfisema.</a:t>
            </a:r>
          </a:p>
          <a:p>
            <a:r>
              <a:rPr lang="es-ES" sz="1050" dirty="0">
                <a:solidFill>
                  <a:schemeClr val="bg1"/>
                </a:solidFill>
              </a:rPr>
              <a:t> -El juicio clínico definitivo fue obtenido en la gran mayoría de pacientes por TCAR, tras discusión en comité, siendo el patrón radiológico más frecuente el patrón NIU. El diagnóstico final predominante fue FPI.</a:t>
            </a:r>
          </a:p>
          <a:p>
            <a:r>
              <a:rPr lang="es-ES" sz="1050" dirty="0">
                <a:solidFill>
                  <a:schemeClr val="bg1"/>
                </a:solidFill>
              </a:rPr>
              <a:t>-El periodo de tiempo comprendido desde el inicio de los síntomas hasta el tratamiento de entre 2 y 3 años.</a:t>
            </a:r>
          </a:p>
        </p:txBody>
      </p:sp>
      <p:sp>
        <p:nvSpPr>
          <p:cNvPr id="22" name="Rectángulo 21">
            <a:extLst>
              <a:ext uri="{FF2B5EF4-FFF2-40B4-BE49-F238E27FC236}">
                <a16:creationId xmlns:a16="http://schemas.microsoft.com/office/drawing/2014/main" id="{ED415F16-1BB6-8FCE-A1F6-7C495AE049AA}"/>
              </a:ext>
            </a:extLst>
          </p:cNvPr>
          <p:cNvSpPr/>
          <p:nvPr/>
        </p:nvSpPr>
        <p:spPr>
          <a:xfrm>
            <a:off x="3410372" y="160894"/>
            <a:ext cx="2228427" cy="325120"/>
          </a:xfrm>
          <a:prstGeom prst="rect">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CuadroTexto 22">
            <a:extLst>
              <a:ext uri="{FF2B5EF4-FFF2-40B4-BE49-F238E27FC236}">
                <a16:creationId xmlns:a16="http://schemas.microsoft.com/office/drawing/2014/main" id="{07E6F024-F66D-A697-E7D3-75D23844E72A}"/>
              </a:ext>
            </a:extLst>
          </p:cNvPr>
          <p:cNvSpPr txBox="1"/>
          <p:nvPr/>
        </p:nvSpPr>
        <p:spPr>
          <a:xfrm>
            <a:off x="4023360" y="191491"/>
            <a:ext cx="1977814" cy="261610"/>
          </a:xfrm>
          <a:prstGeom prst="rect">
            <a:avLst/>
          </a:prstGeom>
          <a:noFill/>
        </p:spPr>
        <p:txBody>
          <a:bodyPr wrap="square" rtlCol="0">
            <a:spAutoFit/>
          </a:bodyPr>
          <a:lstStyle/>
          <a:p>
            <a:r>
              <a:rPr lang="es-ES" sz="1100" b="1" dirty="0">
                <a:solidFill>
                  <a:schemeClr val="bg1"/>
                </a:solidFill>
              </a:rPr>
              <a:t>RESULTADOS</a:t>
            </a:r>
          </a:p>
        </p:txBody>
      </p:sp>
      <p:pic>
        <p:nvPicPr>
          <p:cNvPr id="24" name="Imagen 23">
            <a:extLst>
              <a:ext uri="{FF2B5EF4-FFF2-40B4-BE49-F238E27FC236}">
                <a16:creationId xmlns:a16="http://schemas.microsoft.com/office/drawing/2014/main" id="{FC801279-6053-2AD6-1E76-D1FC3BCE5B6A}"/>
              </a:ext>
            </a:extLst>
          </p:cNvPr>
          <p:cNvPicPr>
            <a:picLocks noChangeAspect="1"/>
          </p:cNvPicPr>
          <p:nvPr/>
        </p:nvPicPr>
        <p:blipFill>
          <a:blip r:embed="rId6"/>
          <a:stretch>
            <a:fillRect/>
          </a:stretch>
        </p:blipFill>
        <p:spPr>
          <a:xfrm>
            <a:off x="-142269" y="-39083"/>
            <a:ext cx="2005758" cy="755970"/>
          </a:xfrm>
          <a:prstGeom prst="rect">
            <a:avLst/>
          </a:prstGeom>
        </p:spPr>
      </p:pic>
      <p:pic>
        <p:nvPicPr>
          <p:cNvPr id="25" name="Imagen 24">
            <a:extLst>
              <a:ext uri="{FF2B5EF4-FFF2-40B4-BE49-F238E27FC236}">
                <a16:creationId xmlns:a16="http://schemas.microsoft.com/office/drawing/2014/main" id="{22CFD60B-44B3-B019-3FB3-35AC3F62F8A6}"/>
              </a:ext>
            </a:extLst>
          </p:cNvPr>
          <p:cNvPicPr>
            <a:picLocks noChangeAspect="1"/>
          </p:cNvPicPr>
          <p:nvPr/>
        </p:nvPicPr>
        <p:blipFill>
          <a:blip r:embed="rId7"/>
          <a:stretch>
            <a:fillRect/>
          </a:stretch>
        </p:blipFill>
        <p:spPr>
          <a:xfrm>
            <a:off x="8058818" y="0"/>
            <a:ext cx="1085182" cy="755970"/>
          </a:xfrm>
          <a:prstGeom prst="rect">
            <a:avLst/>
          </a:prstGeom>
        </p:spPr>
      </p:pic>
    </p:spTree>
    <p:extLst>
      <p:ext uri="{BB962C8B-B14F-4D97-AF65-F5344CB8AC3E}">
        <p14:creationId xmlns:p14="http://schemas.microsoft.com/office/powerpoint/2010/main" val="353224129"/>
      </p:ext>
    </p:extLst>
  </p:cSld>
  <p:clrMapOvr>
    <a:masterClrMapping/>
  </p:clrMapOvr>
</p:sld>
</file>

<file path=ppt/theme/theme1.xml><?xml version="1.0" encoding="utf-8"?>
<a:theme xmlns:a="http://schemas.openxmlformats.org/drawingml/2006/main" name="Sector">
  <a:themeElements>
    <a:clrScheme name="Sector">
      <a:dk1>
        <a:sysClr val="windowText" lastClr="000000"/>
      </a:dk1>
      <a:lt1>
        <a:sysClr val="window" lastClr="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Sector">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ector">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9759155-7935-4C61-A06C-C04380D1B16E}"/>
    </a:ext>
  </a:extLst>
</a:theme>
</file>

<file path=docProps/app.xml><?xml version="1.0" encoding="utf-8"?>
<Properties xmlns="http://schemas.openxmlformats.org/officeDocument/2006/extended-properties" xmlns:vt="http://schemas.openxmlformats.org/officeDocument/2006/docPropsVTypes">
  <Template>Slice</Template>
  <TotalTime>310</TotalTime>
  <Words>297</Words>
  <Application>Microsoft Office PowerPoint</Application>
  <PresentationFormat>Presentación en pantalla (16:9)</PresentationFormat>
  <Paragraphs>17</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Calibri</vt:lpstr>
      <vt:lpstr>Century Gothic</vt:lpstr>
      <vt:lpstr>Wingdings 3</vt:lpstr>
      <vt:lpstr>Sector</vt:lpstr>
      <vt:lpstr>  </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EPID Y LOS ANTIFIBRÓTICOS EN H. U. PUERTO REAL: PERFIL, COMORBILIDAD Y TIEMPOS.</dc:title>
  <dc:creator>Gonzalo Jose Gonzalez Mendoza</dc:creator>
  <cp:lastModifiedBy>Gonzalo Jose Gonzalez Mendoza</cp:lastModifiedBy>
  <cp:revision>2</cp:revision>
  <dcterms:created xsi:type="dcterms:W3CDTF">2023-02-27T12:08:23Z</dcterms:created>
  <dcterms:modified xsi:type="dcterms:W3CDTF">2023-03-02T12:59:51Z</dcterms:modified>
</cp:coreProperties>
</file>