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56" r:id="rId4"/>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92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C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00"/>
    <p:restoredTop sz="94674"/>
  </p:normalViewPr>
  <p:slideViewPr>
    <p:cSldViewPr showGuides="1">
      <p:cViewPr>
        <p:scale>
          <a:sx n="100" d="100"/>
          <a:sy n="100" d="100"/>
        </p:scale>
        <p:origin x="640" y="760"/>
      </p:cViewPr>
      <p:guideLst>
        <p:guide orient="horz" pos="1620"/>
        <p:guide pos="292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endParaRPr lang="es-ES"/>
          </a:p>
        </p:txBody>
      </p:sp>
      <p:sp>
        <p:nvSpPr>
          <p:cNvPr id="3" name="2 Subtítulo"/>
          <p:cNvSpPr>
            <a:spLocks noGrp="1"/>
          </p:cNvSpPr>
          <p:nvPr>
            <p:ph type="subTitle" idx="1" hasCustomPrompt="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
          </a:p>
        </p:txBody>
      </p:sp>
      <p:sp>
        <p:nvSpPr>
          <p:cNvPr id="3" name="2 Marcador de contenido"/>
          <p:cNvSpPr>
            <a:spLocks noGrp="1"/>
          </p:cNvSpPr>
          <p:nvPr>
            <p:ph idx="1" hasCustomPrompt="1"/>
          </p:nvPr>
        </p:nvSpPr>
        <p:spPr/>
        <p:txBody>
          <a:body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endParaRPr lang="es-ES"/>
          </a:p>
        </p:txBody>
      </p:sp>
      <p:sp>
        <p:nvSpPr>
          <p:cNvPr id="3" name="2 Marcador de texto"/>
          <p:cNvSpPr>
            <a:spLocks noGrp="1"/>
          </p:cNvSpPr>
          <p:nvPr>
            <p:ph type="body" idx="1" hasCustomPrompt="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
          </a:p>
        </p:txBody>
      </p:sp>
      <p:sp>
        <p:nvSpPr>
          <p:cNvPr id="3" name="2 Marcador de contenido"/>
          <p:cNvSpPr>
            <a:spLocks noGrp="1"/>
          </p:cNvSpPr>
          <p:nvPr>
            <p:ph sz="half" idx="1" hasCustomPrompt="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3 Marcador de contenido"/>
          <p:cNvSpPr>
            <a:spLocks noGrp="1"/>
          </p:cNvSpPr>
          <p:nvPr>
            <p:ph sz="half" idx="2" hasCustomPrompt="1"/>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endParaRPr lang="es-ES"/>
          </a:p>
        </p:txBody>
      </p:sp>
      <p:sp>
        <p:nvSpPr>
          <p:cNvPr id="3" name="2 Marcador de texto"/>
          <p:cNvSpPr>
            <a:spLocks noGrp="1"/>
          </p:cNvSpPr>
          <p:nvPr>
            <p:ph type="body" idx="1" hasCustomPrompt="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endParaRPr lang="es-ES"/>
          </a:p>
        </p:txBody>
      </p:sp>
      <p:sp>
        <p:nvSpPr>
          <p:cNvPr id="4" name="3 Marcador de contenido"/>
          <p:cNvSpPr>
            <a:spLocks noGrp="1"/>
          </p:cNvSpPr>
          <p:nvPr>
            <p:ph sz="half" idx="2" hasCustomPrompt="1"/>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5" name="4 Marcador de texto"/>
          <p:cNvSpPr>
            <a:spLocks noGrp="1"/>
          </p:cNvSpPr>
          <p:nvPr>
            <p:ph type="body" sz="quarter" idx="3" hasCustomPrompt="1"/>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endParaRPr lang="es-ES"/>
          </a:p>
        </p:txBody>
      </p:sp>
      <p:sp>
        <p:nvSpPr>
          <p:cNvPr id="6" name="5 Marcador de contenido"/>
          <p:cNvSpPr>
            <a:spLocks noGrp="1"/>
          </p:cNvSpPr>
          <p:nvPr>
            <p:ph sz="quarter" idx="4" hasCustomPrompt="1"/>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endParaRPr lang="es-ES"/>
          </a:p>
        </p:txBody>
      </p:sp>
      <p:sp>
        <p:nvSpPr>
          <p:cNvPr id="3" name="2 Marcador de contenido"/>
          <p:cNvSpPr>
            <a:spLocks noGrp="1"/>
          </p:cNvSpPr>
          <p:nvPr>
            <p:ph idx="1" hasCustomPrompt="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3 Marcador de texto"/>
          <p:cNvSpPr>
            <a:spLocks noGrp="1"/>
          </p:cNvSpPr>
          <p:nvPr>
            <p:ph type="body" sz="half" idx="2" hasCustomPrompt="1"/>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hasCustomPrompt="1"/>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
          </a:p>
        </p:txBody>
      </p:sp>
      <p:sp>
        <p:nvSpPr>
          <p:cNvPr id="3" name="2 Marcador de texto vertical"/>
          <p:cNvSpPr>
            <a:spLocks noGrp="1"/>
          </p:cNvSpPr>
          <p:nvPr>
            <p:ph type="body" orient="vert" idx="1" hasCustomPrompt="1"/>
          </p:nvPr>
        </p:nvSpPr>
        <p:spPr/>
        <p:txBody>
          <a:bodyPr vert="eaVert"/>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endParaRPr lang="es-ES"/>
          </a:p>
        </p:txBody>
      </p:sp>
      <p:sp>
        <p:nvSpPr>
          <p:cNvPr id="3" name="2 Marcador de texto vertical"/>
          <p:cNvSpPr>
            <a:spLocks noGrp="1"/>
          </p:cNvSpPr>
          <p:nvPr>
            <p:ph type="body" orient="vert" idx="1" hasCustomPrompt="1"/>
          </p:nvPr>
        </p:nvSpPr>
        <p:spPr>
          <a:xfrm>
            <a:off x="457200" y="154781"/>
            <a:ext cx="6019800" cy="3290888"/>
          </a:xfrm>
        </p:spPr>
        <p:txBody>
          <a:bodyPr vert="eaVert"/>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2123728" y="21092"/>
            <a:ext cx="6840760" cy="857250"/>
          </a:xfrm>
        </p:spPr>
        <p:txBody>
          <a:bodyPr>
            <a:normAutofit/>
          </a:bodyPr>
          <a:lstStyle/>
          <a:p>
            <a:pPr indent="-1270" rtl="0">
              <a:spcBef>
                <a:spcPts val="0"/>
              </a:spcBef>
              <a:spcAft>
                <a:spcPts val="0"/>
              </a:spcAft>
            </a:pPr>
            <a:r>
              <a:rPr lang="es-ES" sz="1200" b="1" i="0" u="none" strike="noStrike" dirty="0">
                <a:solidFill>
                  <a:srgbClr val="211E1E"/>
                </a:solidFill>
                <a:effectLst/>
                <a:latin typeface="Arial" panose="020B0604020202020204" pitchFamily="34" charset="0"/>
                <a:cs typeface="Arial" panose="020B0604020202020204" pitchFamily="34" charset="0"/>
              </a:rPr>
              <a:t>LA SEDACIÓN EN UNA UNIDAD DE CUIDADOS RESPIRATORIOS INTERMEDIOS (UCRI)</a:t>
            </a:r>
            <a:br>
              <a:rPr lang="es-ES" sz="1200" b="0" i="0" u="none" strike="noStrike" dirty="0">
                <a:solidFill>
                  <a:srgbClr val="000000"/>
                </a:solidFill>
                <a:effectLst/>
                <a:latin typeface="Arial" panose="020B0604020202020204" pitchFamily="34" charset="0"/>
                <a:cs typeface="Arial" panose="020B0604020202020204" pitchFamily="34" charset="0"/>
              </a:rPr>
            </a:br>
            <a:r>
              <a:rPr lang="es-ES" sz="1200" b="0" i="0" u="none" strike="noStrike" dirty="0">
                <a:solidFill>
                  <a:srgbClr val="211E1E"/>
                </a:solidFill>
                <a:effectLst/>
                <a:latin typeface="Arial" panose="020B0604020202020204" pitchFamily="34" charset="0"/>
                <a:cs typeface="Arial" panose="020B0604020202020204" pitchFamily="34" charset="0"/>
              </a:rPr>
              <a:t>C. Torres Luque, M. Arroyo Varela, B. Ramón </a:t>
            </a:r>
            <a:r>
              <a:rPr lang="es-ES" sz="1200" b="0" i="0" u="none" strike="noStrike" dirty="0" err="1">
                <a:solidFill>
                  <a:srgbClr val="211E1E"/>
                </a:solidFill>
                <a:effectLst/>
                <a:latin typeface="Arial" panose="020B0604020202020204" pitchFamily="34" charset="0"/>
                <a:cs typeface="Arial" panose="020B0604020202020204" pitchFamily="34" charset="0"/>
              </a:rPr>
              <a:t>Gallardo</a:t>
            </a:r>
            <a:r>
              <a:rPr lang="es-ES" sz="1200" b="0" i="0" u="none" strike="noStrike" dirty="0">
                <a:solidFill>
                  <a:srgbClr val="211E1E"/>
                </a:solidFill>
                <a:effectLst/>
                <a:latin typeface="Arial" panose="020B0604020202020204" pitchFamily="34" charset="0"/>
                <a:cs typeface="Arial" panose="020B0604020202020204" pitchFamily="34" charset="0"/>
              </a:rPr>
              <a:t>. </a:t>
            </a:r>
            <a:br>
              <a:rPr lang="es-ES" sz="1200" b="0" i="0" u="none" strike="noStrike" dirty="0">
                <a:solidFill>
                  <a:srgbClr val="211E1E"/>
                </a:solidFill>
                <a:effectLst/>
                <a:latin typeface="Arial" panose="020B0604020202020204" pitchFamily="34" charset="0"/>
                <a:cs typeface="Arial" panose="020B0604020202020204" pitchFamily="34" charset="0"/>
              </a:rPr>
            </a:br>
            <a:r>
              <a:rPr lang="es-ES" sz="1200" b="0" i="0" u="none" strike="noStrike" dirty="0">
                <a:solidFill>
                  <a:srgbClr val="211E1E"/>
                </a:solidFill>
                <a:effectLst/>
                <a:latin typeface="Arial" panose="020B0604020202020204" pitchFamily="34" charset="0"/>
                <a:cs typeface="Arial" panose="020B0604020202020204" pitchFamily="34" charset="0"/>
              </a:rPr>
              <a:t>Hospital Regional Universitario de Málaga. </a:t>
            </a:r>
            <a:endParaRPr lang="es-ES" sz="1200" dirty="0">
              <a:latin typeface="Arial" panose="020B0604020202020204" pitchFamily="34" charset="0"/>
              <a:cs typeface="Arial" panose="020B0604020202020204" pitchFamily="34" charset="0"/>
            </a:endParaRPr>
          </a:p>
        </p:txBody>
      </p:sp>
      <p:sp>
        <p:nvSpPr>
          <p:cNvPr id="8" name="CuadroTexto 7"/>
          <p:cNvSpPr txBox="1"/>
          <p:nvPr/>
        </p:nvSpPr>
        <p:spPr>
          <a:xfrm>
            <a:off x="493517" y="888731"/>
            <a:ext cx="4752528" cy="1107996"/>
          </a:xfrm>
          <a:prstGeom prst="rect">
            <a:avLst/>
          </a:prstGeom>
          <a:noFill/>
          <a:ln w="19050">
            <a:solidFill>
              <a:schemeClr val="accent3">
                <a:lumMod val="50000"/>
              </a:schemeClr>
            </a:solidFill>
          </a:ln>
        </p:spPr>
        <p:txBody>
          <a:bodyPr wrap="square" rtlCol="0">
            <a:spAutoFit/>
          </a:bodyPr>
          <a:lstStyle/>
          <a:p>
            <a:pPr algn="just"/>
            <a:r>
              <a:rPr lang="es-ES" sz="1100" b="1" dirty="0">
                <a:latin typeface="Arial" panose="020B0604020202020204" pitchFamily="34" charset="0"/>
                <a:ea typeface="Tahoma" panose="020B0604030504040204" pitchFamily="34" charset="0"/>
                <a:cs typeface="Arial" panose="020B0604020202020204" pitchFamily="34" charset="0"/>
              </a:rPr>
              <a:t>INTRODUCCIÓN.</a:t>
            </a:r>
            <a:endParaRPr lang="es-ES" sz="1100" b="1" dirty="0">
              <a:latin typeface="Arial" panose="020B0604020202020204" pitchFamily="34" charset="0"/>
              <a:ea typeface="Tahoma" panose="020B0604030504040204" pitchFamily="34" charset="0"/>
              <a:cs typeface="Arial" panose="020B0604020202020204" pitchFamily="34" charset="0"/>
            </a:endParaRPr>
          </a:p>
          <a:p>
            <a:pPr algn="just"/>
            <a:endParaRPr lang="es-ES" sz="1100" dirty="0">
              <a:latin typeface="Arial" panose="020B0604020202020204" pitchFamily="34" charset="0"/>
              <a:ea typeface="Tahoma" panose="020B0604030504040204" pitchFamily="34" charset="0"/>
              <a:cs typeface="Arial" panose="020B0604020202020204" pitchFamily="34" charset="0"/>
            </a:endParaRPr>
          </a:p>
          <a:p>
            <a:pPr algn="just"/>
            <a:r>
              <a:rPr lang="es-ES" sz="1100" u="none" strike="noStrike" dirty="0">
                <a:solidFill>
                  <a:srgbClr val="211E1E"/>
                </a:solidFill>
                <a:effectLst/>
                <a:latin typeface="Arial" panose="020B0604020202020204" pitchFamily="34" charset="0"/>
                <a:ea typeface="Tahoma" panose="020B0604030504040204" pitchFamily="34" charset="0"/>
                <a:cs typeface="Arial" panose="020B0604020202020204" pitchFamily="34" charset="0"/>
              </a:rPr>
              <a:t>La insuficiencia respiratoria aguda o crónica agudizada, supone un riesgo vital para la vida del paciente. Además del tratamiento médico, disponemos de la Ventilación Mecánica No Invasiva en el manejo de estos pacientes, siendo necesario en ocasiones el uso de la sedación. </a:t>
            </a:r>
            <a:endParaRPr lang="es-ES" sz="1100" dirty="0">
              <a:latin typeface="Arial" panose="020B0604020202020204" pitchFamily="34" charset="0"/>
              <a:ea typeface="Tahoma" panose="020B0604030504040204" pitchFamily="34" charset="0"/>
              <a:cs typeface="Arial" panose="020B0604020202020204" pitchFamily="34" charset="0"/>
            </a:endParaRPr>
          </a:p>
        </p:txBody>
      </p:sp>
      <p:sp>
        <p:nvSpPr>
          <p:cNvPr id="11" name="CuadroTexto 10"/>
          <p:cNvSpPr txBox="1"/>
          <p:nvPr/>
        </p:nvSpPr>
        <p:spPr>
          <a:xfrm>
            <a:off x="493517" y="2233001"/>
            <a:ext cx="4752528" cy="1106805"/>
          </a:xfrm>
          <a:prstGeom prst="rect">
            <a:avLst/>
          </a:prstGeom>
          <a:noFill/>
          <a:ln w="19050">
            <a:solidFill>
              <a:schemeClr val="accent3">
                <a:lumMod val="50000"/>
              </a:schemeClr>
            </a:solidFill>
          </a:ln>
        </p:spPr>
        <p:txBody>
          <a:bodyPr wrap="square" rtlCol="0">
            <a:spAutoFit/>
          </a:bodyPr>
          <a:lstStyle/>
          <a:p>
            <a:pPr algn="just"/>
            <a:r>
              <a:rPr lang="es-ES" sz="1100" b="1" dirty="0">
                <a:latin typeface="Arial" panose="020B0604020202020204" pitchFamily="34" charset="0"/>
                <a:cs typeface="Arial" panose="020B0604020202020204" pitchFamily="34" charset="0"/>
              </a:rPr>
              <a:t>METODOLOGÍA.</a:t>
            </a:r>
            <a:endParaRPr lang="es-ES" sz="1100" b="1" dirty="0">
              <a:latin typeface="Arial" panose="020B0604020202020204" pitchFamily="34" charset="0"/>
              <a:cs typeface="Arial" panose="020B0604020202020204" pitchFamily="34" charset="0"/>
            </a:endParaRPr>
          </a:p>
          <a:p>
            <a:pPr algn="just"/>
            <a:endParaRPr lang="es-ES" sz="1100" dirty="0">
              <a:latin typeface="Arial" panose="020B0604020202020204" pitchFamily="34" charset="0"/>
              <a:cs typeface="Arial" panose="020B0604020202020204" pitchFamily="34" charset="0"/>
            </a:endParaRPr>
          </a:p>
          <a:p>
            <a:pPr algn="just"/>
            <a:r>
              <a:rPr lang="es-ES" sz="1100" dirty="0">
                <a:solidFill>
                  <a:srgbClr val="211E1E"/>
                </a:solidFill>
                <a:latin typeface="Arial" panose="020B0604020202020204" pitchFamily="34" charset="0"/>
                <a:cs typeface="Arial" panose="020B0604020202020204" pitchFamily="34" charset="0"/>
              </a:rPr>
              <a:t>Estudio prospectivo de 300 pacientes ingresados en nuestra UCRI durante 10 meses. </a:t>
            </a:r>
            <a:r>
              <a:rPr lang="es-ES" sz="1100" b="0" i="0" u="none" strike="noStrike" dirty="0">
                <a:solidFill>
                  <a:srgbClr val="211E1E"/>
                </a:solidFill>
                <a:effectLst/>
                <a:latin typeface="Arial" panose="020B0604020202020204" pitchFamily="34" charset="0"/>
                <a:cs typeface="Arial" panose="020B0604020202020204" pitchFamily="34" charset="0"/>
              </a:rPr>
              <a:t>Se recogieron datos clínicos, de comorbilidades, gasométricos y de mortalidad, así como el tratamiento relativo a la sedación administrada.</a:t>
            </a:r>
            <a:endParaRPr lang="es-ES" sz="1100" b="0" i="0" u="none" strike="noStrike" dirty="0">
              <a:solidFill>
                <a:srgbClr val="211E1E"/>
              </a:solidFill>
              <a:effectLst/>
              <a:latin typeface="Arial" panose="020B0604020202020204" pitchFamily="34" charset="0"/>
              <a:cs typeface="Arial" panose="020B0604020202020204" pitchFamily="34" charset="0"/>
            </a:endParaRPr>
          </a:p>
        </p:txBody>
      </p:sp>
      <p:sp>
        <p:nvSpPr>
          <p:cNvPr id="12" name="CuadroTexto 11"/>
          <p:cNvSpPr txBox="1"/>
          <p:nvPr/>
        </p:nvSpPr>
        <p:spPr>
          <a:xfrm>
            <a:off x="5887092" y="2712378"/>
            <a:ext cx="184731" cy="369332"/>
          </a:xfrm>
          <a:prstGeom prst="rect">
            <a:avLst/>
          </a:prstGeom>
          <a:noFill/>
        </p:spPr>
        <p:txBody>
          <a:bodyPr wrap="none" rtlCol="0">
            <a:spAutoFit/>
          </a:bodyPr>
          <a:lstStyle/>
          <a:p>
            <a:endParaRPr lang="es-ES" dirty="0"/>
          </a:p>
        </p:txBody>
      </p:sp>
      <p:graphicFrame>
        <p:nvGraphicFramePr>
          <p:cNvPr id="15" name="Tabla 14"/>
          <p:cNvGraphicFramePr>
            <a:graphicFrameLocks noGrp="1"/>
          </p:cNvGraphicFramePr>
          <p:nvPr/>
        </p:nvGraphicFramePr>
        <p:xfrm>
          <a:off x="5841412" y="866334"/>
          <a:ext cx="3024336" cy="3692088"/>
        </p:xfrm>
        <a:graphic>
          <a:graphicData uri="http://schemas.openxmlformats.org/drawingml/2006/table">
            <a:tbl>
              <a:tblPr/>
              <a:tblGrid>
                <a:gridCol w="1464416"/>
                <a:gridCol w="1559920"/>
              </a:tblGrid>
              <a:tr h="248198">
                <a:tc>
                  <a:txBody>
                    <a:bodyPr/>
                    <a:lstStyle/>
                    <a:p>
                      <a:pPr algn="ctr" rtl="0" fontAlgn="t">
                        <a:spcBef>
                          <a:spcPts val="0"/>
                        </a:spcBef>
                        <a:spcAft>
                          <a:spcPts val="0"/>
                        </a:spcAft>
                      </a:pPr>
                      <a:r>
                        <a:rPr lang="es-ES" sz="1100" b="1" i="0" u="none" strike="noStrike" dirty="0">
                          <a:solidFill>
                            <a:schemeClr val="tx1"/>
                          </a:solidFill>
                          <a:effectLst/>
                          <a:latin typeface="Arial" panose="020B0604020202020204" pitchFamily="34" charset="0"/>
                          <a:cs typeface="Arial" panose="020B0604020202020204" pitchFamily="34" charset="0"/>
                        </a:rPr>
                        <a:t>Edad media</a:t>
                      </a:r>
                      <a:endParaRPr lang="es-ES" sz="1100" b="1" dirty="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71 años</a:t>
                      </a:r>
                      <a:endParaRPr lang="es-ES" sz="110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872">
                <a:tc>
                  <a:txBody>
                    <a:bodyPr/>
                    <a:lstStyle/>
                    <a:p>
                      <a:pPr algn="ctr" rtl="0" fontAlgn="t">
                        <a:spcBef>
                          <a:spcPts val="0"/>
                        </a:spcBef>
                        <a:spcAft>
                          <a:spcPts val="0"/>
                        </a:spcAft>
                      </a:pPr>
                      <a:r>
                        <a:rPr lang="es-ES" sz="1100" b="1" i="0" u="none" strike="noStrike" dirty="0">
                          <a:solidFill>
                            <a:schemeClr val="tx1"/>
                          </a:solidFill>
                          <a:effectLst/>
                          <a:latin typeface="Arial" panose="020B0604020202020204" pitchFamily="34" charset="0"/>
                          <a:cs typeface="Arial" panose="020B0604020202020204" pitchFamily="34" charset="0"/>
                        </a:rPr>
                        <a:t>Sexo</a:t>
                      </a:r>
                      <a:endParaRPr lang="es-ES" sz="1100" b="1" dirty="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s-ES" sz="1100" b="0" i="0" u="none" strike="noStrike" dirty="0">
                          <a:solidFill>
                            <a:schemeClr val="tx1"/>
                          </a:solidFill>
                          <a:effectLst/>
                          <a:latin typeface="Arial" panose="020B0604020202020204" pitchFamily="34" charset="0"/>
                          <a:cs typeface="Arial" panose="020B0604020202020204" pitchFamily="34" charset="0"/>
                        </a:rPr>
                        <a:t>58% varones</a:t>
                      </a:r>
                      <a:endParaRPr lang="es-ES" sz="1100" dirty="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468">
                <a:tc>
                  <a:txBody>
                    <a:bodyPr/>
                    <a:lstStyle/>
                    <a:p>
                      <a:pPr algn="ctr" rtl="0" fontAlgn="t">
                        <a:spcBef>
                          <a:spcPts val="0"/>
                        </a:spcBef>
                        <a:spcAft>
                          <a:spcPts val="0"/>
                        </a:spcAft>
                      </a:pPr>
                      <a:r>
                        <a:rPr lang="es-ES" sz="1100" b="1" i="0" u="none" strike="noStrike">
                          <a:solidFill>
                            <a:schemeClr val="tx1"/>
                          </a:solidFill>
                          <a:effectLst/>
                          <a:latin typeface="Arial" panose="020B0604020202020204" pitchFamily="34" charset="0"/>
                          <a:cs typeface="Arial" panose="020B0604020202020204" pitchFamily="34" charset="0"/>
                        </a:rPr>
                        <a:t>Procedencia</a:t>
                      </a:r>
                      <a:endParaRPr lang="es-ES" sz="1100" b="1">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62% Urgencias</a:t>
                      </a:r>
                      <a:endParaRPr lang="es-ES" sz="1100">
                        <a:solidFill>
                          <a:schemeClr val="tx1"/>
                        </a:solidFill>
                        <a:effectLst/>
                        <a:latin typeface="Arial" panose="020B0604020202020204" pitchFamily="34" charset="0"/>
                        <a:cs typeface="Arial" panose="020B0604020202020204" pitchFamily="34" charset="0"/>
                      </a:endParaRPr>
                    </a:p>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38% Hospitalización</a:t>
                      </a:r>
                      <a:endParaRPr lang="es-ES" sz="110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468">
                <a:tc>
                  <a:txBody>
                    <a:bodyPr/>
                    <a:lstStyle/>
                    <a:p>
                      <a:pPr algn="ctr" rtl="0" fontAlgn="t">
                        <a:spcBef>
                          <a:spcPts val="0"/>
                        </a:spcBef>
                        <a:spcAft>
                          <a:spcPts val="0"/>
                        </a:spcAft>
                      </a:pPr>
                      <a:r>
                        <a:rPr lang="es-ES" sz="1100" b="1" i="0" u="none" strike="noStrike">
                          <a:solidFill>
                            <a:schemeClr val="tx1"/>
                          </a:solidFill>
                          <a:effectLst/>
                          <a:latin typeface="Arial" panose="020B0604020202020204" pitchFamily="34" charset="0"/>
                          <a:cs typeface="Arial" panose="020B0604020202020204" pitchFamily="34" charset="0"/>
                        </a:rPr>
                        <a:t>Índice Charlson (m) medio</a:t>
                      </a:r>
                      <a:endParaRPr lang="es-ES" sz="1100" b="1">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6.05 puntos</a:t>
                      </a:r>
                      <a:endParaRPr lang="es-ES" sz="110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6395">
                <a:tc>
                  <a:txBody>
                    <a:bodyPr/>
                    <a:lstStyle/>
                    <a:p>
                      <a:pPr algn="ctr" rtl="0" fontAlgn="t">
                        <a:spcBef>
                          <a:spcPts val="0"/>
                        </a:spcBef>
                        <a:spcAft>
                          <a:spcPts val="0"/>
                        </a:spcAft>
                      </a:pPr>
                      <a:r>
                        <a:rPr lang="es-ES" sz="1100" b="1" i="0" u="none" strike="noStrike">
                          <a:solidFill>
                            <a:schemeClr val="tx1"/>
                          </a:solidFill>
                          <a:effectLst/>
                          <a:latin typeface="Arial" panose="020B0604020202020204" pitchFamily="34" charset="0"/>
                          <a:cs typeface="Arial" panose="020B0604020202020204" pitchFamily="34" charset="0"/>
                        </a:rPr>
                        <a:t>Tipo fallo respiratorio</a:t>
                      </a:r>
                      <a:endParaRPr lang="es-ES" sz="1100" b="1">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58% hipercápnico</a:t>
                      </a:r>
                      <a:endParaRPr lang="es-ES" sz="1100">
                        <a:solidFill>
                          <a:schemeClr val="tx1"/>
                        </a:solidFill>
                        <a:effectLst/>
                        <a:latin typeface="Arial" panose="020B0604020202020204" pitchFamily="34" charset="0"/>
                        <a:cs typeface="Arial" panose="020B0604020202020204" pitchFamily="34" charset="0"/>
                      </a:endParaRPr>
                    </a:p>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(pH: 7.21, PvCO2: 92)</a:t>
                      </a:r>
                      <a:endParaRPr lang="es-ES" sz="1100">
                        <a:solidFill>
                          <a:schemeClr val="tx1"/>
                        </a:solidFill>
                        <a:effectLst/>
                        <a:latin typeface="Arial" panose="020B0604020202020204" pitchFamily="34" charset="0"/>
                        <a:cs typeface="Arial" panose="020B0604020202020204" pitchFamily="34" charset="0"/>
                      </a:endParaRPr>
                    </a:p>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42% hipoxémico</a:t>
                      </a:r>
                      <a:endParaRPr lang="es-ES" sz="1100">
                        <a:solidFill>
                          <a:schemeClr val="tx1"/>
                        </a:solidFill>
                        <a:effectLst/>
                        <a:latin typeface="Arial" panose="020B0604020202020204" pitchFamily="34" charset="0"/>
                        <a:cs typeface="Arial" panose="020B0604020202020204" pitchFamily="34" charset="0"/>
                      </a:endParaRPr>
                    </a:p>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(SpO2/FiO2: 146)</a:t>
                      </a:r>
                      <a:endParaRPr lang="es-ES" sz="110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872">
                <a:tc>
                  <a:txBody>
                    <a:bodyPr/>
                    <a:lstStyle/>
                    <a:p>
                      <a:pPr algn="ctr" rtl="0" fontAlgn="t">
                        <a:spcBef>
                          <a:spcPts val="0"/>
                        </a:spcBef>
                        <a:spcAft>
                          <a:spcPts val="0"/>
                        </a:spcAft>
                      </a:pPr>
                      <a:r>
                        <a:rPr lang="es-ES" sz="1100" b="1" i="0" u="none" strike="noStrike">
                          <a:solidFill>
                            <a:schemeClr val="tx1"/>
                          </a:solidFill>
                          <a:effectLst/>
                          <a:latin typeface="Arial" panose="020B0604020202020204" pitchFamily="34" charset="0"/>
                          <a:cs typeface="Arial" panose="020B0604020202020204" pitchFamily="34" charset="0"/>
                        </a:rPr>
                        <a:t>Estancia media</a:t>
                      </a:r>
                      <a:endParaRPr lang="es-ES" sz="1100" b="1">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5,2 días</a:t>
                      </a:r>
                      <a:endParaRPr lang="es-ES" sz="110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3257">
                <a:tc>
                  <a:txBody>
                    <a:bodyPr/>
                    <a:lstStyle/>
                    <a:p>
                      <a:pPr algn="ctr" rtl="0" fontAlgn="t">
                        <a:spcBef>
                          <a:spcPts val="0"/>
                        </a:spcBef>
                        <a:spcAft>
                          <a:spcPts val="0"/>
                        </a:spcAft>
                      </a:pPr>
                      <a:r>
                        <a:rPr lang="es-ES" sz="1100" b="1" i="0" u="none" strike="noStrike" dirty="0">
                          <a:solidFill>
                            <a:schemeClr val="tx1"/>
                          </a:solidFill>
                          <a:effectLst/>
                          <a:latin typeface="Arial" panose="020B0604020202020204" pitchFamily="34" charset="0"/>
                          <a:cs typeface="Arial" panose="020B0604020202020204" pitchFamily="34" charset="0"/>
                        </a:rPr>
                        <a:t>Tratamiento administrado</a:t>
                      </a:r>
                      <a:endParaRPr lang="es-ES" sz="1100" b="1" dirty="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Nivel 1: 35,8%</a:t>
                      </a:r>
                      <a:endParaRPr lang="es-ES" sz="1100">
                        <a:solidFill>
                          <a:schemeClr val="tx1"/>
                        </a:solidFill>
                        <a:effectLst/>
                        <a:latin typeface="Arial" panose="020B0604020202020204" pitchFamily="34" charset="0"/>
                        <a:cs typeface="Arial" panose="020B0604020202020204" pitchFamily="34" charset="0"/>
                      </a:endParaRPr>
                    </a:p>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Nivel 2: 31,5%</a:t>
                      </a:r>
                      <a:endParaRPr lang="es-ES" sz="1100">
                        <a:solidFill>
                          <a:schemeClr val="tx1"/>
                        </a:solidFill>
                        <a:effectLst/>
                        <a:latin typeface="Arial" panose="020B0604020202020204" pitchFamily="34" charset="0"/>
                        <a:cs typeface="Arial" panose="020B0604020202020204" pitchFamily="34" charset="0"/>
                      </a:endParaRPr>
                    </a:p>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Nivel 3: 14,3%</a:t>
                      </a:r>
                      <a:endParaRPr lang="es-ES" sz="1100">
                        <a:solidFill>
                          <a:schemeClr val="tx1"/>
                        </a:solidFill>
                        <a:effectLst/>
                        <a:latin typeface="Arial" panose="020B0604020202020204" pitchFamily="34" charset="0"/>
                        <a:cs typeface="Arial" panose="020B0604020202020204" pitchFamily="34" charset="0"/>
                      </a:endParaRPr>
                    </a:p>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Nivel 4: 11,3%</a:t>
                      </a:r>
                      <a:endParaRPr lang="es-ES" sz="1100">
                        <a:solidFill>
                          <a:schemeClr val="tx1"/>
                        </a:solidFill>
                        <a:effectLst/>
                        <a:latin typeface="Arial" panose="020B0604020202020204" pitchFamily="34" charset="0"/>
                        <a:cs typeface="Arial" panose="020B0604020202020204" pitchFamily="34" charset="0"/>
                      </a:endParaRPr>
                    </a:p>
                    <a:p>
                      <a:pPr rtl="0" fontAlgn="t">
                        <a:spcBef>
                          <a:spcPts val="0"/>
                        </a:spcBef>
                        <a:spcAft>
                          <a:spcPts val="0"/>
                        </a:spcAft>
                      </a:pPr>
                      <a:r>
                        <a:rPr lang="es-ES" sz="1100" b="0" i="0" u="none" strike="noStrike">
                          <a:solidFill>
                            <a:schemeClr val="tx1"/>
                          </a:solidFill>
                          <a:effectLst/>
                          <a:latin typeface="Arial" panose="020B0604020202020204" pitchFamily="34" charset="0"/>
                          <a:cs typeface="Arial" panose="020B0604020202020204" pitchFamily="34" charset="0"/>
                        </a:rPr>
                        <a:t>Nivel 5:   7,3%</a:t>
                      </a:r>
                      <a:endParaRPr lang="es-ES" sz="110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6872">
                <a:tc>
                  <a:txBody>
                    <a:bodyPr/>
                    <a:lstStyle/>
                    <a:p>
                      <a:pPr algn="ctr" rtl="0" fontAlgn="t">
                        <a:spcBef>
                          <a:spcPts val="0"/>
                        </a:spcBef>
                        <a:spcAft>
                          <a:spcPts val="0"/>
                        </a:spcAft>
                      </a:pPr>
                      <a:r>
                        <a:rPr lang="es-ES" sz="1100" b="1" i="0" u="none" strike="noStrike" dirty="0">
                          <a:solidFill>
                            <a:schemeClr val="tx1"/>
                          </a:solidFill>
                          <a:effectLst/>
                          <a:latin typeface="Arial" panose="020B0604020202020204" pitchFamily="34" charset="0"/>
                          <a:cs typeface="Arial" panose="020B0604020202020204" pitchFamily="34" charset="0"/>
                        </a:rPr>
                        <a:t>Mortalidad</a:t>
                      </a:r>
                      <a:endParaRPr lang="es-ES" sz="1100" b="1" dirty="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s-ES" sz="1100" b="0" i="0" u="none" strike="noStrike" dirty="0">
                          <a:solidFill>
                            <a:schemeClr val="tx1"/>
                          </a:solidFill>
                          <a:effectLst/>
                          <a:latin typeface="Arial" panose="020B0604020202020204" pitchFamily="34" charset="0"/>
                          <a:cs typeface="Arial" panose="020B0604020202020204" pitchFamily="34" charset="0"/>
                        </a:rPr>
                        <a:t>15.4%</a:t>
                      </a:r>
                      <a:endParaRPr lang="es-ES" sz="1100" dirty="0">
                        <a:solidFill>
                          <a:schemeClr val="tx1"/>
                        </a:solidFill>
                        <a:effectLst/>
                        <a:latin typeface="Arial" panose="020B0604020202020204" pitchFamily="34" charset="0"/>
                        <a:cs typeface="Arial" panose="020B0604020202020204" pitchFamily="34" charset="0"/>
                      </a:endParaRPr>
                    </a:p>
                  </a:txBody>
                  <a:tcPr marL="52638" marR="52638" marT="52638" marB="526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6" name="Rectangle 2"/>
          <p:cNvSpPr>
            <a:spLocks noChangeArrowheads="1"/>
          </p:cNvSpPr>
          <p:nvPr/>
        </p:nvSpPr>
        <p:spPr bwMode="auto">
          <a:xfrm>
            <a:off x="3071812" y="1054656"/>
            <a:ext cx="495657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br>
              <a:rPr kumimoji="0" lang="es-ES" altLang="es-ES" sz="1200" b="0" i="0" u="none" strike="noStrike" cap="none" normalizeH="0" baseline="0">
                <a:ln>
                  <a:noFill/>
                </a:ln>
                <a:solidFill>
                  <a:srgbClr val="000000"/>
                </a:solidFill>
                <a:effectLst/>
                <a:latin typeface="Calibri" panose="020F0502020204030204" pitchFamily="34" charset="0"/>
              </a:rPr>
            </a:br>
            <a:r>
              <a:rPr kumimoji="0" lang="es-ES" altLang="es-ES" sz="1200" b="0" i="0" u="none" strike="noStrike" cap="none" normalizeH="0" baseline="0">
                <a:ln>
                  <a:noFill/>
                </a:ln>
                <a:solidFill>
                  <a:srgbClr val="000000"/>
                </a:solidFill>
                <a:effectLst/>
                <a:latin typeface="Calibri" panose="020F0502020204030204" pitchFamily="34" charset="0"/>
              </a:rPr>
              <a:t> </a:t>
            </a:r>
            <a:endParaRPr kumimoji="0" lang="es-ES" altLang="es-ES" sz="9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28" name="Cheurón 27"/>
          <p:cNvSpPr/>
          <p:nvPr/>
        </p:nvSpPr>
        <p:spPr>
          <a:xfrm>
            <a:off x="113030" y="4132580"/>
            <a:ext cx="1296000" cy="525780"/>
          </a:xfrm>
          <a:prstGeom prst="chevron">
            <a:avLst/>
          </a:prstGeom>
        </p:spPr>
        <p:style>
          <a:lnRef idx="0">
            <a:srgbClr val="FFFFFF"/>
          </a:lnRef>
          <a:fillRef idx="1">
            <a:schemeClr val="accent1"/>
          </a:fillRef>
          <a:effectRef idx="0">
            <a:srgbClr val="FFFFFF"/>
          </a:effectRef>
          <a:fontRef idx="minor">
            <a:schemeClr val="lt1"/>
          </a:fontRef>
        </p:style>
        <p:txBody>
          <a:bodyPr rtlCol="0" anchor="ctr">
            <a:noAutofit/>
          </a:bodyPr>
          <a:p>
            <a:pPr algn="ctr"/>
            <a:r>
              <a:rPr lang="es-ES" altLang="en-US" sz="1000"/>
              <a:t>Sin sedación</a:t>
            </a:r>
            <a:endParaRPr lang="es-ES" altLang="en-US" sz="1000"/>
          </a:p>
        </p:txBody>
      </p:sp>
      <p:sp>
        <p:nvSpPr>
          <p:cNvPr id="29" name="Cheurón 28"/>
          <p:cNvSpPr/>
          <p:nvPr/>
        </p:nvSpPr>
        <p:spPr>
          <a:xfrm>
            <a:off x="4418330" y="4132580"/>
            <a:ext cx="1287780" cy="525780"/>
          </a:xfrm>
          <a:prstGeom prst="chevron">
            <a:avLst/>
          </a:prstGeom>
        </p:spPr>
        <p:style>
          <a:lnRef idx="0">
            <a:srgbClr val="FFFFFF"/>
          </a:lnRef>
          <a:fillRef idx="1">
            <a:schemeClr val="accent1"/>
          </a:fillRef>
          <a:effectRef idx="0">
            <a:srgbClr val="FFFFFF"/>
          </a:effectRef>
          <a:fontRef idx="minor">
            <a:schemeClr val="lt1"/>
          </a:fontRef>
        </p:style>
        <p:txBody>
          <a:bodyPr rtlCol="0" anchor="ctr">
            <a:noAutofit/>
          </a:bodyPr>
          <a:p>
            <a:pPr algn="ctr"/>
            <a:r>
              <a:rPr lang="es-ES" altLang="en-US" sz="1000"/>
              <a:t>Dexmede-tomidina</a:t>
            </a:r>
            <a:endParaRPr lang="es-ES" altLang="en-US" sz="1000"/>
          </a:p>
        </p:txBody>
      </p:sp>
      <p:sp>
        <p:nvSpPr>
          <p:cNvPr id="30" name="Cheurón 29"/>
          <p:cNvSpPr/>
          <p:nvPr/>
        </p:nvSpPr>
        <p:spPr>
          <a:xfrm>
            <a:off x="1189355" y="4132580"/>
            <a:ext cx="1296000" cy="525780"/>
          </a:xfrm>
          <a:prstGeom prst="chevron">
            <a:avLst/>
          </a:prstGeom>
        </p:spPr>
        <p:style>
          <a:lnRef idx="0">
            <a:srgbClr val="FFFFFF"/>
          </a:lnRef>
          <a:fillRef idx="1">
            <a:schemeClr val="accent1"/>
          </a:fillRef>
          <a:effectRef idx="0">
            <a:srgbClr val="FFFFFF"/>
          </a:effectRef>
          <a:fontRef idx="minor">
            <a:schemeClr val="lt1"/>
          </a:fontRef>
        </p:style>
        <p:txBody>
          <a:bodyPr rtlCol="0" anchor="ctr">
            <a:noAutofit/>
          </a:bodyPr>
          <a:p>
            <a:pPr algn="ctr"/>
            <a:r>
              <a:rPr lang="es-ES" altLang="en-US" sz="1000"/>
              <a:t>Sedación puntual</a:t>
            </a:r>
            <a:endParaRPr lang="es-ES" altLang="en-US" sz="1000"/>
          </a:p>
        </p:txBody>
      </p:sp>
      <p:sp>
        <p:nvSpPr>
          <p:cNvPr id="31" name="Cheurón 30"/>
          <p:cNvSpPr/>
          <p:nvPr/>
        </p:nvSpPr>
        <p:spPr>
          <a:xfrm>
            <a:off x="2265680" y="4132580"/>
            <a:ext cx="1296000" cy="525780"/>
          </a:xfrm>
          <a:prstGeom prst="chevron">
            <a:avLst/>
          </a:prstGeom>
        </p:spPr>
        <p:style>
          <a:lnRef idx="0">
            <a:srgbClr val="FFFFFF"/>
          </a:lnRef>
          <a:fillRef idx="1">
            <a:schemeClr val="accent1"/>
          </a:fillRef>
          <a:effectRef idx="0">
            <a:srgbClr val="FFFFFF"/>
          </a:effectRef>
          <a:fontRef idx="minor">
            <a:schemeClr val="lt1"/>
          </a:fontRef>
        </p:style>
        <p:txBody>
          <a:bodyPr rtlCol="0" anchor="ctr">
            <a:noAutofit/>
          </a:bodyPr>
          <a:p>
            <a:pPr algn="ctr"/>
            <a:r>
              <a:rPr lang="es-ES" altLang="en-US" sz="1000"/>
              <a:t>Perfusión opiáceos</a:t>
            </a:r>
            <a:endParaRPr lang="es-ES" altLang="en-US" sz="1000"/>
          </a:p>
        </p:txBody>
      </p:sp>
      <p:sp>
        <p:nvSpPr>
          <p:cNvPr id="32" name="Cheurón 31"/>
          <p:cNvSpPr/>
          <p:nvPr/>
        </p:nvSpPr>
        <p:spPr>
          <a:xfrm>
            <a:off x="3342005" y="4132580"/>
            <a:ext cx="1296000" cy="525780"/>
          </a:xfrm>
          <a:prstGeom prst="chevron">
            <a:avLst/>
          </a:prstGeom>
        </p:spPr>
        <p:style>
          <a:lnRef idx="0">
            <a:srgbClr val="FFFFFF"/>
          </a:lnRef>
          <a:fillRef idx="1">
            <a:schemeClr val="accent1"/>
          </a:fillRef>
          <a:effectRef idx="0">
            <a:srgbClr val="FFFFFF"/>
          </a:effectRef>
          <a:fontRef idx="minor">
            <a:schemeClr val="lt1"/>
          </a:fontRef>
        </p:style>
        <p:txBody>
          <a:bodyPr rtlCol="0" anchor="ctr">
            <a:noAutofit/>
          </a:bodyPr>
          <a:p>
            <a:pPr algn="ctr"/>
            <a:r>
              <a:rPr lang="es-ES" altLang="en-US" sz="1000"/>
              <a:t>Perfusión opiáceos </a:t>
            </a:r>
            <a:endParaRPr lang="es-ES" altLang="en-US" sz="1000"/>
          </a:p>
          <a:p>
            <a:pPr algn="ctr"/>
            <a:r>
              <a:rPr lang="es-ES" altLang="en-US" sz="1000"/>
              <a:t>midazolam</a:t>
            </a:r>
            <a:endParaRPr lang="es-ES" altLang="en-US" sz="1000"/>
          </a:p>
        </p:txBody>
      </p:sp>
      <p:sp>
        <p:nvSpPr>
          <p:cNvPr id="33" name="CuadroTexto 10"/>
          <p:cNvSpPr txBox="1"/>
          <p:nvPr/>
        </p:nvSpPr>
        <p:spPr>
          <a:xfrm>
            <a:off x="110490" y="3592830"/>
            <a:ext cx="5647690" cy="1231900"/>
          </a:xfrm>
          <a:prstGeom prst="rect">
            <a:avLst/>
          </a:prstGeom>
          <a:noFill/>
          <a:ln w="19050">
            <a:solidFill>
              <a:schemeClr val="accent3">
                <a:lumMod val="50000"/>
              </a:schemeClr>
            </a:solidFill>
          </a:ln>
        </p:spPr>
        <p:txBody>
          <a:bodyPr wrap="square" rtlCol="0">
            <a:noAutofit/>
          </a:bodyPr>
          <a:p>
            <a:pPr indent="457200" algn="just"/>
            <a:r>
              <a:rPr lang="es-ES" sz="1100" b="1" i="0" u="none" strike="noStrike" dirty="0">
                <a:solidFill>
                  <a:srgbClr val="211E1E"/>
                </a:solidFill>
                <a:effectLst/>
                <a:latin typeface="Arial" panose="020B0604020202020204" pitchFamily="34" charset="0"/>
                <a:cs typeface="Arial" panose="020B0604020202020204" pitchFamily="34" charset="0"/>
              </a:rPr>
              <a:t>SEDACIÓN</a:t>
            </a:r>
            <a:endParaRPr lang="es-ES" sz="1100" b="1" i="0" u="none" strike="noStrike" dirty="0">
              <a:solidFill>
                <a:srgbClr val="211E1E"/>
              </a:solidFill>
              <a:effectLst/>
              <a:latin typeface="Arial" panose="020B0604020202020204" pitchFamily="34" charset="0"/>
              <a:cs typeface="Arial" panose="020B0604020202020204" pitchFamily="34" charset="0"/>
            </a:endParaRPr>
          </a:p>
          <a:p>
            <a:pPr indent="457200" algn="just"/>
            <a:endParaRPr lang="es-ES" sz="1100" b="1" i="0" u="none" strike="noStrike" dirty="0">
              <a:solidFill>
                <a:srgbClr val="211E1E"/>
              </a:solidFill>
              <a:effectLst/>
              <a:latin typeface="Arial" panose="020B0604020202020204" pitchFamily="34" charset="0"/>
              <a:cs typeface="Arial" panose="020B0604020202020204" pitchFamily="34" charset="0"/>
            </a:endParaRPr>
          </a:p>
          <a:p>
            <a:pPr indent="457200" algn="just"/>
            <a:r>
              <a:rPr lang="es-ES" sz="1100" b="1" i="0" u="none" strike="noStrike" dirty="0">
                <a:solidFill>
                  <a:srgbClr val="211E1E"/>
                </a:solidFill>
                <a:effectLst/>
                <a:latin typeface="Arial" panose="020B0604020202020204" pitchFamily="34" charset="0"/>
                <a:cs typeface="Arial" panose="020B0604020202020204" pitchFamily="34" charset="0"/>
              </a:rPr>
              <a:t>1                       2                         3                          4                          5</a:t>
            </a:r>
            <a:endParaRPr lang="es-ES" sz="1100" b="1" i="0" u="none" strike="noStrike" dirty="0">
              <a:solidFill>
                <a:srgbClr val="211E1E"/>
              </a:solidFill>
              <a:effectLst/>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nvGraphicFramePr>
        <p:xfrm>
          <a:off x="3301350" y="201896"/>
          <a:ext cx="5689600" cy="4320540"/>
        </p:xfrm>
        <a:graphic>
          <a:graphicData uri="http://schemas.openxmlformats.org/drawingml/2006/table">
            <a:tbl>
              <a:tblPr/>
              <a:tblGrid>
                <a:gridCol w="1012825"/>
                <a:gridCol w="836930"/>
                <a:gridCol w="648589"/>
                <a:gridCol w="648589"/>
                <a:gridCol w="648589"/>
                <a:gridCol w="648589"/>
                <a:gridCol w="648589"/>
                <a:gridCol w="596570"/>
              </a:tblGrid>
              <a:tr h="480060">
                <a:tc>
                  <a:txBody>
                    <a:bodyPr/>
                    <a:lstStyle/>
                    <a:p>
                      <a:pPr algn="ctr" fontAlgn="t"/>
                      <a:br>
                        <a:rPr lang="es-ES" sz="1000" b="1" dirty="0">
                          <a:effectLst/>
                          <a:latin typeface="Arial" panose="020B0604020202020204" pitchFamily="34" charset="0"/>
                          <a:cs typeface="Arial" panose="020B0604020202020204" pitchFamily="34" charset="0"/>
                        </a:rPr>
                      </a:br>
                      <a:r>
                        <a:rPr lang="es-ES" sz="1000" b="1" dirty="0">
                          <a:effectLst/>
                          <a:latin typeface="Arial" panose="020B0604020202020204" pitchFamily="34" charset="0"/>
                          <a:cs typeface="Arial" panose="020B0604020202020204" pitchFamily="34" charset="0"/>
                        </a:rPr>
                        <a:t> </a:t>
                      </a:r>
                      <a:endParaRPr lang="es-ES" sz="1000" b="1" dirty="0">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c>
                  <a:txBody>
                    <a:bodyPr/>
                    <a:lstStyle/>
                    <a:p>
                      <a:pPr algn="ctr" fontAlgn="t"/>
                      <a:br>
                        <a:rPr lang="es-ES" sz="1000" b="1">
                          <a:effectLst/>
                          <a:latin typeface="Arial" panose="020B0604020202020204" pitchFamily="34" charset="0"/>
                          <a:cs typeface="Arial" panose="020B0604020202020204" pitchFamily="34" charset="0"/>
                        </a:rPr>
                      </a:br>
                      <a:endParaRPr lang="es-ES" sz="1000" b="1">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c>
                  <a:txBody>
                    <a:bodyPr/>
                    <a:lstStyle/>
                    <a:p>
                      <a:pPr indent="-1270" algn="ctr" rtl="0" fontAlgn="t">
                        <a:spcBef>
                          <a:spcPts val="0"/>
                        </a:spcBef>
                        <a:spcAft>
                          <a:spcPts val="0"/>
                        </a:spcAft>
                      </a:pPr>
                      <a:r>
                        <a:rPr lang="es-ES" sz="1000" b="1" i="0" u="none" strike="noStrike" dirty="0">
                          <a:solidFill>
                            <a:srgbClr val="000000"/>
                          </a:solidFill>
                          <a:effectLst/>
                          <a:latin typeface="Arial" panose="020B0604020202020204" pitchFamily="34" charset="0"/>
                          <a:cs typeface="Arial" panose="020B0604020202020204" pitchFamily="34" charset="0"/>
                        </a:rPr>
                        <a:t>Nivel 1</a:t>
                      </a:r>
                      <a:endParaRPr lang="es-ES" sz="1000" b="1"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c>
                  <a:txBody>
                    <a:bodyPr/>
                    <a:lstStyle/>
                    <a:p>
                      <a:pPr indent="-1270" algn="ctr" rtl="0" fontAlgn="t">
                        <a:spcBef>
                          <a:spcPts val="0"/>
                        </a:spcBef>
                        <a:spcAft>
                          <a:spcPts val="0"/>
                        </a:spcAft>
                      </a:pPr>
                      <a:r>
                        <a:rPr lang="es-ES" sz="1000" b="1" i="0" u="none" strike="noStrike">
                          <a:solidFill>
                            <a:srgbClr val="000000"/>
                          </a:solidFill>
                          <a:effectLst/>
                          <a:latin typeface="Arial" panose="020B0604020202020204" pitchFamily="34" charset="0"/>
                          <a:cs typeface="Arial" panose="020B0604020202020204" pitchFamily="34" charset="0"/>
                        </a:rPr>
                        <a:t>Nivel 2</a:t>
                      </a:r>
                      <a:endParaRPr lang="es-ES" sz="1000" b="1"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c>
                  <a:txBody>
                    <a:bodyPr/>
                    <a:lstStyle/>
                    <a:p>
                      <a:pPr indent="-1270" algn="ctr" rtl="0" fontAlgn="t">
                        <a:spcBef>
                          <a:spcPts val="0"/>
                        </a:spcBef>
                        <a:spcAft>
                          <a:spcPts val="0"/>
                        </a:spcAft>
                      </a:pPr>
                      <a:r>
                        <a:rPr lang="es-ES" sz="1000" b="1" i="0" u="none" strike="noStrike">
                          <a:solidFill>
                            <a:srgbClr val="000000"/>
                          </a:solidFill>
                          <a:effectLst/>
                          <a:latin typeface="Arial" panose="020B0604020202020204" pitchFamily="34" charset="0"/>
                          <a:cs typeface="Arial" panose="020B0604020202020204" pitchFamily="34" charset="0"/>
                        </a:rPr>
                        <a:t>Nivel 3</a:t>
                      </a:r>
                      <a:endParaRPr lang="es-ES" sz="1000" b="1"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c>
                  <a:txBody>
                    <a:bodyPr/>
                    <a:lstStyle/>
                    <a:p>
                      <a:pPr indent="-1270" algn="ctr" rtl="0" fontAlgn="t">
                        <a:spcBef>
                          <a:spcPts val="0"/>
                        </a:spcBef>
                        <a:spcAft>
                          <a:spcPts val="0"/>
                        </a:spcAft>
                      </a:pPr>
                      <a:r>
                        <a:rPr lang="es-ES" sz="1000" b="1" i="0" u="none" strike="noStrike">
                          <a:solidFill>
                            <a:srgbClr val="000000"/>
                          </a:solidFill>
                          <a:effectLst/>
                          <a:latin typeface="Arial" panose="020B0604020202020204" pitchFamily="34" charset="0"/>
                          <a:cs typeface="Arial" panose="020B0604020202020204" pitchFamily="34" charset="0"/>
                        </a:rPr>
                        <a:t>Nivel 4</a:t>
                      </a:r>
                      <a:endParaRPr lang="es-ES" sz="1000" b="1"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c>
                  <a:txBody>
                    <a:bodyPr/>
                    <a:lstStyle/>
                    <a:p>
                      <a:pPr indent="-1270" algn="ctr" rtl="0" fontAlgn="t">
                        <a:spcBef>
                          <a:spcPts val="0"/>
                        </a:spcBef>
                        <a:spcAft>
                          <a:spcPts val="0"/>
                        </a:spcAft>
                      </a:pPr>
                      <a:r>
                        <a:rPr lang="es-ES" sz="1000" b="1" i="0" u="none" strike="noStrike" dirty="0">
                          <a:solidFill>
                            <a:srgbClr val="000000"/>
                          </a:solidFill>
                          <a:effectLst/>
                          <a:latin typeface="Arial" panose="020B0604020202020204" pitchFamily="34" charset="0"/>
                          <a:cs typeface="Arial" panose="020B0604020202020204" pitchFamily="34" charset="0"/>
                        </a:rPr>
                        <a:t>Nivel 5</a:t>
                      </a:r>
                      <a:endParaRPr lang="es-ES" sz="1000" b="1"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c>
                  <a:txBody>
                    <a:bodyPr/>
                    <a:lstStyle/>
                    <a:p>
                      <a:pPr indent="-1270" algn="ctr" rtl="0" fontAlgn="t">
                        <a:spcBef>
                          <a:spcPts val="0"/>
                        </a:spcBef>
                        <a:spcAft>
                          <a:spcPts val="0"/>
                        </a:spcAft>
                      </a:pPr>
                      <a:r>
                        <a:rPr lang="es-ES" sz="1000" b="1" i="0" u="none" strike="noStrike">
                          <a:solidFill>
                            <a:srgbClr val="000000"/>
                          </a:solidFill>
                          <a:effectLst/>
                          <a:latin typeface="Arial" panose="020B0604020202020204" pitchFamily="34" charset="0"/>
                          <a:cs typeface="Arial" panose="020B0604020202020204" pitchFamily="34" charset="0"/>
                        </a:rPr>
                        <a:t>Valor p </a:t>
                      </a:r>
                      <a:endParaRPr lang="es-ES" sz="1000" b="1"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r>
              <a:tr h="480060">
                <a:tc>
                  <a:txBody>
                    <a:bodyPr/>
                    <a:lstStyle/>
                    <a:p>
                      <a:pPr indent="635" algn="ctr" rtl="0" fontAlgn="t">
                        <a:spcBef>
                          <a:spcPts val="0"/>
                        </a:spcBef>
                        <a:spcAft>
                          <a:spcPts val="0"/>
                        </a:spcAft>
                      </a:pPr>
                      <a:r>
                        <a:rPr lang="es-ES" sz="1000" b="1" i="0" u="none" strike="noStrike" dirty="0">
                          <a:solidFill>
                            <a:srgbClr val="000000"/>
                          </a:solidFill>
                          <a:effectLst/>
                          <a:latin typeface="Arial" panose="020B0604020202020204" pitchFamily="34" charset="0"/>
                          <a:cs typeface="Arial" panose="020B0604020202020204" pitchFamily="34" charset="0"/>
                        </a:rPr>
                        <a:t>Comorbilidad</a:t>
                      </a:r>
                      <a:endParaRPr lang="es-ES" sz="1000" b="1" dirty="0">
                        <a:effectLst/>
                        <a:latin typeface="Arial" panose="020B0604020202020204" pitchFamily="34" charset="0"/>
                        <a:cs typeface="Arial" panose="020B0604020202020204" pitchFamily="34" charset="0"/>
                      </a:endParaRPr>
                    </a:p>
                  </a:txBody>
                  <a:tcPr marL="45672" marR="45672" marT="45672" marB="45672" anchor="ctr">
                    <a:lnL w="38100">
                      <a:solidFill>
                        <a:schemeClr val="tx1"/>
                      </a:solidFill>
                      <a:prstDash val="solid"/>
                    </a:lnL>
                    <a:lnR w="12700">
                      <a:solidFill>
                        <a:schemeClr val="tx1"/>
                      </a:solidFill>
                      <a:prstDash val="solid"/>
                    </a:lnR>
                    <a:lnT w="38100">
                      <a:solidFill>
                        <a:schemeClr val="tx1"/>
                      </a:solidFill>
                      <a:prstDash val="solid"/>
                    </a:lnT>
                    <a:lnB w="38100">
                      <a:solidFill>
                        <a:schemeClr val="tx1"/>
                      </a:solidFill>
                      <a:prstDash val="solid"/>
                    </a:lnB>
                  </a:tcPr>
                </a:tc>
                <a:tc>
                  <a:txBody>
                    <a:bodyPr/>
                    <a:lstStyle/>
                    <a:p>
                      <a:pPr indent="635" algn="ctr" rtl="0" fontAlgn="t">
                        <a:spcBef>
                          <a:spcPts val="0"/>
                        </a:spcBef>
                        <a:spcAft>
                          <a:spcPts val="0"/>
                        </a:spcAft>
                      </a:pPr>
                      <a:r>
                        <a:rPr lang="es-ES" sz="1000" b="0" i="0" u="none" strike="noStrike" dirty="0" err="1">
                          <a:solidFill>
                            <a:srgbClr val="000000"/>
                          </a:solidFill>
                          <a:effectLst/>
                          <a:latin typeface="Arial" panose="020B0604020202020204" pitchFamily="34" charset="0"/>
                          <a:cs typeface="Arial" panose="020B0604020202020204" pitchFamily="34" charset="0"/>
                        </a:rPr>
                        <a:t>I.Charlson</a:t>
                      </a:r>
                      <a:r>
                        <a:rPr lang="es-ES" sz="1000" b="0" i="0" u="none" strike="noStrike" dirty="0">
                          <a:solidFill>
                            <a:srgbClr val="000000"/>
                          </a:solidFill>
                          <a:effectLst/>
                          <a:latin typeface="Arial" panose="020B0604020202020204" pitchFamily="34" charset="0"/>
                          <a:cs typeface="Arial" panose="020B0604020202020204" pitchFamily="34" charset="0"/>
                        </a:rPr>
                        <a:t>(m)</a:t>
                      </a:r>
                      <a:endParaRPr lang="es-ES" sz="1000" b="0" dirty="0">
                        <a:effectLst/>
                        <a:latin typeface="Arial" panose="020B0604020202020204" pitchFamily="34" charset="0"/>
                        <a:cs typeface="Arial" panose="020B0604020202020204" pitchFamily="34" charset="0"/>
                      </a:endParaRPr>
                    </a:p>
                  </a:txBody>
                  <a:tcPr marL="45672" marR="45672" marT="45672" marB="45672" anchor="ctr">
                    <a:lnL w="12700">
                      <a:solidFill>
                        <a:schemeClr val="tx1"/>
                      </a:solidFill>
                      <a:prstDash val="solid"/>
                    </a:lnL>
                    <a:lnR w="12700">
                      <a:solidFill>
                        <a:schemeClr val="tx1"/>
                      </a:solidFill>
                      <a:prstDash val="solid"/>
                    </a:lnR>
                    <a:lnT w="38100">
                      <a:solidFill>
                        <a:schemeClr val="tx1"/>
                      </a:solidFill>
                      <a:prstDash val="solid"/>
                    </a:lnT>
                    <a:lnB w="38100">
                      <a:solidFill>
                        <a:schemeClr val="tx1"/>
                      </a:solidFill>
                      <a:prstDash val="solid"/>
                    </a:lnB>
                  </a:tcPr>
                </a:tc>
                <a:tc>
                  <a:txBody>
                    <a:bodyPr/>
                    <a:lstStyle/>
                    <a:p>
                      <a:pPr indent="-1270" algn="ctr" rtl="0" fontAlgn="t">
                        <a:spcBef>
                          <a:spcPts val="0"/>
                        </a:spcBef>
                        <a:spcAft>
                          <a:spcPts val="0"/>
                        </a:spcAft>
                      </a:pPr>
                      <a:r>
                        <a:rPr lang="es-ES" sz="1000" b="1" i="0" u="none" strike="noStrike">
                          <a:solidFill>
                            <a:srgbClr val="FF0000"/>
                          </a:solidFill>
                          <a:effectLst/>
                          <a:latin typeface="Arial" panose="020B0604020202020204" pitchFamily="34" charset="0"/>
                          <a:cs typeface="Arial" panose="020B0604020202020204" pitchFamily="34" charset="0"/>
                        </a:rPr>
                        <a:t>5,4 ± 2</a:t>
                      </a:r>
                      <a:endParaRPr lang="es-ES" sz="1000" b="1" i="0" u="none" strike="noStrike">
                        <a:solidFill>
                          <a:srgbClr val="FF0000"/>
                        </a:solidFill>
                        <a:effectLst/>
                        <a:latin typeface="Arial" panose="020B0604020202020204" pitchFamily="34" charset="0"/>
                        <a:cs typeface="Arial" panose="020B0604020202020204" pitchFamily="34" charset="0"/>
                      </a:endParaRPr>
                    </a:p>
                  </a:txBody>
                  <a:tcPr marL="45672" marR="45672" marT="45672" marB="45672" anchor="ctr">
                    <a:lnL w="12700">
                      <a:solidFill>
                        <a:schemeClr val="tx1"/>
                      </a:solidFill>
                      <a:prstDash val="solid"/>
                    </a:lnL>
                    <a:lnR w="12700">
                      <a:solidFill>
                        <a:schemeClr val="tx1"/>
                      </a:solidFill>
                      <a:prstDash val="solid"/>
                    </a:lnR>
                    <a:lnT w="38100">
                      <a:solidFill>
                        <a:schemeClr val="tx1"/>
                      </a:solidFill>
                      <a:prstDash val="solid"/>
                    </a:lnT>
                    <a:lnB w="38100">
                      <a:solidFill>
                        <a:schemeClr val="tx1"/>
                      </a:solidFill>
                      <a:prstDash val="solid"/>
                    </a:lnB>
                    <a:solidFill>
                      <a:schemeClr val="accent5">
                        <a:lumMod val="20000"/>
                        <a:lumOff val="80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6,2 ± 2,5</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a:solidFill>
                        <a:schemeClr val="tx1"/>
                      </a:solidFill>
                      <a:prstDash val="solid"/>
                    </a:lnL>
                    <a:lnR w="12700">
                      <a:solidFill>
                        <a:schemeClr val="tx1"/>
                      </a:solidFill>
                      <a:prstDash val="solid"/>
                    </a:lnR>
                    <a:lnT w="38100">
                      <a:solidFill>
                        <a:schemeClr val="tx1"/>
                      </a:solidFill>
                      <a:prstDash val="solid"/>
                    </a:lnT>
                    <a:lnB w="38100">
                      <a:solidFill>
                        <a:schemeClr val="tx1"/>
                      </a:solidFill>
                      <a:prstDash val="solid"/>
                    </a:lnB>
                    <a:solidFill>
                      <a:schemeClr val="accent5">
                        <a:lumMod val="20000"/>
                        <a:lumOff val="80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6,4 ± 2,4 </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a:solidFill>
                        <a:schemeClr val="tx1"/>
                      </a:solidFill>
                      <a:prstDash val="solid"/>
                    </a:lnL>
                    <a:lnR w="12700">
                      <a:solidFill>
                        <a:schemeClr val="tx1"/>
                      </a:solidFill>
                      <a:prstDash val="solid"/>
                    </a:lnR>
                    <a:lnT w="38100">
                      <a:solidFill>
                        <a:schemeClr val="tx1"/>
                      </a:solidFill>
                      <a:prstDash val="solid"/>
                    </a:lnT>
                    <a:lnB w="38100">
                      <a:solidFill>
                        <a:schemeClr val="tx1"/>
                      </a:solidFill>
                      <a:prstDash val="solid"/>
                    </a:lnB>
                    <a:solidFill>
                      <a:schemeClr val="accent5">
                        <a:lumMod val="20000"/>
                        <a:lumOff val="80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6,3 ± 2,8</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a:solidFill>
                        <a:schemeClr val="tx1"/>
                      </a:solidFill>
                      <a:prstDash val="solid"/>
                    </a:lnL>
                    <a:lnR w="12700">
                      <a:solidFill>
                        <a:schemeClr val="tx1"/>
                      </a:solidFill>
                      <a:prstDash val="solid"/>
                    </a:lnR>
                    <a:lnT w="38100">
                      <a:solidFill>
                        <a:schemeClr val="tx1"/>
                      </a:solidFill>
                      <a:prstDash val="solid"/>
                    </a:lnT>
                    <a:lnB w="38100">
                      <a:solidFill>
                        <a:schemeClr val="tx1"/>
                      </a:solidFill>
                      <a:prstDash val="solid"/>
                    </a:lnB>
                    <a:solidFill>
                      <a:schemeClr val="accent5">
                        <a:lumMod val="20000"/>
                        <a:lumOff val="80000"/>
                      </a:schemeClr>
                    </a:solidFill>
                  </a:tcPr>
                </a:tc>
                <a:tc>
                  <a:txBody>
                    <a:bodyPr/>
                    <a:lstStyle/>
                    <a:p>
                      <a:pPr indent="-1270" algn="ctr" rtl="0" fontAlgn="t">
                        <a:spcBef>
                          <a:spcPts val="0"/>
                        </a:spcBef>
                        <a:spcAft>
                          <a:spcPts val="0"/>
                        </a:spcAft>
                      </a:pPr>
                      <a:r>
                        <a:rPr lang="es-ES" sz="1000" b="0" i="0" u="none" strike="noStrike" dirty="0">
                          <a:solidFill>
                            <a:schemeClr val="tx1"/>
                          </a:solidFill>
                          <a:effectLst/>
                          <a:latin typeface="Arial" panose="020B0604020202020204" pitchFamily="34" charset="0"/>
                          <a:cs typeface="Arial" panose="020B0604020202020204" pitchFamily="34" charset="0"/>
                        </a:rPr>
                        <a:t>7,0 ± 2,9</a:t>
                      </a:r>
                      <a:endParaRPr lang="es-ES" sz="1000" b="0" i="0" u="none" strike="noStrike" dirty="0">
                        <a:solidFill>
                          <a:schemeClr val="tx1"/>
                        </a:solidFill>
                        <a:effectLst/>
                        <a:latin typeface="Arial" panose="020B0604020202020204" pitchFamily="34" charset="0"/>
                        <a:cs typeface="Arial" panose="020B0604020202020204" pitchFamily="34" charset="0"/>
                      </a:endParaRPr>
                    </a:p>
                  </a:txBody>
                  <a:tcPr marL="45672" marR="45672" marT="45672" marB="45672" anchor="ctr">
                    <a:lnL w="12700">
                      <a:solidFill>
                        <a:schemeClr val="tx1"/>
                      </a:solidFill>
                      <a:prstDash val="solid"/>
                    </a:lnL>
                    <a:lnR w="12700">
                      <a:solidFill>
                        <a:schemeClr val="tx1"/>
                      </a:solidFill>
                      <a:prstDash val="solid"/>
                    </a:lnR>
                    <a:lnT w="38100">
                      <a:solidFill>
                        <a:schemeClr val="tx1"/>
                      </a:solidFill>
                      <a:prstDash val="solid"/>
                    </a:lnT>
                    <a:lnB w="38100">
                      <a:solidFill>
                        <a:schemeClr val="tx1"/>
                      </a:solidFill>
                      <a:prstDash val="solid"/>
                    </a:lnB>
                    <a:solidFill>
                      <a:schemeClr val="accent5">
                        <a:lumMod val="20000"/>
                        <a:lumOff val="80000"/>
                      </a:schemeClr>
                    </a:solidFill>
                  </a:tcPr>
                </a:tc>
                <a:tc>
                  <a:txBody>
                    <a:bodyPr/>
                    <a:lstStyle/>
                    <a:p>
                      <a:pPr indent="-1270" algn="ctr" rtl="0" fontAlgn="t">
                        <a:spcBef>
                          <a:spcPts val="0"/>
                        </a:spcBef>
                        <a:spcAft>
                          <a:spcPts val="0"/>
                        </a:spcAft>
                      </a:pPr>
                      <a:r>
                        <a:rPr lang="es-ES" sz="1000" b="0" i="1" u="none" strike="noStrike" dirty="0">
                          <a:solidFill>
                            <a:srgbClr val="000000"/>
                          </a:solidFill>
                          <a:effectLst/>
                          <a:latin typeface="Arial" panose="020B0604020202020204" pitchFamily="34" charset="0"/>
                          <a:cs typeface="Arial" panose="020B0604020202020204" pitchFamily="34" charset="0"/>
                        </a:rPr>
                        <a:t>p&lt;0,013</a:t>
                      </a:r>
                      <a:endParaRPr lang="es-ES" sz="1000" b="0" i="1"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a:solidFill>
                        <a:schemeClr val="tx1"/>
                      </a:solidFill>
                      <a:prstDash val="solid"/>
                    </a:lnL>
                    <a:lnR w="38100">
                      <a:solidFill>
                        <a:schemeClr val="tx1"/>
                      </a:solidFill>
                      <a:prstDash val="solid"/>
                    </a:lnR>
                    <a:lnT w="38100">
                      <a:solidFill>
                        <a:schemeClr val="tx1"/>
                      </a:solidFill>
                      <a:prstDash val="solid"/>
                    </a:lnT>
                    <a:lnB w="38100">
                      <a:solidFill>
                        <a:schemeClr val="tx1"/>
                      </a:solidFill>
                      <a:prstDash val="solid"/>
                    </a:lnB>
                  </a:tcPr>
                </a:tc>
              </a:tr>
              <a:tr h="480060">
                <a:tc rowSpan="2">
                  <a:txBody>
                    <a:bodyPr/>
                    <a:lstStyle/>
                    <a:p>
                      <a:pPr indent="635" algn="ctr" rtl="0" fontAlgn="t">
                        <a:spcBef>
                          <a:spcPts val="0"/>
                        </a:spcBef>
                        <a:spcAft>
                          <a:spcPts val="0"/>
                        </a:spcAft>
                      </a:pPr>
                      <a:endParaRPr lang="es-ES" sz="1000" b="1" i="0" u="none" strike="noStrike" dirty="0">
                        <a:solidFill>
                          <a:srgbClr val="000000"/>
                        </a:solidFill>
                        <a:effectLst/>
                        <a:latin typeface="Arial" panose="020B0604020202020204" pitchFamily="34" charset="0"/>
                        <a:cs typeface="Arial" panose="020B0604020202020204" pitchFamily="34" charset="0"/>
                      </a:endParaRPr>
                    </a:p>
                    <a:p>
                      <a:pPr indent="635" algn="ctr" rtl="0" fontAlgn="t">
                        <a:spcBef>
                          <a:spcPts val="0"/>
                        </a:spcBef>
                        <a:spcAft>
                          <a:spcPts val="0"/>
                        </a:spcAft>
                      </a:pPr>
                      <a:r>
                        <a:rPr lang="es-ES" sz="1000" b="1" i="0" u="none" strike="noStrike" dirty="0">
                          <a:solidFill>
                            <a:srgbClr val="000000"/>
                          </a:solidFill>
                          <a:effectLst/>
                          <a:latin typeface="Arial" panose="020B0604020202020204" pitchFamily="34" charset="0"/>
                          <a:cs typeface="Arial" panose="020B0604020202020204" pitchFamily="34" charset="0"/>
                        </a:rPr>
                        <a:t>Tipo de fallo respiratorio </a:t>
                      </a:r>
                      <a:endParaRPr lang="es-ES" sz="1000" b="1" dirty="0">
                        <a:effectLst/>
                        <a:latin typeface="Arial" panose="020B0604020202020204" pitchFamily="34" charset="0"/>
                        <a:cs typeface="Arial" panose="020B0604020202020204" pitchFamily="34" charset="0"/>
                      </a:endParaRPr>
                    </a:p>
                  </a:txBody>
                  <a:tcPr marL="45672" marR="45672" marT="45672" marB="45672" anchor="ctr">
                    <a:lnL w="38100">
                      <a:solidFill>
                        <a:schemeClr val="tx1"/>
                      </a:solidFill>
                      <a:prstDash val="solid"/>
                    </a:lnL>
                    <a:lnR w="12700" cap="flat" cmpd="sng" algn="ctr">
                      <a:solidFill>
                        <a:srgbClr val="000000"/>
                      </a:solidFill>
                      <a:prstDash val="solid"/>
                      <a:round/>
                      <a:headEnd type="none" w="med" len="med"/>
                      <a:tailEnd type="none" w="med" len="med"/>
                    </a:lnR>
                    <a:lnT w="38100">
                      <a:solidFill>
                        <a:schemeClr val="tx1"/>
                      </a:solidFill>
                      <a:prstDash val="solid"/>
                    </a:lnT>
                    <a:lnB w="38100">
                      <a:solidFill>
                        <a:schemeClr val="tx1"/>
                      </a:solidFill>
                      <a:prstDash val="solid"/>
                    </a:lnB>
                  </a:tcPr>
                </a:tc>
                <a:tc>
                  <a:txBody>
                    <a:bodyPr/>
                    <a:lstStyle/>
                    <a:p>
                      <a:pPr indent="-635"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Fallo </a:t>
                      </a:r>
                      <a:r>
                        <a:rPr lang="es-ES" sz="1000" b="0" i="0" u="none" strike="noStrike" dirty="0" err="1">
                          <a:solidFill>
                            <a:srgbClr val="000000"/>
                          </a:solidFill>
                          <a:effectLst/>
                          <a:latin typeface="Arial" panose="020B0604020202020204" pitchFamily="34" charset="0"/>
                          <a:cs typeface="Arial" panose="020B0604020202020204" pitchFamily="34" charset="0"/>
                        </a:rPr>
                        <a:t>hipercápnico</a:t>
                      </a:r>
                      <a:endParaRPr lang="es-ES" sz="1000" b="0" dirty="0">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45,9%</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rgbClr val="00B050"/>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30,8%</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no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10,4%</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rgbClr val="FFC000"/>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8,1%</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rgbClr val="00B0F0"/>
                    </a:solidFill>
                  </a:tcPr>
                </a:tc>
                <a:tc>
                  <a:txBody>
                    <a:bodyPr/>
                    <a:lstStyle/>
                    <a:p>
                      <a:pPr indent="-1270"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4,6%</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chemeClr val="accent2">
                        <a:lumMod val="20000"/>
                        <a:lumOff val="80000"/>
                      </a:schemeClr>
                    </a:solidFill>
                  </a:tcPr>
                </a:tc>
                <a:tc rowSpan="2">
                  <a:txBody>
                    <a:bodyPr/>
                    <a:lstStyle/>
                    <a:p>
                      <a:pPr indent="-1270" algn="ctr" rtl="0" fontAlgn="t">
                        <a:spcBef>
                          <a:spcPts val="0"/>
                        </a:spcBef>
                        <a:spcAft>
                          <a:spcPts val="0"/>
                        </a:spcAft>
                      </a:pPr>
                      <a:r>
                        <a:rPr lang="es-ES" sz="1000" b="0" i="1" u="none" strike="noStrike" dirty="0">
                          <a:solidFill>
                            <a:srgbClr val="000000"/>
                          </a:solidFill>
                          <a:effectLst/>
                          <a:latin typeface="Arial" panose="020B0604020202020204" pitchFamily="34" charset="0"/>
                          <a:cs typeface="Arial" panose="020B0604020202020204" pitchFamily="34" charset="0"/>
                        </a:rPr>
                        <a:t>p&lt;0,001</a:t>
                      </a:r>
                      <a:endParaRPr lang="es-ES" sz="1000" b="0" i="1"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38100">
                      <a:solidFill>
                        <a:schemeClr val="tx1"/>
                      </a:solidFill>
                      <a:prstDash val="solid"/>
                    </a:lnR>
                    <a:lnT w="38100">
                      <a:solidFill>
                        <a:schemeClr val="tx1"/>
                      </a:solidFill>
                      <a:prstDash val="solid"/>
                    </a:lnT>
                    <a:lnB w="38100">
                      <a:solidFill>
                        <a:schemeClr val="tx1"/>
                      </a:solidFill>
                      <a:prstDash val="solid"/>
                    </a:lnB>
                  </a:tcPr>
                </a:tc>
              </a:tr>
              <a:tr h="480060">
                <a:tc vMerge="1">
                  <a:tcPr>
                    <a:lnL w="38100">
                      <a:solidFill>
                        <a:schemeClr val="tx1"/>
                      </a:solidFill>
                      <a:prstDash val="solid"/>
                    </a:lnL>
                    <a:lnB w="38100">
                      <a:solidFill>
                        <a:schemeClr val="tx1"/>
                      </a:solidFill>
                      <a:prstDash val="solid"/>
                    </a:lnB>
                  </a:tcPr>
                </a:tc>
                <a:tc>
                  <a:txBody>
                    <a:bodyPr/>
                    <a:lstStyle/>
                    <a:p>
                      <a:pPr indent="-635"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Fallo hipoxémico</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22,4%</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rgbClr val="00B050"/>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31,7%</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noFill/>
                  </a:tcPr>
                </a:tc>
                <a:tc>
                  <a:txBody>
                    <a:bodyPr/>
                    <a:lstStyle/>
                    <a:p>
                      <a:pPr indent="-1270"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19,3%</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rgbClr val="FFC000"/>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15,5%</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rgbClr val="00B0F0"/>
                    </a:solidFill>
                  </a:tcPr>
                </a:tc>
                <a:tc>
                  <a:txBody>
                    <a:bodyPr/>
                    <a:lstStyle/>
                    <a:p>
                      <a:pPr indent="-1270"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10,8%</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chemeClr val="accent2">
                        <a:lumMod val="20000"/>
                        <a:lumOff val="80000"/>
                      </a:schemeClr>
                    </a:solidFill>
                  </a:tcPr>
                </a:tc>
                <a:tc vMerge="1">
                  <a:tcPr>
                    <a:lnR w="38100">
                      <a:solidFill>
                        <a:schemeClr val="tx1"/>
                      </a:solidFill>
                      <a:prstDash val="solid"/>
                    </a:lnR>
                    <a:lnB w="38100">
                      <a:solidFill>
                        <a:schemeClr val="tx1"/>
                      </a:solidFill>
                      <a:prstDash val="solid"/>
                    </a:lnB>
                  </a:tcPr>
                </a:tc>
              </a:tr>
              <a:tr h="480060">
                <a:tc rowSpan="2">
                  <a:txBody>
                    <a:bodyPr/>
                    <a:lstStyle/>
                    <a:p>
                      <a:pPr indent="-635" algn="ctr" rtl="0" fontAlgn="t">
                        <a:spcBef>
                          <a:spcPts val="0"/>
                        </a:spcBef>
                        <a:spcAft>
                          <a:spcPts val="0"/>
                        </a:spcAft>
                      </a:pPr>
                      <a:endParaRPr lang="es-ES" sz="1000" b="1" i="0" u="none" strike="noStrike" dirty="0">
                        <a:solidFill>
                          <a:srgbClr val="000000"/>
                        </a:solidFill>
                        <a:effectLst/>
                        <a:latin typeface="Arial" panose="020B0604020202020204" pitchFamily="34" charset="0"/>
                        <a:cs typeface="Arial" panose="020B0604020202020204" pitchFamily="34" charset="0"/>
                      </a:endParaRPr>
                    </a:p>
                    <a:p>
                      <a:pPr indent="-635" algn="ctr" rtl="0" fontAlgn="t">
                        <a:spcBef>
                          <a:spcPts val="0"/>
                        </a:spcBef>
                        <a:spcAft>
                          <a:spcPts val="0"/>
                        </a:spcAft>
                      </a:pPr>
                      <a:r>
                        <a:rPr lang="es-ES" sz="1000" b="1" i="0" u="none" strike="noStrike" dirty="0">
                          <a:solidFill>
                            <a:srgbClr val="000000"/>
                          </a:solidFill>
                          <a:effectLst/>
                          <a:latin typeface="Arial" panose="020B0604020202020204" pitchFamily="34" charset="0"/>
                          <a:cs typeface="Arial" panose="020B0604020202020204" pitchFamily="34" charset="0"/>
                        </a:rPr>
                        <a:t>Severidad fallo respiratorio</a:t>
                      </a:r>
                      <a:endParaRPr lang="es-ES" sz="1000" b="1" dirty="0">
                        <a:effectLst/>
                        <a:latin typeface="Arial" panose="020B0604020202020204" pitchFamily="34" charset="0"/>
                        <a:cs typeface="Arial" panose="020B0604020202020204" pitchFamily="34" charset="0"/>
                      </a:endParaRPr>
                    </a:p>
                  </a:txBody>
                  <a:tcPr marL="45672" marR="45672" marT="45672" marB="45672" anchor="ctr">
                    <a:lnL w="38100">
                      <a:solidFill>
                        <a:schemeClr val="tx1"/>
                      </a:solidFill>
                      <a:prstDash val="solid"/>
                    </a:lnL>
                    <a:lnR w="12700" cap="flat" cmpd="sng" algn="ctr">
                      <a:solidFill>
                        <a:srgbClr val="000000"/>
                      </a:solidFill>
                      <a:prstDash val="solid"/>
                      <a:round/>
                      <a:headEnd type="none" w="med" len="med"/>
                      <a:tailEnd type="none" w="med" len="med"/>
                    </a:lnR>
                    <a:lnT w="38100">
                      <a:solidFill>
                        <a:schemeClr val="tx1"/>
                      </a:solidFill>
                      <a:prstDash val="solid"/>
                    </a:lnT>
                    <a:lnB w="38100">
                      <a:solidFill>
                        <a:schemeClr val="tx1"/>
                      </a:solidFill>
                      <a:prstDash val="solid"/>
                    </a:lnB>
                  </a:tcPr>
                </a:tc>
                <a:tc>
                  <a:txBody>
                    <a:bodyPr/>
                    <a:lstStyle/>
                    <a:p>
                      <a:pPr indent="-635"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PvCO2</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tcPr>
                </a:tc>
                <a:tc>
                  <a:txBody>
                    <a:bodyPr/>
                    <a:lstStyle/>
                    <a:p>
                      <a:pPr indent="-1270"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88 ± 19</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87 ± 16</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92 ± 21</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91 ± 13</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indent="-1270" algn="ctr" rtl="0" fontAlgn="t">
                        <a:spcBef>
                          <a:spcPts val="0"/>
                        </a:spcBef>
                        <a:spcAft>
                          <a:spcPts val="0"/>
                        </a:spcAft>
                      </a:pPr>
                      <a:r>
                        <a:rPr lang="es-ES" sz="1000" b="1" i="0" u="none" strike="noStrike" dirty="0">
                          <a:solidFill>
                            <a:srgbClr val="FF0000"/>
                          </a:solidFill>
                          <a:effectLst/>
                          <a:latin typeface="Arial" panose="020B0604020202020204" pitchFamily="34" charset="0"/>
                          <a:cs typeface="Arial" panose="020B0604020202020204" pitchFamily="34" charset="0"/>
                        </a:rPr>
                        <a:t>119 ± 55</a:t>
                      </a:r>
                      <a:endParaRPr lang="es-ES" sz="1000" b="1" i="0" u="none" strike="noStrike" dirty="0">
                        <a:solidFill>
                          <a:srgbClr val="FF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indent="-1270" algn="ctr" rtl="0" fontAlgn="t">
                        <a:spcBef>
                          <a:spcPts val="0"/>
                        </a:spcBef>
                        <a:spcAft>
                          <a:spcPts val="0"/>
                        </a:spcAft>
                      </a:pPr>
                      <a:r>
                        <a:rPr lang="es-ES" sz="1000" b="0" i="1" u="none" strike="noStrike" dirty="0">
                          <a:solidFill>
                            <a:srgbClr val="000000"/>
                          </a:solidFill>
                          <a:effectLst/>
                          <a:latin typeface="Arial" panose="020B0604020202020204" pitchFamily="34" charset="0"/>
                          <a:cs typeface="Arial" panose="020B0604020202020204" pitchFamily="34" charset="0"/>
                        </a:rPr>
                        <a:t>p&lt;0,006</a:t>
                      </a:r>
                      <a:endParaRPr lang="es-ES" sz="1000" b="0" i="1"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38100">
                      <a:solidFill>
                        <a:schemeClr val="tx1"/>
                      </a:solidFill>
                      <a:prstDash val="solid"/>
                    </a:lnR>
                    <a:lnT w="38100">
                      <a:solidFill>
                        <a:schemeClr val="tx1"/>
                      </a:solidFill>
                      <a:prstDash val="solid"/>
                    </a:lnT>
                    <a:lnB w="12700" cap="flat" cmpd="sng" algn="ctr">
                      <a:solidFill>
                        <a:srgbClr val="000000"/>
                      </a:solidFill>
                      <a:prstDash val="solid"/>
                      <a:round/>
                      <a:headEnd type="none" w="med" len="med"/>
                      <a:tailEnd type="none" w="med" len="med"/>
                    </a:lnB>
                  </a:tcPr>
                </a:tc>
              </a:tr>
              <a:tr h="480060">
                <a:tc vMerge="1">
                  <a:tcPr>
                    <a:lnL w="38100">
                      <a:solidFill>
                        <a:schemeClr val="tx1"/>
                      </a:solidFill>
                      <a:prstDash val="solid"/>
                    </a:lnL>
                    <a:lnB w="38100">
                      <a:solidFill>
                        <a:schemeClr val="tx1"/>
                      </a:solidFill>
                      <a:prstDash val="solid"/>
                    </a:lnB>
                  </a:tcPr>
                </a:tc>
                <a:tc>
                  <a:txBody>
                    <a:bodyPr/>
                    <a:lstStyle/>
                    <a:p>
                      <a:pPr indent="-635"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SpO2/FiO2</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c>
                  <a:txBody>
                    <a:bodyPr/>
                    <a:lstStyle/>
                    <a:p>
                      <a:pPr indent="-1270"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156 </a:t>
                      </a:r>
                      <a:r>
                        <a:rPr lang="es-ES" sz="1000" dirty="0">
                          <a:solidFill>
                            <a:srgbClr val="000000"/>
                          </a:solidFill>
                          <a:effectLst/>
                          <a:latin typeface="Arial" panose="020B0604020202020204" pitchFamily="34" charset="0"/>
                          <a:cs typeface="Arial" panose="020B0604020202020204" pitchFamily="34" charset="0"/>
                          <a:sym typeface="+mn-ea"/>
                        </a:rPr>
                        <a:t>±</a:t>
                      </a:r>
                      <a:r>
                        <a:rPr lang="es-ES" sz="1000" b="0" i="0" u="none" strike="noStrike" dirty="0">
                          <a:solidFill>
                            <a:srgbClr val="000000"/>
                          </a:solidFill>
                          <a:effectLst/>
                          <a:latin typeface="Arial" panose="020B0604020202020204" pitchFamily="34" charset="0"/>
                          <a:cs typeface="Arial" panose="020B0604020202020204" pitchFamily="34" charset="0"/>
                        </a:rPr>
                        <a:t> 54</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chemeClr val="accent6">
                        <a:lumMod val="60000"/>
                        <a:lumOff val="40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161 </a:t>
                      </a:r>
                      <a:r>
                        <a:rPr lang="es-ES" sz="1000" dirty="0">
                          <a:solidFill>
                            <a:srgbClr val="000000"/>
                          </a:solidFill>
                          <a:effectLst/>
                          <a:latin typeface="Arial" panose="020B0604020202020204" pitchFamily="34" charset="0"/>
                          <a:cs typeface="Arial" panose="020B0604020202020204" pitchFamily="34" charset="0"/>
                          <a:sym typeface="+mn-ea"/>
                        </a:rPr>
                        <a:t>±</a:t>
                      </a:r>
                      <a:r>
                        <a:rPr lang="es-ES" sz="1000" b="0" i="0" u="none" strike="noStrike">
                          <a:solidFill>
                            <a:srgbClr val="000000"/>
                          </a:solidFill>
                          <a:effectLst/>
                          <a:latin typeface="Arial" panose="020B0604020202020204" pitchFamily="34" charset="0"/>
                          <a:cs typeface="Arial" panose="020B0604020202020204" pitchFamily="34" charset="0"/>
                        </a:rPr>
                        <a:t> 41</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chemeClr val="accent6">
                        <a:lumMod val="60000"/>
                        <a:lumOff val="40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152 </a:t>
                      </a:r>
                      <a:r>
                        <a:rPr lang="es-ES" sz="1000" dirty="0">
                          <a:solidFill>
                            <a:srgbClr val="000000"/>
                          </a:solidFill>
                          <a:effectLst/>
                          <a:latin typeface="Arial" panose="020B0604020202020204" pitchFamily="34" charset="0"/>
                          <a:cs typeface="Arial" panose="020B0604020202020204" pitchFamily="34" charset="0"/>
                          <a:sym typeface="+mn-ea"/>
                        </a:rPr>
                        <a:t>±</a:t>
                      </a:r>
                      <a:r>
                        <a:rPr lang="es-ES" sz="1000" b="0" i="0" u="none" strike="noStrike">
                          <a:solidFill>
                            <a:srgbClr val="000000"/>
                          </a:solidFill>
                          <a:effectLst/>
                          <a:latin typeface="Arial" panose="020B0604020202020204" pitchFamily="34" charset="0"/>
                          <a:cs typeface="Arial" panose="020B0604020202020204" pitchFamily="34" charset="0"/>
                        </a:rPr>
                        <a:t> 54</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chemeClr val="accent6">
                        <a:lumMod val="60000"/>
                        <a:lumOff val="40000"/>
                      </a:schemeClr>
                    </a:solidFill>
                  </a:tcPr>
                </a:tc>
                <a:tc>
                  <a:txBody>
                    <a:bodyPr/>
                    <a:lstStyle/>
                    <a:p>
                      <a:pPr indent="-1270" algn="ctr" rtl="0" fontAlgn="t">
                        <a:spcBef>
                          <a:spcPts val="0"/>
                        </a:spcBef>
                        <a:spcAft>
                          <a:spcPts val="0"/>
                        </a:spcAft>
                      </a:pPr>
                      <a:r>
                        <a:rPr lang="es-ES" sz="1000" b="1" i="0" u="none" strike="noStrike">
                          <a:solidFill>
                            <a:srgbClr val="FF0000"/>
                          </a:solidFill>
                          <a:effectLst/>
                          <a:latin typeface="Arial" panose="020B0604020202020204" pitchFamily="34" charset="0"/>
                          <a:cs typeface="Arial" panose="020B0604020202020204" pitchFamily="34" charset="0"/>
                        </a:rPr>
                        <a:t>111 </a:t>
                      </a:r>
                      <a:r>
                        <a:rPr lang="es-ES" sz="1000" b="1" dirty="0">
                          <a:solidFill>
                            <a:srgbClr val="FF0000"/>
                          </a:solidFill>
                          <a:effectLst/>
                          <a:latin typeface="Arial" panose="020B0604020202020204" pitchFamily="34" charset="0"/>
                          <a:cs typeface="Arial" panose="020B0604020202020204" pitchFamily="34" charset="0"/>
                          <a:sym typeface="+mn-ea"/>
                        </a:rPr>
                        <a:t>±</a:t>
                      </a:r>
                      <a:r>
                        <a:rPr lang="es-ES" sz="1000" b="1" i="0" u="none" strike="noStrike">
                          <a:solidFill>
                            <a:srgbClr val="FF0000"/>
                          </a:solidFill>
                          <a:effectLst/>
                          <a:latin typeface="Arial" panose="020B0604020202020204" pitchFamily="34" charset="0"/>
                          <a:cs typeface="Arial" panose="020B0604020202020204" pitchFamily="34" charset="0"/>
                        </a:rPr>
                        <a:t> 31</a:t>
                      </a:r>
                      <a:endParaRPr lang="es-ES" sz="1000" b="1" i="0" u="none" strike="noStrike">
                        <a:solidFill>
                          <a:srgbClr val="FF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chemeClr val="accent6">
                        <a:lumMod val="60000"/>
                        <a:lumOff val="40000"/>
                      </a:schemeClr>
                    </a:solidFill>
                  </a:tcPr>
                </a:tc>
                <a:tc>
                  <a:txBody>
                    <a:bodyPr/>
                    <a:lstStyle/>
                    <a:p>
                      <a:pPr indent="-1270" algn="ctr" rtl="0" fontAlgn="t">
                        <a:spcBef>
                          <a:spcPts val="0"/>
                        </a:spcBef>
                        <a:spcAft>
                          <a:spcPts val="0"/>
                        </a:spcAft>
                      </a:pPr>
                      <a:r>
                        <a:rPr lang="es-ES" sz="1000" b="0" i="0" u="none" strike="noStrike" dirty="0">
                          <a:solidFill>
                            <a:schemeClr val="tx1"/>
                          </a:solidFill>
                          <a:effectLst/>
                          <a:latin typeface="Arial" panose="020B0604020202020204" pitchFamily="34" charset="0"/>
                          <a:cs typeface="Arial" panose="020B0604020202020204" pitchFamily="34" charset="0"/>
                        </a:rPr>
                        <a:t>143 </a:t>
                      </a:r>
                      <a:r>
                        <a:rPr lang="es-ES" sz="1000" b="0" dirty="0">
                          <a:solidFill>
                            <a:schemeClr val="tx1"/>
                          </a:solidFill>
                          <a:effectLst/>
                          <a:latin typeface="Arial" panose="020B0604020202020204" pitchFamily="34" charset="0"/>
                          <a:cs typeface="Arial" panose="020B0604020202020204" pitchFamily="34" charset="0"/>
                          <a:sym typeface="+mn-ea"/>
                        </a:rPr>
                        <a:t>±</a:t>
                      </a:r>
                      <a:r>
                        <a:rPr lang="es-ES" sz="1000" b="0" i="0" u="none" strike="noStrike" dirty="0">
                          <a:solidFill>
                            <a:schemeClr val="tx1"/>
                          </a:solidFill>
                          <a:effectLst/>
                          <a:latin typeface="Arial" panose="020B0604020202020204" pitchFamily="34" charset="0"/>
                          <a:cs typeface="Arial" panose="020B0604020202020204" pitchFamily="34" charset="0"/>
                        </a:rPr>
                        <a:t> 43</a:t>
                      </a:r>
                      <a:endParaRPr lang="es-ES" sz="1000" b="0" i="0" u="none" strike="noStrike" dirty="0">
                        <a:solidFill>
                          <a:schemeClr val="tx1"/>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chemeClr val="accent6">
                        <a:lumMod val="60000"/>
                        <a:lumOff val="40000"/>
                      </a:schemeClr>
                    </a:solidFill>
                  </a:tcPr>
                </a:tc>
                <a:tc>
                  <a:txBody>
                    <a:bodyPr/>
                    <a:lstStyle/>
                    <a:p>
                      <a:pPr indent="-1270" algn="ctr" rtl="0" fontAlgn="t">
                        <a:spcBef>
                          <a:spcPts val="0"/>
                        </a:spcBef>
                        <a:spcAft>
                          <a:spcPts val="0"/>
                        </a:spcAft>
                      </a:pPr>
                      <a:r>
                        <a:rPr lang="es-ES" sz="1000" b="0" i="1" u="none" strike="noStrike" dirty="0">
                          <a:solidFill>
                            <a:srgbClr val="000000"/>
                          </a:solidFill>
                          <a:effectLst/>
                          <a:latin typeface="Arial" panose="020B0604020202020204" pitchFamily="34" charset="0"/>
                          <a:cs typeface="Arial" panose="020B0604020202020204" pitchFamily="34" charset="0"/>
                        </a:rPr>
                        <a:t>p&lt;0,025</a:t>
                      </a:r>
                      <a:endParaRPr lang="es-ES" sz="1000" b="0" i="1"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38100">
                      <a:solidFill>
                        <a:schemeClr val="tx1"/>
                      </a:solidFill>
                      <a:prstDash val="solid"/>
                    </a:lnR>
                    <a:lnT w="12700" cap="flat" cmpd="sng" algn="ctr">
                      <a:solidFill>
                        <a:srgbClr val="000000"/>
                      </a:solidFill>
                      <a:prstDash val="solid"/>
                      <a:round/>
                      <a:headEnd type="none" w="med" len="med"/>
                      <a:tailEnd type="none" w="med" len="med"/>
                    </a:lnT>
                    <a:lnB w="38100">
                      <a:solidFill>
                        <a:schemeClr val="tx1"/>
                      </a:solidFill>
                      <a:prstDash val="solid"/>
                    </a:lnB>
                  </a:tcPr>
                </a:tc>
              </a:tr>
              <a:tr h="480060">
                <a:tc>
                  <a:txBody>
                    <a:bodyPr/>
                    <a:lstStyle/>
                    <a:p>
                      <a:pPr indent="-635" algn="ctr" rtl="0" fontAlgn="t">
                        <a:spcBef>
                          <a:spcPts val="0"/>
                        </a:spcBef>
                        <a:spcAft>
                          <a:spcPts val="0"/>
                        </a:spcAft>
                      </a:pPr>
                      <a:r>
                        <a:rPr lang="es-ES" sz="1000" b="1" i="0" u="none" strike="noStrike" dirty="0">
                          <a:solidFill>
                            <a:srgbClr val="000000"/>
                          </a:solidFill>
                          <a:effectLst/>
                          <a:latin typeface="Arial" panose="020B0604020202020204" pitchFamily="34" charset="0"/>
                          <a:cs typeface="Arial" panose="020B0604020202020204" pitchFamily="34" charset="0"/>
                        </a:rPr>
                        <a:t>Estancia media</a:t>
                      </a:r>
                      <a:endParaRPr lang="es-ES" sz="1000" b="1" dirty="0">
                        <a:effectLst/>
                        <a:latin typeface="Arial" panose="020B0604020202020204" pitchFamily="34" charset="0"/>
                        <a:cs typeface="Arial" panose="020B0604020202020204" pitchFamily="34" charset="0"/>
                      </a:endParaRPr>
                    </a:p>
                  </a:txBody>
                  <a:tcPr marL="45672" marR="45672" marT="45672" marB="45672" anchor="ctr">
                    <a:lnL w="38100">
                      <a:solidFill>
                        <a:schemeClr val="tx1"/>
                      </a:solidFill>
                      <a:prstDash val="solid"/>
                    </a:lnL>
                    <a:lnR w="12700" cap="flat" cmpd="sng" algn="ctr">
                      <a:solidFill>
                        <a:srgbClr val="000000"/>
                      </a:solidFill>
                      <a:prstDash val="solid"/>
                      <a:round/>
                      <a:headEnd type="none" w="med" len="med"/>
                      <a:tailEnd type="none" w="med" len="med"/>
                    </a:lnR>
                    <a:lnT w="38100">
                      <a:solidFill>
                        <a:schemeClr val="tx1"/>
                      </a:solidFill>
                      <a:prstDash val="solid"/>
                    </a:lnT>
                    <a:lnB w="38100">
                      <a:solidFill>
                        <a:schemeClr val="tx1"/>
                      </a:solidFill>
                      <a:prstDash val="solid"/>
                    </a:lnB>
                  </a:tcPr>
                </a:tc>
                <a:tc>
                  <a:txBody>
                    <a:bodyPr/>
                    <a:lstStyle/>
                    <a:p>
                      <a:pPr indent="-635"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Días</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38100">
                      <a:solidFill>
                        <a:schemeClr val="tx1"/>
                      </a:solidFill>
                      <a:prstDash val="solid"/>
                    </a:lnB>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4,4 ± 2,2</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52523" marR="52523" marT="32884" marB="328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38100">
                      <a:solidFill>
                        <a:schemeClr val="tx1"/>
                      </a:solidFill>
                      <a:prstDash val="solid"/>
                    </a:lnB>
                    <a:solidFill>
                      <a:schemeClr val="accent3">
                        <a:lumMod val="40000"/>
                        <a:lumOff val="60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4,7 ± 2,2</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52523" marR="52523" marT="32884" marB="328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38100">
                      <a:solidFill>
                        <a:schemeClr val="tx1"/>
                      </a:solidFill>
                      <a:prstDash val="solid"/>
                    </a:lnB>
                    <a:solidFill>
                      <a:schemeClr val="accent3">
                        <a:lumMod val="40000"/>
                        <a:lumOff val="60000"/>
                      </a:schemeClr>
                    </a:solidFill>
                  </a:tcPr>
                </a:tc>
                <a:tc>
                  <a:txBody>
                    <a:bodyPr/>
                    <a:lstStyle/>
                    <a:p>
                      <a:pPr indent="-1270" algn="ctr" rtl="0" fontAlgn="t">
                        <a:spcBef>
                          <a:spcPts val="0"/>
                        </a:spcBef>
                        <a:spcAft>
                          <a:spcPts val="0"/>
                        </a:spcAft>
                      </a:pPr>
                      <a:r>
                        <a:rPr lang="es-ES" sz="1000" b="1" i="0" u="none" strike="noStrike">
                          <a:solidFill>
                            <a:srgbClr val="FF0000"/>
                          </a:solidFill>
                          <a:effectLst/>
                          <a:latin typeface="Arial" panose="020B0604020202020204" pitchFamily="34" charset="0"/>
                          <a:cs typeface="Arial" panose="020B0604020202020204" pitchFamily="34" charset="0"/>
                        </a:rPr>
                        <a:t>6,1 ± 3,1</a:t>
                      </a:r>
                      <a:endParaRPr lang="es-ES" sz="1000" b="1" i="0" u="none" strike="noStrike">
                        <a:solidFill>
                          <a:srgbClr val="FF0000"/>
                        </a:solidFill>
                        <a:effectLst/>
                        <a:latin typeface="Arial" panose="020B0604020202020204" pitchFamily="34" charset="0"/>
                        <a:cs typeface="Arial" panose="020B0604020202020204" pitchFamily="34" charset="0"/>
                      </a:endParaRPr>
                    </a:p>
                  </a:txBody>
                  <a:tcPr marL="52523" marR="52523" marT="32884" marB="328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38100">
                      <a:solidFill>
                        <a:schemeClr val="tx1"/>
                      </a:solidFill>
                      <a:prstDash val="solid"/>
                    </a:lnB>
                    <a:solidFill>
                      <a:schemeClr val="accent3">
                        <a:lumMod val="40000"/>
                        <a:lumOff val="60000"/>
                      </a:schemeClr>
                    </a:solidFill>
                  </a:tcPr>
                </a:tc>
                <a:tc>
                  <a:txBody>
                    <a:bodyPr/>
                    <a:lstStyle/>
                    <a:p>
                      <a:pPr indent="-1270" algn="ctr" rtl="0" fontAlgn="t">
                        <a:spcBef>
                          <a:spcPts val="0"/>
                        </a:spcBef>
                        <a:spcAft>
                          <a:spcPts val="0"/>
                        </a:spcAft>
                      </a:pPr>
                      <a:r>
                        <a:rPr lang="es-ES" sz="1000" b="1" i="0" u="none" strike="noStrike">
                          <a:solidFill>
                            <a:srgbClr val="FF0000"/>
                          </a:solidFill>
                          <a:effectLst/>
                          <a:latin typeface="Arial" panose="020B0604020202020204" pitchFamily="34" charset="0"/>
                          <a:cs typeface="Arial" panose="020B0604020202020204" pitchFamily="34" charset="0"/>
                        </a:rPr>
                        <a:t>6,8 ± 3,4</a:t>
                      </a:r>
                      <a:endParaRPr lang="es-ES" sz="1000" b="1" i="0" u="none" strike="noStrike">
                        <a:solidFill>
                          <a:srgbClr val="FF0000"/>
                        </a:solidFill>
                        <a:effectLst/>
                        <a:latin typeface="Arial" panose="020B0604020202020204" pitchFamily="34" charset="0"/>
                        <a:cs typeface="Arial" panose="020B0604020202020204" pitchFamily="34" charset="0"/>
                      </a:endParaRPr>
                    </a:p>
                  </a:txBody>
                  <a:tcPr marL="52523" marR="52523" marT="32884" marB="328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38100">
                      <a:solidFill>
                        <a:schemeClr val="tx1"/>
                      </a:solidFill>
                      <a:prstDash val="solid"/>
                    </a:lnB>
                    <a:solidFill>
                      <a:schemeClr val="accent3">
                        <a:lumMod val="40000"/>
                        <a:lumOff val="60000"/>
                      </a:schemeClr>
                    </a:solidFill>
                  </a:tcPr>
                </a:tc>
                <a:tc>
                  <a:txBody>
                    <a:bodyPr/>
                    <a:lstStyle/>
                    <a:p>
                      <a:pPr indent="-1270" algn="ctr" rtl="0" fontAlgn="t">
                        <a:spcBef>
                          <a:spcPts val="0"/>
                        </a:spcBef>
                        <a:spcAft>
                          <a:spcPts val="0"/>
                        </a:spcAft>
                      </a:pPr>
                      <a:r>
                        <a:rPr lang="es-ES" sz="1000" b="1" i="0" u="none" strike="noStrike" dirty="0">
                          <a:solidFill>
                            <a:srgbClr val="FF0000"/>
                          </a:solidFill>
                          <a:effectLst/>
                          <a:latin typeface="Arial" panose="020B0604020202020204" pitchFamily="34" charset="0"/>
                          <a:cs typeface="Arial" panose="020B0604020202020204" pitchFamily="34" charset="0"/>
                        </a:rPr>
                        <a:t>6,5 ± 3,6</a:t>
                      </a:r>
                      <a:endParaRPr lang="es-ES" sz="1000" b="1" i="0" u="none" strike="noStrike" dirty="0">
                        <a:solidFill>
                          <a:srgbClr val="FF0000"/>
                        </a:solidFill>
                        <a:effectLst/>
                        <a:latin typeface="Arial" panose="020B0604020202020204" pitchFamily="34" charset="0"/>
                        <a:cs typeface="Arial" panose="020B0604020202020204" pitchFamily="34" charset="0"/>
                      </a:endParaRPr>
                    </a:p>
                  </a:txBody>
                  <a:tcPr marL="52523" marR="52523" marT="32884" marB="328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38100">
                      <a:solidFill>
                        <a:schemeClr val="tx1"/>
                      </a:solidFill>
                      <a:prstDash val="solid"/>
                    </a:lnB>
                    <a:solidFill>
                      <a:schemeClr val="accent3">
                        <a:lumMod val="40000"/>
                        <a:lumOff val="60000"/>
                      </a:schemeClr>
                    </a:solidFill>
                  </a:tcPr>
                </a:tc>
                <a:tc>
                  <a:txBody>
                    <a:bodyPr/>
                    <a:lstStyle/>
                    <a:p>
                      <a:pPr indent="-1270" algn="ctr" rtl="0" fontAlgn="t">
                        <a:spcBef>
                          <a:spcPts val="0"/>
                        </a:spcBef>
                        <a:spcAft>
                          <a:spcPts val="0"/>
                        </a:spcAft>
                      </a:pPr>
                      <a:r>
                        <a:rPr lang="es-ES" sz="1000" b="0" i="1" u="none" strike="noStrike" dirty="0">
                          <a:solidFill>
                            <a:srgbClr val="000000"/>
                          </a:solidFill>
                          <a:effectLst/>
                          <a:latin typeface="Arial" panose="020B0604020202020204" pitchFamily="34" charset="0"/>
                          <a:cs typeface="Arial" panose="020B0604020202020204" pitchFamily="34" charset="0"/>
                        </a:rPr>
                        <a:t>p&lt;0,001</a:t>
                      </a:r>
                      <a:endParaRPr lang="es-ES" sz="1000" b="0" i="1" u="none" strike="noStrike" dirty="0">
                        <a:solidFill>
                          <a:srgbClr val="000000"/>
                        </a:solidFill>
                        <a:effectLst/>
                        <a:latin typeface="Arial" panose="020B0604020202020204" pitchFamily="34" charset="0"/>
                        <a:cs typeface="Arial" panose="020B0604020202020204" pitchFamily="34" charset="0"/>
                      </a:endParaRPr>
                    </a:p>
                  </a:txBody>
                  <a:tcPr marL="52523" marR="52523" marT="32884" marB="32884" anchor="ctr">
                    <a:lnL w="12700" cap="flat" cmpd="sng" algn="ctr">
                      <a:solidFill>
                        <a:srgbClr val="000000"/>
                      </a:solidFill>
                      <a:prstDash val="solid"/>
                      <a:round/>
                      <a:headEnd type="none" w="med" len="med"/>
                      <a:tailEnd type="none" w="med" len="med"/>
                    </a:lnL>
                    <a:lnR w="38100">
                      <a:solidFill>
                        <a:schemeClr val="tx1"/>
                      </a:solidFill>
                      <a:prstDash val="solid"/>
                    </a:lnR>
                    <a:lnT w="38100">
                      <a:solidFill>
                        <a:schemeClr val="tx1"/>
                      </a:solidFill>
                      <a:prstDash val="solid"/>
                    </a:lnT>
                    <a:lnB w="38100">
                      <a:solidFill>
                        <a:schemeClr val="tx1"/>
                      </a:solidFill>
                      <a:prstDash val="solid"/>
                    </a:lnB>
                  </a:tcPr>
                </a:tc>
              </a:tr>
              <a:tr h="480060">
                <a:tc rowSpan="2">
                  <a:txBody>
                    <a:bodyPr/>
                    <a:lstStyle/>
                    <a:p>
                      <a:pPr indent="-635" algn="ctr" rtl="0" fontAlgn="t">
                        <a:spcBef>
                          <a:spcPts val="0"/>
                        </a:spcBef>
                        <a:spcAft>
                          <a:spcPts val="0"/>
                        </a:spcAft>
                      </a:pPr>
                      <a:br>
                        <a:rPr lang="es-ES" sz="1000" b="1" dirty="0">
                          <a:effectLst/>
                          <a:latin typeface="Arial" panose="020B0604020202020204" pitchFamily="34" charset="0"/>
                          <a:cs typeface="Arial" panose="020B0604020202020204" pitchFamily="34" charset="0"/>
                        </a:rPr>
                      </a:br>
                      <a:r>
                        <a:rPr lang="es-ES" sz="1000" b="1" i="0" u="none" strike="noStrike" dirty="0">
                          <a:solidFill>
                            <a:srgbClr val="000000"/>
                          </a:solidFill>
                          <a:effectLst/>
                          <a:latin typeface="Arial" panose="020B0604020202020204" pitchFamily="34" charset="0"/>
                          <a:cs typeface="Arial" panose="020B0604020202020204" pitchFamily="34" charset="0"/>
                        </a:rPr>
                        <a:t>Evolución</a:t>
                      </a:r>
                      <a:endParaRPr lang="es-ES" sz="1000" b="1" dirty="0">
                        <a:effectLst/>
                        <a:latin typeface="Arial" panose="020B0604020202020204" pitchFamily="34" charset="0"/>
                        <a:cs typeface="Arial" panose="020B0604020202020204" pitchFamily="34" charset="0"/>
                      </a:endParaRPr>
                    </a:p>
                  </a:txBody>
                  <a:tcPr marL="45672" marR="45672" marT="45672" marB="45672" anchor="ctr">
                    <a:lnL w="38100">
                      <a:solidFill>
                        <a:schemeClr val="tx1"/>
                      </a:solidFill>
                      <a:prstDash val="solid"/>
                    </a:lnL>
                    <a:lnR w="12700" cap="flat" cmpd="sng" algn="ctr">
                      <a:solidFill>
                        <a:srgbClr val="000000"/>
                      </a:solidFill>
                      <a:prstDash val="solid"/>
                      <a:round/>
                      <a:headEnd type="none" w="med" len="med"/>
                      <a:tailEnd type="none" w="med" len="med"/>
                    </a:lnR>
                    <a:lnT w="38100">
                      <a:solidFill>
                        <a:schemeClr val="tx1"/>
                      </a:solidFill>
                      <a:prstDash val="solid"/>
                    </a:lnT>
                    <a:lnB w="38100">
                      <a:solidFill>
                        <a:schemeClr val="tx1"/>
                      </a:solidFill>
                      <a:prstDash val="solid"/>
                    </a:lnB>
                  </a:tcPr>
                </a:tc>
                <a:tc>
                  <a:txBody>
                    <a:bodyPr/>
                    <a:lstStyle/>
                    <a:p>
                      <a:pPr algn="ctr" rtl="0" fontAlgn="t">
                        <a:spcBef>
                          <a:spcPts val="0"/>
                        </a:spcBef>
                        <a:spcAft>
                          <a:spcPts val="0"/>
                        </a:spcAft>
                      </a:pPr>
                      <a:r>
                        <a:rPr lang="es-ES" sz="1000" b="0" dirty="0">
                          <a:effectLst/>
                          <a:latin typeface="Arial" panose="020B0604020202020204" pitchFamily="34" charset="0"/>
                          <a:cs typeface="Arial" panose="020B0604020202020204" pitchFamily="34" charset="0"/>
                        </a:rPr>
                        <a:t>General</a:t>
                      </a:r>
                      <a:endParaRPr lang="es-ES" sz="1000" b="0" dirty="0">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35,8%</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rgbClr val="00B050"/>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31,5%</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14,3%</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11,3%</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indent="-1270"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7,3%</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a:solidFill>
                        <a:schemeClr val="tx1"/>
                      </a:solidFill>
                      <a:prstDash val="solid"/>
                    </a:lnT>
                    <a:lnB w="12700" cap="flat" cmpd="sng" algn="ctr">
                      <a:solidFill>
                        <a:srgbClr val="000000"/>
                      </a:solidFill>
                      <a:prstDash val="solid"/>
                      <a:round/>
                      <a:headEnd type="none" w="med" len="med"/>
                      <a:tailEnd type="none" w="med" len="med"/>
                    </a:lnB>
                    <a:solidFill>
                      <a:srgbClr val="FFC000"/>
                    </a:solidFill>
                  </a:tcPr>
                </a:tc>
                <a:tc>
                  <a:txBody>
                    <a:bodyPr/>
                    <a:lstStyle/>
                    <a:p>
                      <a:pPr indent="-1270" algn="ctr" rtl="0" fontAlgn="t">
                        <a:spcBef>
                          <a:spcPts val="0"/>
                        </a:spcBef>
                        <a:spcAft>
                          <a:spcPts val="0"/>
                        </a:spcAft>
                      </a:pPr>
                      <a:endParaRPr lang="es-ES" sz="1000" b="0" i="1"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38100">
                      <a:solidFill>
                        <a:schemeClr val="tx1"/>
                      </a:solidFill>
                      <a:prstDash val="solid"/>
                    </a:lnR>
                    <a:lnT w="38100">
                      <a:solidFill>
                        <a:schemeClr val="tx1"/>
                      </a:solidFill>
                      <a:prstDash val="solid"/>
                    </a:lnT>
                    <a:lnB w="12700" cap="flat" cmpd="sng" algn="ctr">
                      <a:solidFill>
                        <a:srgbClr val="000000"/>
                      </a:solidFill>
                      <a:prstDash val="solid"/>
                      <a:round/>
                      <a:headEnd type="none" w="med" len="med"/>
                      <a:tailEnd type="none" w="med" len="med"/>
                    </a:lnB>
                  </a:tcPr>
                </a:tc>
              </a:tr>
              <a:tr h="480060">
                <a:tc vMerge="1">
                  <a:tcPr>
                    <a:lnL w="38100">
                      <a:solidFill>
                        <a:schemeClr val="tx1"/>
                      </a:solidFill>
                      <a:prstDash val="solid"/>
                    </a:lnL>
                    <a:lnB w="38100">
                      <a:solidFill>
                        <a:schemeClr val="tx1"/>
                      </a:solidFill>
                      <a:prstDash val="solid"/>
                    </a:lnB>
                  </a:tcPr>
                </a:tc>
                <a:tc>
                  <a:txBody>
                    <a:bodyPr/>
                    <a:lstStyle/>
                    <a:p>
                      <a:pPr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Exitus (15.4%)</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6,8%</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rgbClr val="00B050"/>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6,8%</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chemeClr val="accent5">
                        <a:lumMod val="40000"/>
                        <a:lumOff val="60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27,2%</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chemeClr val="accent6">
                        <a:lumMod val="40000"/>
                        <a:lumOff val="60000"/>
                      </a:schemeClr>
                    </a:solidFill>
                  </a:tcPr>
                </a:tc>
                <a:tc>
                  <a:txBody>
                    <a:bodyPr/>
                    <a:lstStyle/>
                    <a:p>
                      <a:pPr indent="-1270" algn="ctr" rtl="0" fontAlgn="t">
                        <a:spcBef>
                          <a:spcPts val="0"/>
                        </a:spcBef>
                        <a:spcAft>
                          <a:spcPts val="0"/>
                        </a:spcAft>
                      </a:pPr>
                      <a:r>
                        <a:rPr lang="es-ES" sz="1000" b="0" i="0" u="none" strike="noStrike">
                          <a:solidFill>
                            <a:srgbClr val="000000"/>
                          </a:solidFill>
                          <a:effectLst/>
                          <a:latin typeface="Arial" panose="020B0604020202020204" pitchFamily="34" charset="0"/>
                          <a:cs typeface="Arial" panose="020B0604020202020204" pitchFamily="34" charset="0"/>
                        </a:rPr>
                        <a:t>27,2%</a:t>
                      </a:r>
                      <a:endParaRPr lang="es-ES" sz="1000" b="0" i="0" u="none" strike="noStrike">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chemeClr val="bg1">
                        <a:lumMod val="85000"/>
                      </a:schemeClr>
                    </a:solidFill>
                  </a:tcPr>
                </a:tc>
                <a:tc>
                  <a:txBody>
                    <a:bodyPr/>
                    <a:lstStyle/>
                    <a:p>
                      <a:pPr indent="-1270" algn="ctr" rtl="0" fontAlgn="t">
                        <a:spcBef>
                          <a:spcPts val="0"/>
                        </a:spcBef>
                        <a:spcAft>
                          <a:spcPts val="0"/>
                        </a:spcAft>
                      </a:pPr>
                      <a:r>
                        <a:rPr lang="es-ES" sz="1000" b="0" i="0" u="none" strike="noStrike" dirty="0">
                          <a:solidFill>
                            <a:srgbClr val="000000"/>
                          </a:solidFill>
                          <a:effectLst/>
                          <a:latin typeface="Arial" panose="020B0604020202020204" pitchFamily="34" charset="0"/>
                          <a:cs typeface="Arial" panose="020B0604020202020204" pitchFamily="34" charset="0"/>
                        </a:rPr>
                        <a:t>31,8%</a:t>
                      </a:r>
                      <a:endParaRPr lang="es-ES" sz="1000" b="0" i="0"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a:solidFill>
                        <a:schemeClr val="tx1"/>
                      </a:solidFill>
                      <a:prstDash val="solid"/>
                    </a:lnB>
                    <a:solidFill>
                      <a:srgbClr val="FFC000"/>
                    </a:solidFill>
                  </a:tcPr>
                </a:tc>
                <a:tc>
                  <a:txBody>
                    <a:bodyPr/>
                    <a:lstStyle/>
                    <a:p>
                      <a:pPr indent="-1270" algn="ctr" rtl="0" fontAlgn="t">
                        <a:spcBef>
                          <a:spcPts val="0"/>
                        </a:spcBef>
                        <a:spcAft>
                          <a:spcPts val="0"/>
                        </a:spcAft>
                      </a:pPr>
                      <a:r>
                        <a:rPr lang="es-ES" sz="1000" b="0" i="1" u="none" strike="noStrike" dirty="0">
                          <a:solidFill>
                            <a:srgbClr val="000000"/>
                          </a:solidFill>
                          <a:effectLst/>
                          <a:latin typeface="Arial" panose="020B0604020202020204" pitchFamily="34" charset="0"/>
                          <a:cs typeface="Arial" panose="020B0604020202020204" pitchFamily="34" charset="0"/>
                        </a:rPr>
                        <a:t>p&lt;0,001</a:t>
                      </a:r>
                      <a:endParaRPr lang="es-ES" sz="1000" b="0" i="1" u="none" strike="noStrike" dirty="0">
                        <a:solidFill>
                          <a:srgbClr val="000000"/>
                        </a:solidFill>
                        <a:effectLst/>
                        <a:latin typeface="Arial" panose="020B0604020202020204" pitchFamily="34" charset="0"/>
                        <a:cs typeface="Arial" panose="020B0604020202020204" pitchFamily="34" charset="0"/>
                      </a:endParaRPr>
                    </a:p>
                  </a:txBody>
                  <a:tcPr marL="45672" marR="45672" marT="45672" marB="45672" anchor="ctr">
                    <a:lnL w="12700" cap="flat" cmpd="sng" algn="ctr">
                      <a:solidFill>
                        <a:srgbClr val="000000"/>
                      </a:solidFill>
                      <a:prstDash val="solid"/>
                      <a:round/>
                      <a:headEnd type="none" w="med" len="med"/>
                      <a:tailEnd type="none" w="med" len="med"/>
                    </a:lnL>
                    <a:lnR w="38100">
                      <a:solidFill>
                        <a:schemeClr val="tx1"/>
                      </a:solidFill>
                      <a:prstDash val="solid"/>
                    </a:lnR>
                    <a:lnT w="12700" cap="flat" cmpd="sng" algn="ctr">
                      <a:solidFill>
                        <a:srgbClr val="000000"/>
                      </a:solidFill>
                      <a:prstDash val="solid"/>
                      <a:round/>
                      <a:headEnd type="none" w="med" len="med"/>
                      <a:tailEnd type="none" w="med" len="med"/>
                    </a:lnT>
                    <a:lnB w="38100">
                      <a:solidFill>
                        <a:schemeClr val="tx1"/>
                      </a:solidFill>
                      <a:prstDash val="solid"/>
                    </a:lnB>
                  </a:tcPr>
                </a:tc>
              </a:tr>
            </a:tbl>
          </a:graphicData>
        </a:graphic>
      </p:graphicFrame>
      <p:sp>
        <p:nvSpPr>
          <p:cNvPr id="5" name="Rectangle 1"/>
          <p:cNvSpPr>
            <a:spLocks noChangeArrowheads="1"/>
          </p:cNvSpPr>
          <p:nvPr/>
        </p:nvSpPr>
        <p:spPr bwMode="auto">
          <a:xfrm>
            <a:off x="2273336" y="1293183"/>
            <a:ext cx="19104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es-ES" sz="1100">
              <a:latin typeface="Arial" panose="020B0604020202020204" pitchFamily="34" charset="0"/>
              <a:cs typeface="Arial" panose="020B0604020202020204" pitchFamily="34" charset="0"/>
            </a:endParaRPr>
          </a:p>
        </p:txBody>
      </p:sp>
      <p:sp>
        <p:nvSpPr>
          <p:cNvPr id="7" name="CuadroTexto 6"/>
          <p:cNvSpPr txBox="1"/>
          <p:nvPr/>
        </p:nvSpPr>
        <p:spPr>
          <a:xfrm>
            <a:off x="179705" y="786765"/>
            <a:ext cx="2971165" cy="1614805"/>
          </a:xfrm>
          <a:prstGeom prst="rect">
            <a:avLst/>
          </a:prstGeom>
          <a:noFill/>
          <a:ln w="19050">
            <a:solidFill>
              <a:schemeClr val="accent3">
                <a:lumMod val="50000"/>
              </a:schemeClr>
            </a:solidFill>
          </a:ln>
        </p:spPr>
        <p:txBody>
          <a:bodyPr wrap="square" rtlCol="0">
            <a:spAutoFit/>
          </a:bodyPr>
          <a:lstStyle/>
          <a:p>
            <a:r>
              <a:rPr lang="es-ES" sz="1100" b="1" dirty="0">
                <a:latin typeface="Arial" panose="020B0604020202020204" pitchFamily="34" charset="0"/>
                <a:ea typeface="Tahoma" panose="020B0604030504040204" pitchFamily="34" charset="0"/>
                <a:cs typeface="Arial" panose="020B0604020202020204" pitchFamily="34" charset="0"/>
              </a:rPr>
              <a:t>RESULTADOS.</a:t>
            </a:r>
            <a:endParaRPr lang="es-ES" sz="1100" b="1" dirty="0">
              <a:latin typeface="Arial" panose="020B0604020202020204" pitchFamily="34" charset="0"/>
              <a:ea typeface="Tahoma" panose="020B0604030504040204" pitchFamily="34" charset="0"/>
              <a:cs typeface="Arial" panose="020B0604020202020204" pitchFamily="34" charset="0"/>
            </a:endParaRPr>
          </a:p>
          <a:p>
            <a:endParaRPr lang="es-ES" sz="1100" dirty="0">
              <a:latin typeface="Arial" panose="020B0604020202020204" pitchFamily="34" charset="0"/>
              <a:ea typeface="Tahoma" panose="020B0604030504040204" pitchFamily="34" charset="0"/>
              <a:cs typeface="Arial" panose="020B0604020202020204" pitchFamily="34" charset="0"/>
            </a:endParaRPr>
          </a:p>
          <a:p>
            <a:pPr algn="just"/>
            <a:r>
              <a:rPr lang="es-ES" sz="1100" u="none" strike="noStrike" dirty="0">
                <a:solidFill>
                  <a:srgbClr val="211E1E"/>
                </a:solidFill>
                <a:effectLst/>
                <a:latin typeface="Arial" panose="020B0604020202020204" pitchFamily="34" charset="0"/>
                <a:ea typeface="Tahoma" panose="020B0604030504040204" pitchFamily="34" charset="0"/>
                <a:cs typeface="Arial" panose="020B0604020202020204" pitchFamily="34" charset="0"/>
              </a:rPr>
              <a:t>Realizamos un estudio estadístico entre el nivel de sedación y las distintas variables, obteniendo relación estadísticamente significativa con comorbilidad, el tipo de fallo respiratorio, la severidad del mismo, la estancia media y, finalmente, con la mortalidad. </a:t>
            </a:r>
            <a:endParaRPr lang="es-ES" sz="1100" dirty="0">
              <a:latin typeface="Arial" panose="020B0604020202020204" pitchFamily="34" charset="0"/>
              <a:ea typeface="Tahoma" panose="020B0604030504040204" pitchFamily="34" charset="0"/>
              <a:cs typeface="Arial" panose="020B0604020202020204" pitchFamily="34" charset="0"/>
            </a:endParaRPr>
          </a:p>
        </p:txBody>
      </p:sp>
      <p:sp>
        <p:nvSpPr>
          <p:cNvPr id="8" name="CuadroTexto 7"/>
          <p:cNvSpPr txBox="1"/>
          <p:nvPr/>
        </p:nvSpPr>
        <p:spPr>
          <a:xfrm>
            <a:off x="179705" y="2399030"/>
            <a:ext cx="2971165" cy="2123440"/>
          </a:xfrm>
          <a:prstGeom prst="rect">
            <a:avLst/>
          </a:prstGeom>
          <a:noFill/>
          <a:ln w="19050">
            <a:solidFill>
              <a:schemeClr val="accent3">
                <a:lumMod val="50000"/>
              </a:schemeClr>
            </a:solidFill>
          </a:ln>
        </p:spPr>
        <p:txBody>
          <a:bodyPr wrap="square" rtlCol="0">
            <a:noAutofit/>
          </a:bodyPr>
          <a:lstStyle/>
          <a:p>
            <a:pPr algn="just"/>
            <a:r>
              <a:rPr lang="es-ES" sz="1100" b="1" dirty="0">
                <a:latin typeface="Arial" panose="020B0604020202020204" pitchFamily="34" charset="0"/>
                <a:ea typeface="Tahoma" panose="020B0604030504040204" pitchFamily="34" charset="0"/>
                <a:cs typeface="Arial" panose="020B0604020202020204" pitchFamily="34" charset="0"/>
              </a:rPr>
              <a:t>CONCLUSIONES.</a:t>
            </a:r>
            <a:endParaRPr lang="es-ES" sz="1100" b="1" dirty="0">
              <a:latin typeface="Arial" panose="020B0604020202020204" pitchFamily="34" charset="0"/>
              <a:ea typeface="Tahoma" panose="020B0604030504040204" pitchFamily="34" charset="0"/>
              <a:cs typeface="Arial" panose="020B0604020202020204" pitchFamily="34" charset="0"/>
            </a:endParaRPr>
          </a:p>
          <a:p>
            <a:pPr algn="just"/>
            <a:endParaRPr lang="es-ES" sz="1100" dirty="0">
              <a:latin typeface="Arial" panose="020B0604020202020204" pitchFamily="34" charset="0"/>
              <a:ea typeface="Tahoma" panose="020B0604030504040204" pitchFamily="34" charset="0"/>
              <a:cs typeface="Arial" panose="020B0604020202020204" pitchFamily="34" charset="0"/>
            </a:endParaRPr>
          </a:p>
          <a:p>
            <a:pPr marL="171450" indent="-171450" algn="just">
              <a:buFontTx/>
              <a:buChar char="-"/>
            </a:pPr>
            <a:r>
              <a:rPr lang="es-ES" sz="1100" u="none" strike="noStrike" dirty="0">
                <a:solidFill>
                  <a:srgbClr val="211E1E"/>
                </a:solidFill>
                <a:effectLst/>
                <a:latin typeface="Arial" panose="020B0604020202020204" pitchFamily="34" charset="0"/>
                <a:ea typeface="Tahoma" panose="020B0604030504040204" pitchFamily="34" charset="0"/>
                <a:cs typeface="Arial" panose="020B0604020202020204" pitchFamily="34" charset="0"/>
              </a:rPr>
              <a:t>El uso de la sedación es muy frecuente en una UCRI. </a:t>
            </a:r>
            <a:endParaRPr lang="es-ES" sz="1100" u="none" strike="noStrike" dirty="0">
              <a:solidFill>
                <a:srgbClr val="211E1E"/>
              </a:solidFill>
              <a:effectLst/>
              <a:latin typeface="Arial" panose="020B0604020202020204" pitchFamily="34" charset="0"/>
              <a:ea typeface="Tahoma" panose="020B0604030504040204" pitchFamily="34" charset="0"/>
              <a:cs typeface="Arial" panose="020B0604020202020204" pitchFamily="34" charset="0"/>
            </a:endParaRPr>
          </a:p>
          <a:p>
            <a:pPr marL="171450" indent="-171450" algn="just">
              <a:buFontTx/>
              <a:buChar char="-"/>
            </a:pPr>
            <a:r>
              <a:rPr lang="es-ES" sz="1100" u="none" strike="noStrike" dirty="0">
                <a:solidFill>
                  <a:srgbClr val="211E1E"/>
                </a:solidFill>
                <a:effectLst/>
                <a:latin typeface="Arial" panose="020B0604020202020204" pitchFamily="34" charset="0"/>
                <a:ea typeface="Tahoma" panose="020B0604030504040204" pitchFamily="34" charset="0"/>
                <a:cs typeface="Arial" panose="020B0604020202020204" pitchFamily="34" charset="0"/>
              </a:rPr>
              <a:t>Se necesitan mayores niveles de sedación en pacientes con mayor grado de comorbilidad asociada, en aquellos con un fallo hipoxémico o fallo respiratorio más severo. </a:t>
            </a:r>
            <a:endParaRPr lang="es-ES" sz="1100" u="none" strike="noStrike" dirty="0">
              <a:solidFill>
                <a:srgbClr val="211E1E"/>
              </a:solidFill>
              <a:effectLst/>
              <a:latin typeface="Arial" panose="020B0604020202020204" pitchFamily="34" charset="0"/>
              <a:ea typeface="Tahoma" panose="020B0604030504040204" pitchFamily="34" charset="0"/>
              <a:cs typeface="Arial" panose="020B0604020202020204" pitchFamily="34" charset="0"/>
            </a:endParaRPr>
          </a:p>
          <a:p>
            <a:pPr marL="171450" indent="-171450" algn="just">
              <a:buFontTx/>
              <a:buChar char="-"/>
            </a:pPr>
            <a:r>
              <a:rPr lang="es-ES" sz="1100" dirty="0">
                <a:solidFill>
                  <a:srgbClr val="211E1E"/>
                </a:solidFill>
                <a:latin typeface="Arial" panose="020B0604020202020204" pitchFamily="34" charset="0"/>
                <a:ea typeface="Tahoma" panose="020B0604030504040204" pitchFamily="34" charset="0"/>
                <a:cs typeface="Arial" panose="020B0604020202020204" pitchFamily="34" charset="0"/>
              </a:rPr>
              <a:t>En pacientes con fallo hipoxémico, se prefiere opiáceos y MDZ; y en fallo </a:t>
            </a:r>
            <a:r>
              <a:rPr lang="es-ES" sz="1100" dirty="0" err="1">
                <a:solidFill>
                  <a:srgbClr val="211E1E"/>
                </a:solidFill>
                <a:latin typeface="Arial" panose="020B0604020202020204" pitchFamily="34" charset="0"/>
                <a:ea typeface="Tahoma" panose="020B0604030504040204" pitchFamily="34" charset="0"/>
                <a:cs typeface="Arial" panose="020B0604020202020204" pitchFamily="34" charset="0"/>
              </a:rPr>
              <a:t>hipercápnico</a:t>
            </a:r>
            <a:r>
              <a:rPr lang="es-ES" sz="1100" dirty="0">
                <a:solidFill>
                  <a:srgbClr val="211E1E"/>
                </a:solidFill>
                <a:latin typeface="Arial" panose="020B0604020202020204" pitchFamily="34" charset="0"/>
                <a:ea typeface="Tahoma" panose="020B0604030504040204" pitchFamily="34" charset="0"/>
                <a:cs typeface="Arial" panose="020B0604020202020204" pitchFamily="34" charset="0"/>
              </a:rPr>
              <a:t>, </a:t>
            </a:r>
            <a:r>
              <a:rPr lang="es-ES" sz="1100" dirty="0" err="1">
                <a:solidFill>
                  <a:srgbClr val="211E1E"/>
                </a:solidFill>
                <a:latin typeface="Arial" panose="020B0604020202020204" pitchFamily="34" charset="0"/>
                <a:ea typeface="Tahoma" panose="020B0604030504040204" pitchFamily="34" charset="0"/>
                <a:cs typeface="Arial" panose="020B0604020202020204" pitchFamily="34" charset="0"/>
              </a:rPr>
              <a:t>dexmedetomidina</a:t>
            </a:r>
            <a:r>
              <a:rPr lang="es-ES" sz="1100" dirty="0">
                <a:solidFill>
                  <a:srgbClr val="211E1E"/>
                </a:solidFill>
                <a:latin typeface="Arial" panose="020B0604020202020204" pitchFamily="34" charset="0"/>
                <a:ea typeface="Tahoma" panose="020B0604030504040204" pitchFamily="34" charset="0"/>
                <a:cs typeface="Arial" panose="020B0604020202020204" pitchFamily="34" charset="0"/>
              </a:rPr>
              <a:t>. </a:t>
            </a:r>
            <a:endParaRPr lang="es-ES" sz="1100" u="none" strike="noStrike" dirty="0">
              <a:solidFill>
                <a:srgbClr val="211E1E"/>
              </a:solidFill>
              <a:effectLst/>
              <a:latin typeface="Arial" panose="020B0604020202020204" pitchFamily="34" charset="0"/>
              <a:ea typeface="Tahoma" panose="020B0604030504040204" pitchFamily="34" charset="0"/>
              <a:cs typeface="Arial" panose="020B0604020202020204" pitchFamily="34" charset="0"/>
            </a:endParaRPr>
          </a:p>
          <a:p>
            <a:pPr marL="171450" indent="-171450" algn="just">
              <a:buFontTx/>
              <a:buChar char="-"/>
            </a:pPr>
            <a:endParaRPr lang="es-ES" sz="1100" u="none" strike="noStrike" dirty="0">
              <a:solidFill>
                <a:srgbClr val="211E1E"/>
              </a:solidFill>
              <a:effectLst/>
              <a:latin typeface="Arial" panose="020B0604020202020204" pitchFamily="34" charset="0"/>
              <a:ea typeface="Tahoma" panose="020B060403050404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2438</Words>
  <Application>WPS Presentation</Application>
  <PresentationFormat>Presentación en pantalla (16:9)</PresentationFormat>
  <Paragraphs>221</Paragraphs>
  <Slides>2</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vt:i4>
      </vt:variant>
    </vt:vector>
  </HeadingPairs>
  <TitlesOfParts>
    <vt:vector size="10" baseType="lpstr">
      <vt:lpstr>Arial</vt:lpstr>
      <vt:lpstr>SimSun</vt:lpstr>
      <vt:lpstr>Wingdings</vt:lpstr>
      <vt:lpstr>Tahoma</vt:lpstr>
      <vt:lpstr>Calibri</vt:lpstr>
      <vt:lpstr>Microsoft YaHei</vt:lpstr>
      <vt:lpstr>Arial Unicode MS</vt:lpstr>
      <vt:lpstr>Tema de Office</vt:lpstr>
      <vt:lpstr>LA SEDACIÓN EN UNA UNIDAD DE CUIDADOS RESPIRATORIOS INTERMEDIOS (UCRI) C. Torres Luque, M. Arroyo Varela, B. Ramón Gallardo.  Hospital Regional Universitario de Málaga.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Julio Torres</cp:lastModifiedBy>
  <cp:revision>11</cp:revision>
  <dcterms:created xsi:type="dcterms:W3CDTF">2024-02-05T13:08:00Z</dcterms:created>
  <dcterms:modified xsi:type="dcterms:W3CDTF">2024-02-28T12:26:47Z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007AF442A57D402AA47FC1D0917730A1_13</vt:lpwstr>
  </property>
  <property fmtid="{D5CDD505-2E9C-101B-9397-08002B2CF9AE}" pid="3" name="KSOProductBuildVer">
    <vt:lpwstr>3082-12.2.0.13489</vt:lpwstr>
  </property>
</Properties>
</file>