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341"/>
    <p:restoredTop sz="94575"/>
  </p:normalViewPr>
  <p:slideViewPr>
    <p:cSldViewPr>
      <p:cViewPr>
        <p:scale>
          <a:sx n="88" d="100"/>
          <a:sy n="88" d="100"/>
        </p:scale>
        <p:origin x="504" y="-381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FBE739-A1A3-384F-ACE8-89EB1A8A5335}" type="datetimeFigureOut">
              <a:rPr lang="es-ES" smtClean="0"/>
              <a:t>20/02/2024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BBF755-9344-634E-85FD-61B34CF7D27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5022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BBF755-9344-634E-85FD-61B34CF7D279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040880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20/02/2024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20/02/2024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20/02/2024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20/02/2024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20/02/2024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20/02/2024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20/02/2024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20/02/2024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20/02/2024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20/02/2024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20/02/2024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t>20/02/2024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C7297AD1-5A48-E710-6AD9-343E40211E09}"/>
              </a:ext>
            </a:extLst>
          </p:cNvPr>
          <p:cNvSpPr txBox="1"/>
          <p:nvPr/>
        </p:nvSpPr>
        <p:spPr>
          <a:xfrm>
            <a:off x="2627784" y="123478"/>
            <a:ext cx="5400600" cy="64633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 ADHERENCIA AL TRATAMIENTO INHALADO EN PACIENTES ASMÁTICOS</a:t>
            </a:r>
            <a:endParaRPr lang="es-ES" b="1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1629BFB3-11A6-4444-5FBA-E15E4EE9E1BC}"/>
              </a:ext>
            </a:extLst>
          </p:cNvPr>
          <p:cNvSpPr txBox="1"/>
          <p:nvPr/>
        </p:nvSpPr>
        <p:spPr>
          <a:xfrm>
            <a:off x="883568" y="769809"/>
            <a:ext cx="737686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9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Elvira María Sánchez Calle, Jacinto Hernández Borge, Julia López Rodríguez, </a:t>
            </a:r>
            <a:r>
              <a:rPr lang="es-ES" sz="9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Jose</a:t>
            </a:r>
            <a:r>
              <a:rPr lang="es-ES" sz="9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Antonio Márquez Alba, Lourdes Galán Ledesma, Rocío Morante Espada, Nuria Matallana Encinas, María Teresa Gómez Vizcaino, Amparo Sanz Cabrera, Ignacio Rodríguez Blanco </a:t>
            </a:r>
          </a:p>
          <a:p>
            <a:pPr algn="ctr"/>
            <a:endParaRPr lang="es-ES" sz="900" kern="1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r>
              <a:rPr lang="es-ES" sz="9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Servicio de Neumología. Hospital Universitario de Badajoz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D8E7100F-2B0D-1C9E-89EF-364BD624BE74}"/>
              </a:ext>
            </a:extLst>
          </p:cNvPr>
          <p:cNvSpPr txBox="1"/>
          <p:nvPr/>
        </p:nvSpPr>
        <p:spPr>
          <a:xfrm>
            <a:off x="631071" y="1574936"/>
            <a:ext cx="3667856" cy="1169551"/>
          </a:xfrm>
          <a:prstGeom prst="rect">
            <a:avLst/>
          </a:prstGeom>
          <a:noFill/>
          <a:ln>
            <a:solidFill>
              <a:schemeClr val="tx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s-ES_tradnl" sz="1000" kern="1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 cumplimentación de terapias inhaladas en asma no llega al 50%. Esto incrementa mortalidad, morbilidad y consumo de recursos sanitarios. </a:t>
            </a:r>
          </a:p>
          <a:p>
            <a:endParaRPr lang="es-ES_tradnl" sz="1000" kern="100" dirty="0">
              <a:solidFill>
                <a:srgbClr val="231F2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_tradnl" sz="1000" kern="1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Nuestro objetivo ha sido conocer la adherencia al tratamiento inhalado (TI) y las variables relacionadas con la misma en una cohorte de asmáticos.</a:t>
            </a:r>
            <a:endParaRPr lang="es-ES" sz="10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84651760-0190-570D-2618-C1D49DD8E20A}"/>
              </a:ext>
            </a:extLst>
          </p:cNvPr>
          <p:cNvSpPr txBox="1"/>
          <p:nvPr/>
        </p:nvSpPr>
        <p:spPr>
          <a:xfrm>
            <a:off x="323527" y="1260127"/>
            <a:ext cx="208823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5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INTRODUCCIÓN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66EC1485-2BC1-126C-CDA4-EC2AB2790B07}"/>
              </a:ext>
            </a:extLst>
          </p:cNvPr>
          <p:cNvSpPr txBox="1"/>
          <p:nvPr/>
        </p:nvSpPr>
        <p:spPr>
          <a:xfrm>
            <a:off x="6945586" y="1270814"/>
            <a:ext cx="1711987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5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METODOLOGÍA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0F2B719A-EDF8-A0B4-9452-8FD0855623FD}"/>
              </a:ext>
            </a:extLst>
          </p:cNvPr>
          <p:cNvSpPr txBox="1"/>
          <p:nvPr/>
        </p:nvSpPr>
        <p:spPr>
          <a:xfrm>
            <a:off x="4658120" y="1588105"/>
            <a:ext cx="3850152" cy="1323439"/>
          </a:xfrm>
          <a:prstGeom prst="rect">
            <a:avLst/>
          </a:prstGeom>
          <a:noFill/>
          <a:ln>
            <a:solidFill>
              <a:schemeClr val="tx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Estudio observacional prospectivo de pacientes con asma estables.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kern="1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</a:t>
            </a:r>
            <a:r>
              <a:rPr lang="es-ES" sz="1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ariables </a:t>
            </a:r>
            <a:r>
              <a:rPr lang="es-ES" sz="10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sociodemógraficas</a:t>
            </a:r>
            <a:r>
              <a:rPr lang="es-ES" sz="1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de tratamiento, función pulmonar, exacerbaciones previas y posteriores, </a:t>
            </a:r>
            <a:r>
              <a:rPr lang="es-ES" sz="10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Asthma</a:t>
            </a:r>
            <a:r>
              <a:rPr lang="es-ES" sz="1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Control Test (ACT), test de </a:t>
            </a:r>
            <a:r>
              <a:rPr lang="es-ES" sz="1000" kern="1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Morisky</a:t>
            </a:r>
            <a:r>
              <a:rPr lang="es-ES" sz="1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-Green (TMG), y Test de adherencia a Inhaladores (TAI).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0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 realizó un estudio comparativo entre el nivel de adherencia y las variables incluidas.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E68E8AF8-1446-42B2-7AFC-9C0F1EBEC75F}"/>
              </a:ext>
            </a:extLst>
          </p:cNvPr>
          <p:cNvSpPr txBox="1"/>
          <p:nvPr/>
        </p:nvSpPr>
        <p:spPr>
          <a:xfrm>
            <a:off x="747143" y="3336956"/>
            <a:ext cx="152060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5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2E374AB4-7158-7168-BD23-42742F53FA40}"/>
              </a:ext>
            </a:extLst>
          </p:cNvPr>
          <p:cNvSpPr/>
          <p:nvPr/>
        </p:nvSpPr>
        <p:spPr>
          <a:xfrm>
            <a:off x="323527" y="3209130"/>
            <a:ext cx="8073330" cy="160904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171450" indent="-171450">
              <a:spcBef>
                <a:spcPts val="600"/>
              </a:spcBef>
              <a:spcAft>
                <a:spcPts val="100"/>
              </a:spcAft>
              <a:buFont typeface="Arial" panose="020B0604020202020204" pitchFamily="34" charset="0"/>
              <a:buChar char="•"/>
            </a:pPr>
            <a:r>
              <a:rPr lang="es-ES" sz="1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Se incluyeron 191 pacientes (63,9 mujeres, edad media: 55,2±17,5 años). </a:t>
            </a:r>
          </a:p>
          <a:p>
            <a:pPr marL="171450" indent="-171450">
              <a:spcBef>
                <a:spcPts val="600"/>
              </a:spcBef>
              <a:spcAft>
                <a:spcPts val="100"/>
              </a:spcAft>
              <a:buFont typeface="Arial" panose="020B0604020202020204" pitchFamily="34" charset="0"/>
              <a:buChar char="•"/>
            </a:pPr>
            <a:r>
              <a:rPr lang="es-ES" sz="1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El 46,1% mostró una adherencia adecuada (AA) al TI.</a:t>
            </a:r>
          </a:p>
          <a:p>
            <a:pPr marL="171450" indent="-171450">
              <a:spcBef>
                <a:spcPts val="600"/>
              </a:spcBef>
              <a:spcAft>
                <a:spcPts val="100"/>
              </a:spcAft>
              <a:buFont typeface="Arial" panose="020B0604020202020204" pitchFamily="34" charset="0"/>
              <a:buChar char="•"/>
            </a:pPr>
            <a:r>
              <a:rPr lang="es-ES" sz="1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No encontramos relación entre el grado de adherencia y el género, nivel de estudios, índice de </a:t>
            </a:r>
            <a:r>
              <a:rPr lang="es-ES" sz="10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Charlson</a:t>
            </a:r>
            <a:r>
              <a:rPr lang="es-ES" sz="1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comorbilidad respiratoria (enfisema, bronquiectasias, EPOC) o grado de disnea (</a:t>
            </a:r>
            <a:r>
              <a:rPr lang="es-ES" sz="1000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mMRC</a:t>
            </a:r>
            <a:r>
              <a:rPr lang="es-ES" sz="1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). </a:t>
            </a:r>
          </a:p>
          <a:p>
            <a:pPr marL="171450" indent="-171450">
              <a:spcBef>
                <a:spcPts val="600"/>
              </a:spcBef>
              <a:spcAft>
                <a:spcPts val="100"/>
              </a:spcAft>
              <a:buFont typeface="Arial" panose="020B0604020202020204" pitchFamily="34" charset="0"/>
              <a:buChar char="•"/>
            </a:pPr>
            <a:r>
              <a:rPr lang="es-ES" sz="1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El tipo de inhaladores empleados (MDI, DPI), el empleo de cámara o la dosis de corticoides inhalados tampoco se relacionó con la AA.</a:t>
            </a:r>
          </a:p>
          <a:p>
            <a:pPr marL="171450" indent="-171450">
              <a:spcBef>
                <a:spcPts val="600"/>
              </a:spcBef>
              <a:spcAft>
                <a:spcPts val="100"/>
              </a:spcAft>
              <a:buFont typeface="Arial" panose="020B0604020202020204" pitchFamily="34" charset="0"/>
              <a:buChar char="•"/>
            </a:pPr>
            <a:r>
              <a:rPr lang="es-ES" sz="1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El número de exacerbaciones (ambulatorias, urgencias, hospital) en el año previo y posterior a la inclusión en el estudio no mostró relación con la AA.  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58DDAAB6-07AA-5C64-DF04-208A8D9AA483}"/>
              </a:ext>
            </a:extLst>
          </p:cNvPr>
          <p:cNvSpPr txBox="1"/>
          <p:nvPr/>
        </p:nvSpPr>
        <p:spPr>
          <a:xfrm>
            <a:off x="-36512" y="2897713"/>
            <a:ext cx="208823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5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" name="Tabla 21">
            <a:extLst>
              <a:ext uri="{FF2B5EF4-FFF2-40B4-BE49-F238E27FC236}">
                <a16:creationId xmlns:a16="http://schemas.microsoft.com/office/drawing/2014/main" id="{28BBB6D5-A84D-015B-9DCA-343A8AF41F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2296528"/>
              </p:ext>
            </p:extLst>
          </p:nvPr>
        </p:nvGraphicFramePr>
        <p:xfrm>
          <a:off x="4198013" y="95446"/>
          <a:ext cx="4736302" cy="3661451"/>
        </p:xfrm>
        <a:graphic>
          <a:graphicData uri="http://schemas.openxmlformats.org/drawingml/2006/table">
            <a:tbl>
              <a:tblPr/>
              <a:tblGrid>
                <a:gridCol w="1046697">
                  <a:extLst>
                    <a:ext uri="{9D8B030D-6E8A-4147-A177-3AD203B41FA5}">
                      <a16:colId xmlns:a16="http://schemas.microsoft.com/office/drawing/2014/main" val="1744483509"/>
                    </a:ext>
                  </a:extLst>
                </a:gridCol>
                <a:gridCol w="739229">
                  <a:extLst>
                    <a:ext uri="{9D8B030D-6E8A-4147-A177-3AD203B41FA5}">
                      <a16:colId xmlns:a16="http://schemas.microsoft.com/office/drawing/2014/main" val="1359937591"/>
                    </a:ext>
                  </a:extLst>
                </a:gridCol>
                <a:gridCol w="726145">
                  <a:extLst>
                    <a:ext uri="{9D8B030D-6E8A-4147-A177-3AD203B41FA5}">
                      <a16:colId xmlns:a16="http://schemas.microsoft.com/office/drawing/2014/main" val="1332586047"/>
                    </a:ext>
                  </a:extLst>
                </a:gridCol>
                <a:gridCol w="732688">
                  <a:extLst>
                    <a:ext uri="{9D8B030D-6E8A-4147-A177-3AD203B41FA5}">
                      <a16:colId xmlns:a16="http://schemas.microsoft.com/office/drawing/2014/main" val="3975814245"/>
                    </a:ext>
                  </a:extLst>
                </a:gridCol>
                <a:gridCol w="732688">
                  <a:extLst>
                    <a:ext uri="{9D8B030D-6E8A-4147-A177-3AD203B41FA5}">
                      <a16:colId xmlns:a16="http://schemas.microsoft.com/office/drawing/2014/main" val="185110172"/>
                    </a:ext>
                  </a:extLst>
                </a:gridCol>
                <a:gridCol w="758855">
                  <a:extLst>
                    <a:ext uri="{9D8B030D-6E8A-4147-A177-3AD203B41FA5}">
                      <a16:colId xmlns:a16="http://schemas.microsoft.com/office/drawing/2014/main" val="2472004"/>
                    </a:ext>
                  </a:extLst>
                </a:gridCol>
              </a:tblGrid>
              <a:tr h="156769">
                <a:tc>
                  <a:txBody>
                    <a:bodyPr/>
                    <a:lstStyle/>
                    <a:p>
                      <a:pPr algn="l" fontAlgn="b"/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17" marR="6917" marT="691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NIVEL ADHESION TAI 10</a:t>
                      </a:r>
                    </a:p>
                  </a:txBody>
                  <a:tcPr marL="6917" marR="6917" marT="691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s-ES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17" marR="6917" marT="691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44834304"/>
                  </a:ext>
                </a:extLst>
              </a:tr>
              <a:tr h="228385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VARIABLES</a:t>
                      </a:r>
                    </a:p>
                  </a:txBody>
                  <a:tcPr marL="6917" marR="6917" marT="6917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472C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BUENA</a:t>
                      </a:r>
                    </a:p>
                  </a:txBody>
                  <a:tcPr marL="6917" marR="6917" marT="6917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INTERMEDIA</a:t>
                      </a:r>
                    </a:p>
                  </a:txBody>
                  <a:tcPr marL="6917" marR="6917" marT="6917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MALA</a:t>
                      </a:r>
                    </a:p>
                  </a:txBody>
                  <a:tcPr marL="6917" marR="6917" marT="6917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SIGNIFICACIÓN</a:t>
                      </a:r>
                    </a:p>
                  </a:txBody>
                  <a:tcPr marL="6917" marR="6917" marT="6917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4472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5006989"/>
                  </a:ext>
                </a:extLst>
              </a:tr>
              <a:tr h="15676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Género</a:t>
                      </a:r>
                    </a:p>
                  </a:txBody>
                  <a:tcPr marL="6917" marR="6917" marT="6917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Hombre</a:t>
                      </a:r>
                    </a:p>
                  </a:txBody>
                  <a:tcPr marL="6917" marR="6917" marT="6917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52,2%%</a:t>
                      </a:r>
                    </a:p>
                  </a:txBody>
                  <a:tcPr marL="6917" marR="6917" marT="6917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24,60%</a:t>
                      </a:r>
                    </a:p>
                  </a:txBody>
                  <a:tcPr marL="6917" marR="6917" marT="6917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23,30%</a:t>
                      </a:r>
                    </a:p>
                  </a:txBody>
                  <a:tcPr marL="6917" marR="6917" marT="6917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p=NS</a:t>
                      </a:r>
                    </a:p>
                  </a:txBody>
                  <a:tcPr marL="6917" marR="6917" marT="6917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9922256"/>
                  </a:ext>
                </a:extLst>
              </a:tr>
              <a:tr h="154127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Mujer</a:t>
                      </a:r>
                    </a:p>
                  </a:txBody>
                  <a:tcPr marL="6917" marR="6917" marT="6917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42,60%</a:t>
                      </a:r>
                    </a:p>
                  </a:txBody>
                  <a:tcPr marL="6917" marR="6917" marT="6917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31,10%</a:t>
                      </a:r>
                    </a:p>
                  </a:txBody>
                  <a:tcPr marL="6917" marR="6917" marT="6917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26,20%</a:t>
                      </a:r>
                    </a:p>
                  </a:txBody>
                  <a:tcPr marL="6917" marR="6917" marT="6917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17" marR="6917" marT="6917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1999928"/>
                  </a:ext>
                </a:extLst>
              </a:tr>
              <a:tr h="154127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Tabaquismo</a:t>
                      </a:r>
                    </a:p>
                  </a:txBody>
                  <a:tcPr marL="6917" marR="6917" marT="6917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Nunca fumador</a:t>
                      </a:r>
                    </a:p>
                  </a:txBody>
                  <a:tcPr marL="6917" marR="6917" marT="6917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45,90%</a:t>
                      </a:r>
                    </a:p>
                  </a:txBody>
                  <a:tcPr marL="6917" marR="6917" marT="6917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22,50%</a:t>
                      </a:r>
                    </a:p>
                  </a:txBody>
                  <a:tcPr marL="6917" marR="6917" marT="6917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31,50%</a:t>
                      </a:r>
                    </a:p>
                  </a:txBody>
                  <a:tcPr marL="6917" marR="6917" marT="6917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p= 0,06</a:t>
                      </a:r>
                    </a:p>
                  </a:txBody>
                  <a:tcPr marL="6917" marR="6917" marT="6917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0013065"/>
                  </a:ext>
                </a:extLst>
              </a:tr>
              <a:tr h="156769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Exfumador</a:t>
                      </a:r>
                    </a:p>
                  </a:txBody>
                  <a:tcPr marL="6917" marR="6917" marT="6917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47,80%</a:t>
                      </a:r>
                    </a:p>
                  </a:txBody>
                  <a:tcPr marL="6917" marR="6917" marT="6917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37,30%</a:t>
                      </a:r>
                    </a:p>
                  </a:txBody>
                  <a:tcPr marL="6917" marR="6917" marT="6917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14,90%</a:t>
                      </a:r>
                    </a:p>
                  </a:txBody>
                  <a:tcPr marL="6917" marR="6917" marT="6917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17" marR="6917" marT="6917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8633396"/>
                  </a:ext>
                </a:extLst>
              </a:tr>
              <a:tr h="154127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Fumador activo</a:t>
                      </a:r>
                    </a:p>
                  </a:txBody>
                  <a:tcPr marL="6917" marR="6917" marT="6917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38,50%</a:t>
                      </a:r>
                    </a:p>
                  </a:txBody>
                  <a:tcPr marL="6917" marR="6917" marT="6917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38,50%</a:t>
                      </a:r>
                    </a:p>
                  </a:txBody>
                  <a:tcPr marL="6917" marR="6917" marT="6917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23,10%</a:t>
                      </a:r>
                    </a:p>
                  </a:txBody>
                  <a:tcPr marL="6917" marR="6917" marT="6917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17" marR="6917" marT="6917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1518884"/>
                  </a:ext>
                </a:extLst>
              </a:tr>
              <a:tr h="15676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Al menos 2 (DM, HTA, OBS, HIPERU)</a:t>
                      </a:r>
                    </a:p>
                  </a:txBody>
                  <a:tcPr marL="6917" marR="6917" marT="6917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No</a:t>
                      </a:r>
                    </a:p>
                  </a:txBody>
                  <a:tcPr marL="6917" marR="6917" marT="6917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41,00%</a:t>
                      </a:r>
                    </a:p>
                  </a:txBody>
                  <a:tcPr marL="6917" marR="6917" marT="6917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32,60%</a:t>
                      </a:r>
                    </a:p>
                  </a:txBody>
                  <a:tcPr marL="6917" marR="6917" marT="6917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26,40%</a:t>
                      </a:r>
                    </a:p>
                  </a:txBody>
                  <a:tcPr marL="6917" marR="6917" marT="6917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p=0,037</a:t>
                      </a:r>
                    </a:p>
                  </a:txBody>
                  <a:tcPr marL="6917" marR="6917" marT="6917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2110411"/>
                  </a:ext>
                </a:extLst>
              </a:tr>
              <a:tr h="156769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Si</a:t>
                      </a:r>
                    </a:p>
                  </a:txBody>
                  <a:tcPr marL="6917" marR="6917" marT="6917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61,70%</a:t>
                      </a:r>
                    </a:p>
                  </a:txBody>
                  <a:tcPr marL="6917" marR="6917" marT="6917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17,00%</a:t>
                      </a:r>
                    </a:p>
                  </a:txBody>
                  <a:tcPr marL="6917" marR="6917" marT="6917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21,30%</a:t>
                      </a:r>
                    </a:p>
                  </a:txBody>
                  <a:tcPr marL="6917" marR="6917" marT="6917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17" marR="6917" marT="6917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8598396"/>
                  </a:ext>
                </a:extLst>
              </a:tr>
              <a:tr h="156769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Severidad asma</a:t>
                      </a:r>
                    </a:p>
                  </a:txBody>
                  <a:tcPr marL="6917" marR="6917" marT="6917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Leve e </a:t>
                      </a:r>
                      <a:r>
                        <a:rPr lang="es-ES" sz="900" b="0" i="0" u="none" strike="noStrike" dirty="0" err="1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it</a:t>
                      </a:r>
                      <a:endParaRPr lang="es-ES" sz="900" b="0" i="0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17" marR="6917" marT="6917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40,00%</a:t>
                      </a:r>
                    </a:p>
                  </a:txBody>
                  <a:tcPr marL="6917" marR="6917" marT="6917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20,00%</a:t>
                      </a:r>
                    </a:p>
                  </a:txBody>
                  <a:tcPr marL="6917" marR="6917" marT="6917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40,00%</a:t>
                      </a:r>
                    </a:p>
                  </a:txBody>
                  <a:tcPr marL="6917" marR="6917" marT="6917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p=0,08</a:t>
                      </a:r>
                    </a:p>
                  </a:txBody>
                  <a:tcPr marL="6917" marR="6917" marT="6917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2078770"/>
                  </a:ext>
                </a:extLst>
              </a:tr>
              <a:tr h="154127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Leve y </a:t>
                      </a:r>
                      <a:r>
                        <a:rPr lang="es-ES" sz="900" b="0" i="0" u="none" strike="noStrike" dirty="0" err="1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persist</a:t>
                      </a:r>
                      <a:endParaRPr lang="es-ES" sz="900" b="0" i="0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17" marR="6917" marT="6917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50,00%</a:t>
                      </a:r>
                    </a:p>
                  </a:txBody>
                  <a:tcPr marL="6917" marR="6917" marT="6917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33,30%</a:t>
                      </a:r>
                    </a:p>
                  </a:txBody>
                  <a:tcPr marL="6917" marR="6917" marT="6917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16,70%</a:t>
                      </a:r>
                    </a:p>
                  </a:txBody>
                  <a:tcPr marL="6917" marR="6917" marT="6917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17" marR="6917" marT="6917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5166140"/>
                  </a:ext>
                </a:extLst>
              </a:tr>
              <a:tr h="156769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Moderada</a:t>
                      </a:r>
                    </a:p>
                  </a:txBody>
                  <a:tcPr marL="6917" marR="6917" marT="6917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39,60%</a:t>
                      </a:r>
                    </a:p>
                  </a:txBody>
                  <a:tcPr marL="6917" marR="6917" marT="6917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27,40%</a:t>
                      </a:r>
                    </a:p>
                  </a:txBody>
                  <a:tcPr marL="6917" marR="6917" marT="6917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33,00%</a:t>
                      </a:r>
                    </a:p>
                  </a:txBody>
                  <a:tcPr marL="6917" marR="6917" marT="6917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17" marR="6917" marT="6917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4425195"/>
                  </a:ext>
                </a:extLst>
              </a:tr>
              <a:tr h="156769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Grave</a:t>
                      </a:r>
                    </a:p>
                  </a:txBody>
                  <a:tcPr marL="6917" marR="6917" marT="6917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56,70%</a:t>
                      </a:r>
                    </a:p>
                  </a:txBody>
                  <a:tcPr marL="6917" marR="6917" marT="6917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29,90%</a:t>
                      </a:r>
                    </a:p>
                  </a:txBody>
                  <a:tcPr marL="6917" marR="6917" marT="6917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13,40%</a:t>
                      </a:r>
                    </a:p>
                  </a:txBody>
                  <a:tcPr marL="6917" marR="6917" marT="6917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17" marR="6917" marT="6917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9930822"/>
                  </a:ext>
                </a:extLst>
              </a:tr>
              <a:tr h="156769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Tratamiento inhalado</a:t>
                      </a:r>
                    </a:p>
                  </a:txBody>
                  <a:tcPr marL="6917" marR="6917" marT="6917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LAMA</a:t>
                      </a:r>
                    </a:p>
                  </a:txBody>
                  <a:tcPr marL="6917" marR="6917" marT="6917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57,10%</a:t>
                      </a:r>
                    </a:p>
                  </a:txBody>
                  <a:tcPr marL="6917" marR="6917" marT="6917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27,10%</a:t>
                      </a:r>
                    </a:p>
                  </a:txBody>
                  <a:tcPr marL="6917" marR="6917" marT="6917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15,70%</a:t>
                      </a:r>
                    </a:p>
                  </a:txBody>
                  <a:tcPr marL="6917" marR="6917" marT="6917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p=0,031</a:t>
                      </a:r>
                    </a:p>
                  </a:txBody>
                  <a:tcPr marL="6917" marR="6917" marT="6917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5962637"/>
                  </a:ext>
                </a:extLst>
              </a:tr>
              <a:tr h="156769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LABA</a:t>
                      </a:r>
                    </a:p>
                  </a:txBody>
                  <a:tcPr marL="6917" marR="6917" marT="6917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45,90%</a:t>
                      </a:r>
                    </a:p>
                  </a:txBody>
                  <a:tcPr marL="6917" marR="6917" marT="6917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29,00%</a:t>
                      </a:r>
                    </a:p>
                  </a:txBody>
                  <a:tcPr marL="6917" marR="6917" marT="6917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25,10%</a:t>
                      </a:r>
                    </a:p>
                  </a:txBody>
                  <a:tcPr marL="6917" marR="6917" marT="6917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p=NS</a:t>
                      </a:r>
                    </a:p>
                  </a:txBody>
                  <a:tcPr marL="6917" marR="6917" marT="6917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1015382"/>
                  </a:ext>
                </a:extLst>
              </a:tr>
              <a:tr h="154127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LAMA + LABA</a:t>
                      </a:r>
                    </a:p>
                  </a:txBody>
                  <a:tcPr marL="6917" marR="6917" marT="6917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56,50%</a:t>
                      </a:r>
                    </a:p>
                  </a:txBody>
                  <a:tcPr marL="6917" marR="6917" marT="6917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27,50%</a:t>
                      </a:r>
                    </a:p>
                  </a:txBody>
                  <a:tcPr marL="6917" marR="6917" marT="6917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15,90%</a:t>
                      </a:r>
                    </a:p>
                  </a:txBody>
                  <a:tcPr marL="6917" marR="6917" marT="6917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p=0,042</a:t>
                      </a:r>
                    </a:p>
                  </a:txBody>
                  <a:tcPr marL="6917" marR="6917" marT="6917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2646485"/>
                  </a:ext>
                </a:extLst>
              </a:tr>
              <a:tr h="154127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3 terapias</a:t>
                      </a:r>
                    </a:p>
                  </a:txBody>
                  <a:tcPr marL="6917" marR="6917" marT="6917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57,60%</a:t>
                      </a:r>
                    </a:p>
                  </a:txBody>
                  <a:tcPr marL="6917" marR="6917" marT="6917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28,80%</a:t>
                      </a:r>
                    </a:p>
                  </a:txBody>
                  <a:tcPr marL="6917" marR="6917" marT="6917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13,60%</a:t>
                      </a:r>
                    </a:p>
                  </a:txBody>
                  <a:tcPr marL="6917" marR="6917" marT="6917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p=0,015</a:t>
                      </a:r>
                    </a:p>
                  </a:txBody>
                  <a:tcPr marL="6917" marR="6917" marT="6917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6243159"/>
                  </a:ext>
                </a:extLst>
              </a:tr>
              <a:tr h="15676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Test </a:t>
                      </a:r>
                      <a:r>
                        <a:rPr lang="es-ES" sz="900" b="0" i="0" u="none" strike="noStrike" dirty="0" err="1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Morisky</a:t>
                      </a:r>
                      <a:r>
                        <a:rPr lang="es-ES" sz="9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 G</a:t>
                      </a:r>
                    </a:p>
                  </a:txBody>
                  <a:tcPr marL="6917" marR="6917" marT="6917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Cumplidor</a:t>
                      </a:r>
                    </a:p>
                  </a:txBody>
                  <a:tcPr marL="6917" marR="6917" marT="6917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63,30%</a:t>
                      </a:r>
                    </a:p>
                  </a:txBody>
                  <a:tcPr marL="6917" marR="6917" marT="6917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26,60%</a:t>
                      </a:r>
                    </a:p>
                  </a:txBody>
                  <a:tcPr marL="6917" marR="6917" marT="6917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10,10%</a:t>
                      </a:r>
                    </a:p>
                  </a:txBody>
                  <a:tcPr marL="6917" marR="6917" marT="6917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p=0,0005</a:t>
                      </a:r>
                    </a:p>
                  </a:txBody>
                  <a:tcPr marL="6917" marR="6917" marT="6917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6847755"/>
                  </a:ext>
                </a:extLst>
              </a:tr>
              <a:tr h="156769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Incumplidor</a:t>
                      </a:r>
                    </a:p>
                  </a:txBody>
                  <a:tcPr marL="6917" marR="6917" marT="6917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23,20%</a:t>
                      </a:r>
                    </a:p>
                  </a:txBody>
                  <a:tcPr marL="6917" marR="6917" marT="6917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31,70%</a:t>
                      </a:r>
                    </a:p>
                  </a:txBody>
                  <a:tcPr marL="6917" marR="6917" marT="6917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45,10%</a:t>
                      </a:r>
                    </a:p>
                  </a:txBody>
                  <a:tcPr marL="6917" marR="6917" marT="6917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17" marR="6917" marT="6917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9111179"/>
                  </a:ext>
                </a:extLst>
              </a:tr>
              <a:tr h="15676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 Tipo incumplimiento</a:t>
                      </a:r>
                    </a:p>
                  </a:txBody>
                  <a:tcPr marL="6917" marR="6917" marT="6917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Deliberado</a:t>
                      </a:r>
                    </a:p>
                  </a:txBody>
                  <a:tcPr marL="6917" marR="6917" marT="6917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1,7%</a:t>
                      </a:r>
                    </a:p>
                  </a:txBody>
                  <a:tcPr marL="6917" marR="6917" marT="6917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28,3%</a:t>
                      </a:r>
                    </a:p>
                  </a:txBody>
                  <a:tcPr marL="6917" marR="6917" marT="6917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70%</a:t>
                      </a:r>
                    </a:p>
                  </a:txBody>
                  <a:tcPr marL="6917" marR="6917" marT="6917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p=0,0005</a:t>
                      </a:r>
                    </a:p>
                  </a:txBody>
                  <a:tcPr marL="6917" marR="6917" marT="6917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3622438"/>
                  </a:ext>
                </a:extLst>
              </a:tr>
              <a:tr h="156769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Inconsciente</a:t>
                      </a:r>
                    </a:p>
                  </a:txBody>
                  <a:tcPr marL="6917" marR="6917" marT="6917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29,4%</a:t>
                      </a:r>
                    </a:p>
                  </a:txBody>
                  <a:tcPr marL="6917" marR="6917" marT="6917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29,4%</a:t>
                      </a:r>
                    </a:p>
                  </a:txBody>
                  <a:tcPr marL="6917" marR="6917" marT="6917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41,2%</a:t>
                      </a:r>
                    </a:p>
                  </a:txBody>
                  <a:tcPr marL="6917" marR="6917" marT="6917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p=0,004</a:t>
                      </a:r>
                    </a:p>
                  </a:txBody>
                  <a:tcPr marL="6917" marR="6917" marT="6917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5103637"/>
                  </a:ext>
                </a:extLst>
              </a:tr>
              <a:tr h="15676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ES" sz="9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TTO con biológicos</a:t>
                      </a:r>
                    </a:p>
                  </a:txBody>
                  <a:tcPr marL="6917" marR="6917" marT="6917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No</a:t>
                      </a:r>
                    </a:p>
                  </a:txBody>
                  <a:tcPr marL="6917" marR="6917" marT="6917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42,6%</a:t>
                      </a:r>
                    </a:p>
                  </a:txBody>
                  <a:tcPr marL="6917" marR="6917" marT="6917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27,70%</a:t>
                      </a:r>
                    </a:p>
                  </a:txBody>
                  <a:tcPr marL="6917" marR="6917" marT="6917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29,70%</a:t>
                      </a:r>
                    </a:p>
                  </a:txBody>
                  <a:tcPr marL="6917" marR="6917" marT="6917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p=0,015</a:t>
                      </a:r>
                    </a:p>
                  </a:txBody>
                  <a:tcPr marL="6917" marR="6917" marT="6917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459223"/>
                  </a:ext>
                </a:extLst>
              </a:tr>
              <a:tr h="156769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Si</a:t>
                      </a:r>
                    </a:p>
                  </a:txBody>
                  <a:tcPr marL="6917" marR="6917" marT="6917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58,1%</a:t>
                      </a:r>
                    </a:p>
                  </a:txBody>
                  <a:tcPr marL="6917" marR="6917" marT="6917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32,60%</a:t>
                      </a:r>
                    </a:p>
                  </a:txBody>
                  <a:tcPr marL="6917" marR="6917" marT="6917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 dirty="0">
                          <a:solidFill>
                            <a:schemeClr val="tx2"/>
                          </a:solidFill>
                          <a:effectLst/>
                          <a:latin typeface="Calibri" panose="020F0502020204030204" pitchFamily="34" charset="0"/>
                        </a:rPr>
                        <a:t>9,30%</a:t>
                      </a:r>
                    </a:p>
                  </a:txBody>
                  <a:tcPr marL="6917" marR="6917" marT="6917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chemeClr val="tx2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17" marR="6917" marT="6917" marB="0" anchor="b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945370"/>
                  </a:ext>
                </a:extLst>
              </a:tr>
            </a:tbl>
          </a:graphicData>
        </a:graphic>
      </p:graphicFrame>
      <p:sp>
        <p:nvSpPr>
          <p:cNvPr id="23" name="Rectángulo 22">
            <a:extLst>
              <a:ext uri="{FF2B5EF4-FFF2-40B4-BE49-F238E27FC236}">
                <a16:creationId xmlns:a16="http://schemas.microsoft.com/office/drawing/2014/main" id="{67478651-788E-DD18-30EA-E1882983F4D0}"/>
              </a:ext>
            </a:extLst>
          </p:cNvPr>
          <p:cNvSpPr/>
          <p:nvPr/>
        </p:nvSpPr>
        <p:spPr>
          <a:xfrm>
            <a:off x="323528" y="4083918"/>
            <a:ext cx="8056411" cy="70001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endParaRPr lang="es-ES" sz="12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endParaRPr lang="es-ES" sz="12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ES" sz="12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El incumplimiento del TI es elevado en paciente con asma estables (53,9%).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ES" sz="12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 adherencia adecuada parece mejor en pacientes de mayor edad y con una enfermedad más severa.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es-ES" sz="1100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C2537C51-E621-66EE-2AB7-A695006DCBCE}"/>
              </a:ext>
            </a:extLst>
          </p:cNvPr>
          <p:cNvSpPr txBox="1"/>
          <p:nvPr/>
        </p:nvSpPr>
        <p:spPr>
          <a:xfrm>
            <a:off x="179512" y="3922335"/>
            <a:ext cx="1852228" cy="32316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5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CONCLUSIONES</a:t>
            </a:r>
          </a:p>
        </p:txBody>
      </p:sp>
      <p:graphicFrame>
        <p:nvGraphicFramePr>
          <p:cNvPr id="35" name="Tabla 34">
            <a:extLst>
              <a:ext uri="{FF2B5EF4-FFF2-40B4-BE49-F238E27FC236}">
                <a16:creationId xmlns:a16="http://schemas.microsoft.com/office/drawing/2014/main" id="{0B908750-A9CE-F594-082F-EED2058339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1073471"/>
              </p:ext>
            </p:extLst>
          </p:nvPr>
        </p:nvGraphicFramePr>
        <p:xfrm>
          <a:off x="230296" y="831724"/>
          <a:ext cx="3672407" cy="741015"/>
        </p:xfrm>
        <a:graphic>
          <a:graphicData uri="http://schemas.openxmlformats.org/drawingml/2006/table">
            <a:tbl>
              <a:tblPr/>
              <a:tblGrid>
                <a:gridCol w="1321891">
                  <a:extLst>
                    <a:ext uri="{9D8B030D-6E8A-4147-A177-3AD203B41FA5}">
                      <a16:colId xmlns:a16="http://schemas.microsoft.com/office/drawing/2014/main" val="3030096454"/>
                    </a:ext>
                  </a:extLst>
                </a:gridCol>
                <a:gridCol w="688236">
                  <a:extLst>
                    <a:ext uri="{9D8B030D-6E8A-4147-A177-3AD203B41FA5}">
                      <a16:colId xmlns:a16="http://schemas.microsoft.com/office/drawing/2014/main" val="1891519112"/>
                    </a:ext>
                  </a:extLst>
                </a:gridCol>
                <a:gridCol w="926923">
                  <a:extLst>
                    <a:ext uri="{9D8B030D-6E8A-4147-A177-3AD203B41FA5}">
                      <a16:colId xmlns:a16="http://schemas.microsoft.com/office/drawing/2014/main" val="2402263725"/>
                    </a:ext>
                  </a:extLst>
                </a:gridCol>
                <a:gridCol w="735357">
                  <a:extLst>
                    <a:ext uri="{9D8B030D-6E8A-4147-A177-3AD203B41FA5}">
                      <a16:colId xmlns:a16="http://schemas.microsoft.com/office/drawing/2014/main" val="703205365"/>
                    </a:ext>
                  </a:extLst>
                </a:gridCol>
              </a:tblGrid>
              <a:tr h="150887"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 dirty="0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GRADO DE CONTROL ASMA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>
                        <a:solidFill>
                          <a:srgbClr val="30549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 dirty="0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ADHESIÓN TAI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30549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5767138"/>
                  </a:ext>
                </a:extLst>
              </a:tr>
              <a:tr h="147532">
                <a:tc>
                  <a:txBody>
                    <a:bodyPr/>
                    <a:lstStyle/>
                    <a:p>
                      <a:pPr algn="ctr" fontAlgn="b"/>
                      <a:endParaRPr lang="es-ES" sz="900" b="0" i="0" u="none" strike="noStrike" dirty="0">
                        <a:solidFill>
                          <a:srgbClr val="30549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BUENA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INTERMEDIA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MALA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1428235"/>
                  </a:ext>
                </a:extLst>
              </a:tr>
              <a:tr h="147532"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BIEN CONTROLADO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 dirty="0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50%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 dirty="0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32,6%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17,40%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8255113"/>
                  </a:ext>
                </a:extLst>
              </a:tr>
              <a:tr h="147532"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 dirty="0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PARCIALM CONTROL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 dirty="0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41,20%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25,50%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33,30%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8915600"/>
                  </a:ext>
                </a:extLst>
              </a:tr>
              <a:tr h="147532"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MAL CONTROLADO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 dirty="0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44,70%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 dirty="0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23,40%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 dirty="0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31,90%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4533593"/>
                  </a:ext>
                </a:extLst>
              </a:tr>
            </a:tbl>
          </a:graphicData>
        </a:graphic>
      </p:graphicFrame>
      <p:graphicFrame>
        <p:nvGraphicFramePr>
          <p:cNvPr id="41" name="Tabla 40">
            <a:extLst>
              <a:ext uri="{FF2B5EF4-FFF2-40B4-BE49-F238E27FC236}">
                <a16:creationId xmlns:a16="http://schemas.microsoft.com/office/drawing/2014/main" id="{FA7C5235-6488-E8D7-BE96-A5BE80ACB7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7697275"/>
              </p:ext>
            </p:extLst>
          </p:nvPr>
        </p:nvGraphicFramePr>
        <p:xfrm>
          <a:off x="505899" y="2436729"/>
          <a:ext cx="1517898" cy="1330868"/>
        </p:xfrm>
        <a:graphic>
          <a:graphicData uri="http://schemas.openxmlformats.org/drawingml/2006/table">
            <a:tbl>
              <a:tblPr/>
              <a:tblGrid>
                <a:gridCol w="745634">
                  <a:extLst>
                    <a:ext uri="{9D8B030D-6E8A-4147-A177-3AD203B41FA5}">
                      <a16:colId xmlns:a16="http://schemas.microsoft.com/office/drawing/2014/main" val="1811203842"/>
                    </a:ext>
                  </a:extLst>
                </a:gridCol>
                <a:gridCol w="772264">
                  <a:extLst>
                    <a:ext uri="{9D8B030D-6E8A-4147-A177-3AD203B41FA5}">
                      <a16:colId xmlns:a16="http://schemas.microsoft.com/office/drawing/2014/main" val="2188757925"/>
                    </a:ext>
                  </a:extLst>
                </a:gridCol>
              </a:tblGrid>
              <a:tr h="148214"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UROLÓGICA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 dirty="0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72,2%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3338932"/>
                  </a:ext>
                </a:extLst>
              </a:tr>
              <a:tr h="148214"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NEOPLASIA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40,0%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1165313"/>
                  </a:ext>
                </a:extLst>
              </a:tr>
              <a:tr h="105258"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ENDOC NO DM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42,9%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025607"/>
                  </a:ext>
                </a:extLst>
              </a:tr>
              <a:tr h="106486"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 dirty="0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BRONQUIECT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36,4%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6129189"/>
                  </a:ext>
                </a:extLst>
              </a:tr>
              <a:tr h="148214"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ÓSEA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 dirty="0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42,4%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6718139"/>
                  </a:ext>
                </a:extLst>
              </a:tr>
              <a:tr h="148214"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HTA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 dirty="0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61,1%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52036948"/>
                  </a:ext>
                </a:extLst>
              </a:tr>
              <a:tr h="148214"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DM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54,5%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8986303"/>
                  </a:ext>
                </a:extLst>
              </a:tr>
              <a:tr h="148214"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DLP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57,1%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817248"/>
                  </a:ext>
                </a:extLst>
              </a:tr>
              <a:tr h="148214"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OBESIDAD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 dirty="0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51,1%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4418711"/>
                  </a:ext>
                </a:extLst>
              </a:tr>
            </a:tbl>
          </a:graphicData>
        </a:graphic>
      </p:graphicFrame>
      <p:graphicFrame>
        <p:nvGraphicFramePr>
          <p:cNvPr id="43" name="Tabla 42">
            <a:extLst>
              <a:ext uri="{FF2B5EF4-FFF2-40B4-BE49-F238E27FC236}">
                <a16:creationId xmlns:a16="http://schemas.microsoft.com/office/drawing/2014/main" id="{5C21BAB2-6E27-825E-D293-C0DB1F3EB6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0195593"/>
              </p:ext>
            </p:extLst>
          </p:nvPr>
        </p:nvGraphicFramePr>
        <p:xfrm>
          <a:off x="2075549" y="2436729"/>
          <a:ext cx="1517898" cy="1320165"/>
        </p:xfrm>
        <a:graphic>
          <a:graphicData uri="http://schemas.openxmlformats.org/drawingml/2006/table">
            <a:tbl>
              <a:tblPr/>
              <a:tblGrid>
                <a:gridCol w="1059915">
                  <a:extLst>
                    <a:ext uri="{9D8B030D-6E8A-4147-A177-3AD203B41FA5}">
                      <a16:colId xmlns:a16="http://schemas.microsoft.com/office/drawing/2014/main" val="1904634148"/>
                    </a:ext>
                  </a:extLst>
                </a:gridCol>
                <a:gridCol w="457983">
                  <a:extLst>
                    <a:ext uri="{9D8B030D-6E8A-4147-A177-3AD203B41FA5}">
                      <a16:colId xmlns:a16="http://schemas.microsoft.com/office/drawing/2014/main" val="1050024350"/>
                    </a:ext>
                  </a:extLst>
                </a:gridCol>
              </a:tblGrid>
              <a:tr h="135255"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 dirty="0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CARDIOPATÍA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60,0%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54376905"/>
                  </a:ext>
                </a:extLst>
              </a:tr>
              <a:tr h="114427"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 dirty="0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ARRITMIA NO CARD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 dirty="0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44,4%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609779"/>
                  </a:ext>
                </a:extLst>
              </a:tr>
              <a:tr h="133811"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 dirty="0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DIGESTIVA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43,3%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57070601"/>
                  </a:ext>
                </a:extLst>
              </a:tr>
              <a:tr h="133811"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 dirty="0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AUTOINMUNE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45,5%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7155372"/>
                  </a:ext>
                </a:extLst>
              </a:tr>
              <a:tr h="133811"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 dirty="0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VASC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42,9%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85375345"/>
                  </a:ext>
                </a:extLst>
              </a:tr>
              <a:tr h="133811"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NEURO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27,8%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5343835"/>
                  </a:ext>
                </a:extLst>
              </a:tr>
              <a:tr h="133811"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 dirty="0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SD APNEAS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51,6%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78379129"/>
                  </a:ext>
                </a:extLst>
              </a:tr>
              <a:tr h="133811"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 dirty="0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ORL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53,7%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8926607"/>
                  </a:ext>
                </a:extLst>
              </a:tr>
              <a:tr h="133811">
                <a:tc>
                  <a:txBody>
                    <a:bodyPr/>
                    <a:lstStyle/>
                    <a:p>
                      <a:pPr algn="l" fontAlgn="b"/>
                      <a:r>
                        <a:rPr lang="es-ES" sz="900" b="0" i="0" u="none" strike="noStrike" dirty="0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ANSIEDAD/DEPRE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900" b="0" i="0" u="none" strike="noStrike" dirty="0">
                          <a:solidFill>
                            <a:srgbClr val="305496"/>
                          </a:solidFill>
                          <a:effectLst/>
                          <a:latin typeface="Calibri" panose="020F0502020204030204" pitchFamily="34" charset="0"/>
                        </a:rPr>
                        <a:t>48,1%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4472C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1066337"/>
                  </a:ext>
                </a:extLst>
              </a:tr>
            </a:tbl>
          </a:graphicData>
        </a:graphic>
      </p:graphicFrame>
      <p:sp>
        <p:nvSpPr>
          <p:cNvPr id="45" name="CuadroTexto 44">
            <a:extLst>
              <a:ext uri="{FF2B5EF4-FFF2-40B4-BE49-F238E27FC236}">
                <a16:creationId xmlns:a16="http://schemas.microsoft.com/office/drawing/2014/main" id="{FA130E96-545F-45A3-3496-01F8E4C4E0E6}"/>
              </a:ext>
            </a:extLst>
          </p:cNvPr>
          <p:cNvSpPr txBox="1"/>
          <p:nvPr/>
        </p:nvSpPr>
        <p:spPr>
          <a:xfrm>
            <a:off x="505899" y="1986606"/>
            <a:ext cx="3087549" cy="369332"/>
          </a:xfrm>
          <a:prstGeom prst="rect">
            <a:avLst/>
          </a:prstGeom>
          <a:noFill/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9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ASOCIACIÓN ENTRE LAS PATOLOGÍAS Y BUENA ADHESIÓN TAI 10</a:t>
            </a:r>
          </a:p>
        </p:txBody>
      </p:sp>
      <p:graphicFrame>
        <p:nvGraphicFramePr>
          <p:cNvPr id="7" name="Tabla 6">
            <a:extLst>
              <a:ext uri="{FF2B5EF4-FFF2-40B4-BE49-F238E27FC236}">
                <a16:creationId xmlns:a16="http://schemas.microsoft.com/office/drawing/2014/main" id="{14A12C89-6531-AB00-2424-1E3458D6D9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4097969"/>
              </p:ext>
            </p:extLst>
          </p:nvPr>
        </p:nvGraphicFramePr>
        <p:xfrm>
          <a:off x="4198013" y="3778571"/>
          <a:ext cx="4766477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0469">
                  <a:extLst>
                    <a:ext uri="{9D8B030D-6E8A-4147-A177-3AD203B41FA5}">
                      <a16:colId xmlns:a16="http://schemas.microsoft.com/office/drawing/2014/main" val="728940022"/>
                    </a:ext>
                  </a:extLst>
                </a:gridCol>
                <a:gridCol w="638356">
                  <a:extLst>
                    <a:ext uri="{9D8B030D-6E8A-4147-A177-3AD203B41FA5}">
                      <a16:colId xmlns:a16="http://schemas.microsoft.com/office/drawing/2014/main" val="1697598856"/>
                    </a:ext>
                  </a:extLst>
                </a:gridCol>
                <a:gridCol w="794413">
                  <a:extLst>
                    <a:ext uri="{9D8B030D-6E8A-4147-A177-3AD203B41FA5}">
                      <a16:colId xmlns:a16="http://schemas.microsoft.com/office/drawing/2014/main" val="3400878268"/>
                    </a:ext>
                  </a:extLst>
                </a:gridCol>
                <a:gridCol w="794413">
                  <a:extLst>
                    <a:ext uri="{9D8B030D-6E8A-4147-A177-3AD203B41FA5}">
                      <a16:colId xmlns:a16="http://schemas.microsoft.com/office/drawing/2014/main" val="2691671310"/>
                    </a:ext>
                  </a:extLst>
                </a:gridCol>
                <a:gridCol w="794413">
                  <a:extLst>
                    <a:ext uri="{9D8B030D-6E8A-4147-A177-3AD203B41FA5}">
                      <a16:colId xmlns:a16="http://schemas.microsoft.com/office/drawing/2014/main" val="2938658410"/>
                    </a:ext>
                  </a:extLst>
                </a:gridCol>
                <a:gridCol w="794413">
                  <a:extLst>
                    <a:ext uri="{9D8B030D-6E8A-4147-A177-3AD203B41FA5}">
                      <a16:colId xmlns:a16="http://schemas.microsoft.com/office/drawing/2014/main" val="35103677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ES" sz="900" dirty="0"/>
                        <a:t>EDAD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/>
                        <a:t>60,5±14</a:t>
                      </a:r>
                    </a:p>
                    <a:p>
                      <a:endParaRPr lang="es-E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/>
                        <a:t>52±16,6</a:t>
                      </a:r>
                    </a:p>
                    <a:p>
                      <a:endParaRPr lang="es-E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900" dirty="0"/>
                        <a:t>49,2±21</a:t>
                      </a:r>
                    </a:p>
                    <a:p>
                      <a:endParaRPr lang="es-ES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900" dirty="0"/>
                        <a:t>0,0005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997708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10297</TotalTime>
  <Words>659</Words>
  <Application>Microsoft Office PowerPoint</Application>
  <PresentationFormat>Presentación en pantalla (16:9)</PresentationFormat>
  <Paragraphs>194</Paragraphs>
  <Slides>2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5" baseType="lpstr">
      <vt:lpstr>Arial</vt:lpstr>
      <vt:lpstr>Calibri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jacinto hernandez borge</cp:lastModifiedBy>
  <cp:revision>15</cp:revision>
  <dcterms:created xsi:type="dcterms:W3CDTF">2024-02-05T13:08:18Z</dcterms:created>
  <dcterms:modified xsi:type="dcterms:W3CDTF">2024-02-20T18:35:38Z</dcterms:modified>
</cp:coreProperties>
</file>