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626"/>
  </p:normalViewPr>
  <p:slideViewPr>
    <p:cSldViewPr>
      <p:cViewPr varScale="1">
        <p:scale>
          <a:sx n="140" d="100"/>
          <a:sy n="140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85273" y="606667"/>
            <a:ext cx="7416824" cy="792087"/>
          </a:xfrm>
        </p:spPr>
        <p:txBody>
          <a:bodyPr>
            <a:noAutofit/>
          </a:bodyPr>
          <a:lstStyle/>
          <a:p>
            <a:r>
              <a:rPr lang="es-ES" sz="1600" b="0" i="0" dirty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RESPUESTA CLÍNICA, ANALÍTICA Y FUNCIONAL TRAS 4 MESES DE INICIO O CAMBIO DE TRATAMIENTO BIOLÓGICO EN PACIENTE CON ASMA GRAVE DE MAL CONTROL</a:t>
            </a:r>
            <a:endParaRPr lang="es-ES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29289" y="1405379"/>
            <a:ext cx="7272808" cy="504056"/>
          </a:xfrm>
        </p:spPr>
        <p:txBody>
          <a:bodyPr>
            <a:normAutofit/>
          </a:bodyPr>
          <a:lstStyle/>
          <a:p>
            <a:r>
              <a:rPr lang="es-ES" sz="10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Y.Y. Portillo Gutierrez, P. García Lovera, C. Cabrero Rodríguez, C. Lacárcel Bautista, G. Pérez Chica</a:t>
            </a:r>
          </a:p>
          <a:p>
            <a:r>
              <a:rPr lang="es-ES" sz="1000" dirty="0">
                <a:solidFill>
                  <a:schemeClr val="tx1"/>
                </a:solidFill>
                <a:latin typeface="Arial" panose="020B0604020202020204" pitchFamily="34" charset="0"/>
              </a:rPr>
              <a:t>Hospital Universitario de Jaén</a:t>
            </a:r>
            <a:endParaRPr lang="es-ES" sz="1000" dirty="0">
              <a:solidFill>
                <a:schemeClr val="tx1"/>
              </a:solidFill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DE0BA579-E0D7-BB67-3465-BCF5BA6FB3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500991"/>
              </p:ext>
            </p:extLst>
          </p:nvPr>
        </p:nvGraphicFramePr>
        <p:xfrm>
          <a:off x="4493685" y="1909435"/>
          <a:ext cx="4117214" cy="27711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17214">
                  <a:extLst>
                    <a:ext uri="{9D8B030D-6E8A-4147-A177-3AD203B41FA5}">
                      <a16:colId xmlns:a16="http://schemas.microsoft.com/office/drawing/2014/main" val="3555922211"/>
                    </a:ext>
                  </a:extLst>
                </a:gridCol>
              </a:tblGrid>
              <a:tr h="354456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Metodología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55049"/>
                  </a:ext>
                </a:extLst>
              </a:tr>
              <a:tr h="2416742">
                <a:tc>
                  <a:txBody>
                    <a:bodyPr/>
                    <a:lstStyle/>
                    <a:p>
                      <a:pPr marL="171450" indent="-171450" algn="just">
                        <a:buFont typeface="Courier New" panose="02070309020205020404" pitchFamily="49" charset="0"/>
                        <a:buChar char="o"/>
                      </a:pPr>
                      <a:endParaRPr lang="es-ES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algn="just">
                        <a:buFont typeface="Courier New" panose="02070309020205020404" pitchFamily="49" charset="0"/>
                        <a:buChar char="o"/>
                      </a:pP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 realizó un estudio observacional descriptivo</a:t>
                      </a:r>
                      <a:r>
                        <a:rPr lang="es-ES_tradnl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donde se 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evaluaron a los pacientes en seguimiento en la consulta de asma grave de difícil control desde el año 2020 hasta el 2023. </a:t>
                      </a:r>
                    </a:p>
                    <a:p>
                      <a:pPr marL="171450" indent="-171450" algn="just">
                        <a:buFont typeface="Courier New" panose="02070309020205020404" pitchFamily="49" charset="0"/>
                        <a:buChar char="o"/>
                      </a:pP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Evaluamos el  ACT, exacerbaciones e ingresos hospitalarios, número de  eosinófilos en sangre y FEV1  previo y a los 4 meses de iniciar o cambiar el tratamiento biológico. </a:t>
                      </a:r>
                    </a:p>
                    <a:p>
                      <a:pPr marL="171450" indent="-171450" algn="just">
                        <a:buFont typeface="Courier New" panose="02070309020205020404" pitchFamily="49" charset="0"/>
                        <a:buChar char="o"/>
                      </a:pP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 analizo mediante el cálculo del Modelo Lineal General (MLG) de Medidas repetidas y el test de </a:t>
                      </a:r>
                      <a:r>
                        <a:rPr lang="es-ES" sz="1200" b="0" i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McNemar-Bowke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s-ES_tradnl" sz="12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114776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911521D-CD90-7DF2-EF27-CE2C4937EC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643622"/>
              </p:ext>
            </p:extLst>
          </p:nvPr>
        </p:nvGraphicFramePr>
        <p:xfrm>
          <a:off x="454786" y="1898003"/>
          <a:ext cx="3888432" cy="27772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88432">
                  <a:extLst>
                    <a:ext uri="{9D8B030D-6E8A-4147-A177-3AD203B41FA5}">
                      <a16:colId xmlns:a16="http://schemas.microsoft.com/office/drawing/2014/main" val="3555922211"/>
                    </a:ext>
                  </a:extLst>
                </a:gridCol>
              </a:tblGrid>
              <a:tr h="283490">
                <a:tc>
                  <a:txBody>
                    <a:bodyPr/>
                    <a:lstStyle/>
                    <a:p>
                      <a:r>
                        <a:rPr lang="es-ES_tradnl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Introducción</a:t>
                      </a:r>
                      <a:r>
                        <a:rPr lang="es-ES_tradnl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55049"/>
                  </a:ext>
                </a:extLst>
              </a:tr>
              <a:tr h="2441942">
                <a:tc>
                  <a:txBody>
                    <a:bodyPr/>
                    <a:lstStyle/>
                    <a:p>
                      <a:endParaRPr lang="es-ES" sz="14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 los últimos años, ha habido un gran desarrollo de los fármacos biológicos en el tratamiento del asma, lo que ha significado un cambio en el abordaje terapéutico de esta enfermedad. </a:t>
                      </a:r>
                    </a:p>
                    <a:p>
                      <a:endParaRPr lang="es-ES" sz="1200" b="0" i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El objetivo de este estudio es determinar la mejoría clínica, analítica y funcional tras la instauración o cambio de tratamiento biológico en paciente con asma grave de difícil control en el Hospital Universitario de Jaén (HUJ).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11477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1134B1E7-3577-C835-B547-8CABF203A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086342"/>
              </p:ext>
            </p:extLst>
          </p:nvPr>
        </p:nvGraphicFramePr>
        <p:xfrm>
          <a:off x="716921" y="816846"/>
          <a:ext cx="3499440" cy="225895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99440">
                  <a:extLst>
                    <a:ext uri="{9D8B030D-6E8A-4147-A177-3AD203B41FA5}">
                      <a16:colId xmlns:a16="http://schemas.microsoft.com/office/drawing/2014/main" val="3407824315"/>
                    </a:ext>
                  </a:extLst>
                </a:gridCol>
              </a:tblGrid>
              <a:tr h="364266"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Resultados</a:t>
                      </a:r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942737477"/>
                  </a:ext>
                </a:extLst>
              </a:tr>
              <a:tr h="1894693">
                <a:tc>
                  <a:txBody>
                    <a:bodyPr/>
                    <a:lstStyle/>
                    <a:p>
                      <a:pPr algn="just"/>
                      <a:r>
                        <a:rPr lang="es-ES" sz="1400" dirty="0">
                          <a:latin typeface="Arial" panose="020B0604020202020204" pitchFamily="34" charset="0"/>
                        </a:rPr>
                        <a:t>El total fue de  </a:t>
                      </a:r>
                      <a:r>
                        <a:rPr lang="es-ES" sz="1400" b="0" i="0" dirty="0">
                          <a:effectLst/>
                          <a:latin typeface="Arial" panose="020B0604020202020204" pitchFamily="34" charset="0"/>
                        </a:rPr>
                        <a:t>80 pacientes,  31 de ellos  tenían tratamiento biológico antes de su primera valoración. </a:t>
                      </a:r>
                    </a:p>
                    <a:p>
                      <a:pPr algn="just"/>
                      <a:endParaRPr lang="es-ES" sz="1400" b="0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just"/>
                      <a:r>
                        <a:rPr lang="es-ES" sz="1400" b="0" i="0" dirty="0">
                          <a:effectLst/>
                          <a:latin typeface="Arial" panose="020B0604020202020204" pitchFamily="34" charset="0"/>
                        </a:rPr>
                        <a:t>De estos, el 77,4% con Omalizumab, el 6,45 % con Reslizumab , el 6,45% con Mepolizumab, el 6,45% con Benralizumab y el otro 3,22 con Dupilumab.</a:t>
                      </a:r>
                    </a:p>
                  </a:txBody>
                  <a:tcPr marT="50292" marB="50292"/>
                </a:tc>
                <a:extLst>
                  <a:ext uri="{0D108BD9-81ED-4DB2-BD59-A6C34878D82A}">
                    <a16:rowId xmlns:a16="http://schemas.microsoft.com/office/drawing/2014/main" val="3030610733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D84D7D80-E625-3D3D-F5A4-D69842FDD9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608806"/>
              </p:ext>
            </p:extLst>
          </p:nvPr>
        </p:nvGraphicFramePr>
        <p:xfrm>
          <a:off x="712520" y="3488040"/>
          <a:ext cx="8179959" cy="106730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79959">
                  <a:extLst>
                    <a:ext uri="{9D8B030D-6E8A-4147-A177-3AD203B41FA5}">
                      <a16:colId xmlns:a16="http://schemas.microsoft.com/office/drawing/2014/main" val="2757589964"/>
                    </a:ext>
                  </a:extLst>
                </a:gridCol>
              </a:tblGrid>
              <a:tr h="335786">
                <a:tc>
                  <a:txBody>
                    <a:bodyPr/>
                    <a:lstStyle/>
                    <a:p>
                      <a:pPr algn="ctr"/>
                      <a:r>
                        <a:rPr lang="es-ES_tradnl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941906"/>
                  </a:ext>
                </a:extLst>
              </a:tr>
              <a:tr h="655558">
                <a:tc>
                  <a:txBody>
                    <a:bodyPr/>
                    <a:lstStyle/>
                    <a:p>
                      <a:pPr algn="just"/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 observó una mejoría estadísticamente significativa en las exacerbaciones, ingresos hospitalarios, ciclos de corticoides, ACT y eosinófilos tras 4 meses de instauración o cambio de tratamiento biológico. </a:t>
                      </a:r>
                      <a:endParaRPr lang="es-ES_tradnl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571027"/>
                  </a:ext>
                </a:extLst>
              </a:tr>
            </a:tbl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4CE60BF1-AAAF-A95F-FD15-098D00C29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681065"/>
            <a:ext cx="4662264" cy="25202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296</Words>
  <Application>Microsoft Macintosh PowerPoint</Application>
  <PresentationFormat>Presentación en pantalla (16:9)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 New</vt:lpstr>
      <vt:lpstr>Tema de Office</vt:lpstr>
      <vt:lpstr>RESPUESTA CLÍNICA, ANALÍTICA Y FUNCIONAL TRAS 4 MESES DE INICIO O CAMBIO DE TRATAMIENTO BIOLÓGICO EN PACIENTE CON ASMA GRAVE DE MAL CONTROL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HUGO JAVIER GONZALEZ COGOLLO</cp:lastModifiedBy>
  <cp:revision>3</cp:revision>
  <dcterms:created xsi:type="dcterms:W3CDTF">2024-02-05T13:08:18Z</dcterms:created>
  <dcterms:modified xsi:type="dcterms:W3CDTF">2024-02-26T15:41:39Z</dcterms:modified>
</cp:coreProperties>
</file>