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E25E649-3F16-4E02-A733-19D2CDBF48F0}" styleName="Estilo medio 3 - Énfasis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35"/>
    <p:restoredTop sz="94646"/>
  </p:normalViewPr>
  <p:slideViewPr>
    <p:cSldViewPr>
      <p:cViewPr varScale="1">
        <p:scale>
          <a:sx n="112" d="100"/>
          <a:sy n="112" d="100"/>
        </p:scale>
        <p:origin x="200" y="6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27/2/24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C5CCCABC-2025-CBA9-BFA8-EB7E77FC632D}"/>
              </a:ext>
            </a:extLst>
          </p:cNvPr>
          <p:cNvSpPr txBox="1"/>
          <p:nvPr/>
        </p:nvSpPr>
        <p:spPr>
          <a:xfrm>
            <a:off x="251520" y="1175149"/>
            <a:ext cx="62651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</a:t>
            </a:r>
            <a:r>
              <a:rPr lang="es-ES" sz="1600" u="sng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asma grave se caracteriza por la necesidad de utilizar múltiples fármacos a dosis altas (escalones 5-6 GEMA y 5 GINA).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Existen enfermedades concomitantes y comorbilidades que pueden contribuir a un control inadecuado del asma, como la asociación de bronquiectasias.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objetivo fue describir los resultados clínicos de los pacientes con asma grave en tratamiento con biológicos asociado a bronquiectasias tras 12 meses del inicio del tratamiento.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13CF667-FE9D-8E58-3F87-CF2D6EED6DD2}"/>
              </a:ext>
            </a:extLst>
          </p:cNvPr>
          <p:cNvSpPr txBox="1"/>
          <p:nvPr/>
        </p:nvSpPr>
        <p:spPr>
          <a:xfrm>
            <a:off x="251520" y="2581964"/>
            <a:ext cx="849694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u="sng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descriptivo observacional retrospectivo con datos clínicos de 16 pacientes (Figura 1).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 evaluaron el mal control de los síntomas (ACT), el número de exacerbaciones, el uso de corticoides sistémicos y la función pulmonar (FEV1). </a:t>
            </a:r>
          </a:p>
        </p:txBody>
      </p:sp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F82A949F-3673-2FFE-F522-59D8B2B986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241930"/>
              </p:ext>
            </p:extLst>
          </p:nvPr>
        </p:nvGraphicFramePr>
        <p:xfrm>
          <a:off x="1799692" y="3460354"/>
          <a:ext cx="5544616" cy="1524000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51433">
                  <a:extLst>
                    <a:ext uri="{9D8B030D-6E8A-4147-A177-3AD203B41FA5}">
                      <a16:colId xmlns:a16="http://schemas.microsoft.com/office/drawing/2014/main" val="2875074411"/>
                    </a:ext>
                  </a:extLst>
                </a:gridCol>
                <a:gridCol w="1920875">
                  <a:extLst>
                    <a:ext uri="{9D8B030D-6E8A-4147-A177-3AD203B41FA5}">
                      <a16:colId xmlns:a16="http://schemas.microsoft.com/office/drawing/2014/main" val="1807651511"/>
                    </a:ext>
                  </a:extLst>
                </a:gridCol>
                <a:gridCol w="1386154">
                  <a:extLst>
                    <a:ext uri="{9D8B030D-6E8A-4147-A177-3AD203B41FA5}">
                      <a16:colId xmlns:a16="http://schemas.microsoft.com/office/drawing/2014/main" val="4103968664"/>
                    </a:ext>
                  </a:extLst>
                </a:gridCol>
                <a:gridCol w="1386154">
                  <a:extLst>
                    <a:ext uri="{9D8B030D-6E8A-4147-A177-3AD203B41FA5}">
                      <a16:colId xmlns:a16="http://schemas.microsoft.com/office/drawing/2014/main" val="737193485"/>
                    </a:ext>
                  </a:extLst>
                </a:gridCol>
              </a:tblGrid>
              <a:tr h="239646">
                <a:tc gridSpan="4"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 DE LA POBLACIÓN (N=16)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873916"/>
                  </a:ext>
                </a:extLst>
              </a:tr>
              <a:tr h="337466">
                <a:tc rowSpan="2"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Sexo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Hombres 8 (50%)</a:t>
                      </a:r>
                    </a:p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Mujeres 8 (50%)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Mepolizumab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 (68.8%)</a:t>
                      </a:r>
                    </a:p>
                    <a:p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417602"/>
                  </a:ext>
                </a:extLst>
              </a:tr>
              <a:tr h="108901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Benralizumab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(6.3%)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460826"/>
                  </a:ext>
                </a:extLst>
              </a:tr>
              <a:tr h="119823">
                <a:tc rowSpan="2"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 (45– 82)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405477"/>
                  </a:ext>
                </a:extLst>
              </a:tr>
              <a:tr h="210916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 sz="12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Omalizumab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(18.8%)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106264"/>
                  </a:ext>
                </a:extLst>
              </a:tr>
              <a:tr h="337466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Tabaquismo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Nunca fumador (50%)</a:t>
                      </a:r>
                    </a:p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 fumador (50%)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Dupilumab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(6.3%)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797278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7412AAEC-965B-DF66-0B6D-8A0AFCCBBE84}"/>
              </a:ext>
            </a:extLst>
          </p:cNvPr>
          <p:cNvSpPr txBox="1"/>
          <p:nvPr/>
        </p:nvSpPr>
        <p:spPr>
          <a:xfrm>
            <a:off x="1691680" y="4984354"/>
            <a:ext cx="208823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700" dirty="0">
                <a:latin typeface="Arial" panose="020B0604020202020204" pitchFamily="34" charset="0"/>
                <a:cs typeface="Arial" panose="020B0604020202020204" pitchFamily="34" charset="0"/>
              </a:rPr>
              <a:t>Figura 1. Características de la muestra.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EC1199C-BA3A-B72D-7B26-40688C9E2A01}"/>
              </a:ext>
            </a:extLst>
          </p:cNvPr>
          <p:cNvSpPr/>
          <p:nvPr/>
        </p:nvSpPr>
        <p:spPr>
          <a:xfrm>
            <a:off x="1979712" y="91925"/>
            <a:ext cx="7075872" cy="1123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endParaRPr lang="es-ES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RESULTADOS CLÍNICOS DE PACIENTES CON ASMA GRAVE EN TRATAMIENTO CON BIOLÓGICOS Y BRONQUIECTASIAS</a:t>
            </a:r>
          </a:p>
          <a:p>
            <a:pPr algn="ctr"/>
            <a:r>
              <a:rPr lang="es-ES" sz="1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Autores: M. Utrero Rico, S. García Morales, I. Romero Espejo, F. Pérez Grimaldi, J. G. Soto Campos. </a:t>
            </a:r>
          </a:p>
          <a:p>
            <a:pPr algn="ctr"/>
            <a:r>
              <a:rPr lang="es-ES" sz="10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Servicio de Neumología del Hospital Universitario de Jerez de la Frontera  </a:t>
            </a:r>
          </a:p>
          <a:p>
            <a:endParaRPr lang="es-ES" dirty="0"/>
          </a:p>
          <a:p>
            <a:pPr algn="ctr"/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 descr="Un plato con un reloj&#10;&#10;Descripción generada automáticamente con confianza media">
            <a:extLst>
              <a:ext uri="{FF2B5EF4-FFF2-40B4-BE49-F238E27FC236}">
                <a16:creationId xmlns:a16="http://schemas.microsoft.com/office/drawing/2014/main" id="{28ED5A18-6963-CDF6-3B67-E690AE39FD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5" t="2433" r="2969" b="2433"/>
          <a:stretch/>
        </p:blipFill>
        <p:spPr>
          <a:xfrm>
            <a:off x="6465556" y="1226469"/>
            <a:ext cx="2627330" cy="1824535"/>
          </a:xfrm>
          <a:prstGeom prst="ellipse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18F50B2-CDD8-E3FC-1932-B391C3DCFBDE}"/>
              </a:ext>
            </a:extLst>
          </p:cNvPr>
          <p:cNvSpPr txBox="1"/>
          <p:nvPr/>
        </p:nvSpPr>
        <p:spPr>
          <a:xfrm>
            <a:off x="539552" y="123478"/>
            <a:ext cx="8064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u="sng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aphicFrame>
        <p:nvGraphicFramePr>
          <p:cNvPr id="18" name="Tabla 18">
            <a:extLst>
              <a:ext uri="{FF2B5EF4-FFF2-40B4-BE49-F238E27FC236}">
                <a16:creationId xmlns:a16="http://schemas.microsoft.com/office/drawing/2014/main" id="{73163678-3E90-AC4C-3E5C-03961D922D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7381254"/>
              </p:ext>
            </p:extLst>
          </p:nvPr>
        </p:nvGraphicFramePr>
        <p:xfrm>
          <a:off x="2069722" y="505757"/>
          <a:ext cx="5004556" cy="318936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315540">
                  <a:extLst>
                    <a:ext uri="{9D8B030D-6E8A-4147-A177-3AD203B41FA5}">
                      <a16:colId xmlns:a16="http://schemas.microsoft.com/office/drawing/2014/main" val="2967557277"/>
                    </a:ext>
                  </a:extLst>
                </a:gridCol>
                <a:gridCol w="145717">
                  <a:extLst>
                    <a:ext uri="{9D8B030D-6E8A-4147-A177-3AD203B41FA5}">
                      <a16:colId xmlns:a16="http://schemas.microsoft.com/office/drawing/2014/main" val="2958449779"/>
                    </a:ext>
                  </a:extLst>
                </a:gridCol>
                <a:gridCol w="2543299">
                  <a:extLst>
                    <a:ext uri="{9D8B030D-6E8A-4147-A177-3AD203B41FA5}">
                      <a16:colId xmlns:a16="http://schemas.microsoft.com/office/drawing/2014/main" val="3260321139"/>
                    </a:ext>
                  </a:extLst>
                </a:gridCol>
              </a:tblGrid>
              <a:tr h="249152">
                <a:tc gridSpan="2"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ANTES DEL TRATAMIENTO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LOS 12 MESES DEL INICIO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LOS 12 MESES DEL INICIO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235488"/>
                  </a:ext>
                </a:extLst>
              </a:tr>
              <a:tr h="241602">
                <a:tc gridSpan="3"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532551"/>
                  </a:ext>
                </a:extLst>
              </a:tr>
              <a:tr h="226502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1642 ml (850 – 3110 ml)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1965 ml (940 – 3500 ml)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657319"/>
                  </a:ext>
                </a:extLst>
              </a:tr>
              <a:tr h="241602">
                <a:tc gridSpan="3"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026001"/>
                  </a:ext>
                </a:extLst>
              </a:tr>
              <a:tr h="459318">
                <a:tc gridSpan="2"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 No respuesta (100%)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Respuesta parcial (ACT&lt;20) 43.8%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Respuesta completa (</a:t>
                      </a:r>
                      <a:r>
                        <a:rPr lang="es-ES" sz="9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</a:t>
                      </a:r>
                      <a:r>
                        <a:rPr lang="es-ES" sz="9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≥21) 56.3%</a:t>
                      </a:r>
                      <a:endParaRPr lang="es-ES" sz="9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Respuesta parcial (ACT&lt;20) 43.8%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Respuesta completa (</a:t>
                      </a:r>
                      <a:r>
                        <a:rPr lang="es-ES" sz="10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</a:t>
                      </a:r>
                      <a:r>
                        <a:rPr lang="es-ES" sz="10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≥21) 56.3%</a:t>
                      </a:r>
                      <a:endParaRPr lang="es-ES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878891"/>
                  </a:ext>
                </a:extLst>
              </a:tr>
              <a:tr h="226502">
                <a:tc gridSpan="3"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EXACERBACIONES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9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898665"/>
                  </a:ext>
                </a:extLst>
              </a:tr>
              <a:tr h="528182">
                <a:tc gridSpan="2"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Exacerbación 6.3%</a:t>
                      </a:r>
                    </a:p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Exacerbaciones 37.5%</a:t>
                      </a:r>
                    </a:p>
                    <a:p>
                      <a:r>
                        <a:rPr lang="es-ES" sz="10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</a:t>
                      </a: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Exacerbaciones 56.3%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 Exacerbaciones 56.3%</a:t>
                      </a:r>
                    </a:p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Exacerbación 37.5%</a:t>
                      </a:r>
                    </a:p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Exacerbaciones 6.3%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exacerbaciones 56.3%</a:t>
                      </a:r>
                    </a:p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Exacerbación 37.5%</a:t>
                      </a:r>
                    </a:p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Exacerbaciones 6.3%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620500"/>
                  </a:ext>
                </a:extLst>
              </a:tr>
              <a:tr h="241602">
                <a:tc gridSpan="3"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CORTICOIDES SISTEMICOS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0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105708"/>
                  </a:ext>
                </a:extLst>
              </a:tr>
              <a:tr h="728296">
                <a:tc gridSpan="2"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precisó 12.5%</a:t>
                      </a:r>
                    </a:p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Ciclo 31.3%</a:t>
                      </a:r>
                    </a:p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Ciclos 18.8%</a:t>
                      </a:r>
                    </a:p>
                    <a:p>
                      <a:r>
                        <a:rPr lang="es-ES" sz="1000" b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</a:t>
                      </a:r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Ciclos 37.6%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precisó 68.8%</a:t>
                      </a:r>
                    </a:p>
                    <a:p>
                      <a:r>
                        <a:rPr lang="es-ES" sz="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Ciclo 31.3%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precisó 68.8%</a:t>
                      </a:r>
                    </a:p>
                    <a:p>
                      <a:r>
                        <a:rPr lang="es-ES" sz="1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Ciclo 31.3%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312871"/>
                  </a:ext>
                </a:extLst>
              </a:tr>
            </a:tbl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AABF42EF-56F4-7465-6D51-F66B7CA79AE2}"/>
              </a:ext>
            </a:extLst>
          </p:cNvPr>
          <p:cNvSpPr txBox="1"/>
          <p:nvPr/>
        </p:nvSpPr>
        <p:spPr>
          <a:xfrm>
            <a:off x="539552" y="3738849"/>
            <a:ext cx="80648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u="sng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309D9D4-4835-8C83-A95C-755A7BA00DA1}"/>
              </a:ext>
            </a:extLst>
          </p:cNvPr>
          <p:cNvSpPr txBox="1"/>
          <p:nvPr/>
        </p:nvSpPr>
        <p:spPr>
          <a:xfrm>
            <a:off x="251520" y="4070486"/>
            <a:ext cx="8280920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 este estudio hemos demostrado que todos los pacientes con asma grave y bronquiectasias mejoran tras el inicio del tratamiento biológico.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Sería interesante estudiar la calidad de las agudizaciones que continúan estando tras los doce meses del inicio del tratamiento e identificar los rasgos tratables en cada uno de estos pacientes para conseguir así una mejoría mayor.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404</Words>
  <Application>Microsoft Macintosh PowerPoint</Application>
  <PresentationFormat>Presentación en pantalla (16:9)</PresentationFormat>
  <Paragraphs>57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Laura Utrero Rico</cp:lastModifiedBy>
  <cp:revision>7</cp:revision>
  <dcterms:created xsi:type="dcterms:W3CDTF">2024-02-05T13:08:18Z</dcterms:created>
  <dcterms:modified xsi:type="dcterms:W3CDTF">2024-02-27T20:58:55Z</dcterms:modified>
</cp:coreProperties>
</file>