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3" autoAdjust="0"/>
    <p:restoredTop sz="89419" autoAdjust="0"/>
  </p:normalViewPr>
  <p:slideViewPr>
    <p:cSldViewPr>
      <p:cViewPr varScale="1">
        <p:scale>
          <a:sx n="99" d="100"/>
          <a:sy n="99" d="100"/>
        </p:scale>
        <p:origin x="1027" y="5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4698E7-8096-4316-8708-B4A33D27D6F9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A89981-CAD6-454A-9D88-45297F739EE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6929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A89981-CAD6-454A-9D88-45297F739EEB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5696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A89981-CAD6-454A-9D88-45297F739EEB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416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E494AC1F-90AB-2F38-D7BE-423B08FABCC1}"/>
              </a:ext>
            </a:extLst>
          </p:cNvPr>
          <p:cNvSpPr txBox="1"/>
          <p:nvPr/>
        </p:nvSpPr>
        <p:spPr>
          <a:xfrm>
            <a:off x="1913272" y="106997"/>
            <a:ext cx="7164288" cy="9233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EVALUACIÓN DE LOS NIVELES DE ANSIEDAD Y DEPRESIÓN EN PACIENTES CON ASMA GRAVE Y SU IMPACTO EN EL CONTROL Y LA CALIDAD DE VIDA</a:t>
            </a:r>
          </a:p>
          <a:p>
            <a:pPr algn="ctr"/>
            <a:r>
              <a:rPr lang="es-ES" sz="11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C. Barea Jiménez, M.G. Hurtado Gañán, J. Díez Sierra, A. Gómez-Bastero Fernández</a:t>
            </a:r>
          </a:p>
          <a:p>
            <a:pPr algn="ctr"/>
            <a:r>
              <a:rPr lang="es-ES" sz="11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Hospital Universitario Virgen Macarena. Sevilla.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7BAE96E-CEBF-05FD-D320-C5F2F4227B24}"/>
              </a:ext>
            </a:extLst>
          </p:cNvPr>
          <p:cNvSpPr txBox="1"/>
          <p:nvPr/>
        </p:nvSpPr>
        <p:spPr>
          <a:xfrm>
            <a:off x="93084" y="1107089"/>
            <a:ext cx="3930511" cy="307777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INTRODUCCIÓN</a:t>
            </a:r>
            <a:r>
              <a:rPr lang="es-ES" sz="1400" dirty="0"/>
              <a:t>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1BADDEE-26CE-2D66-1826-2A650B3D6566}"/>
              </a:ext>
            </a:extLst>
          </p:cNvPr>
          <p:cNvSpPr txBox="1"/>
          <p:nvPr/>
        </p:nvSpPr>
        <p:spPr>
          <a:xfrm>
            <a:off x="93084" y="1420770"/>
            <a:ext cx="39305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>
                <a:effectLst/>
                <a:ea typeface="Tahoma" panose="020B0604030504040204" pitchFamily="34" charset="0"/>
                <a:cs typeface="Tahoma" panose="020B0604030504040204" pitchFamily="34" charset="0"/>
              </a:rPr>
              <a:t>El asma bronquial es una enfermedad crónica con importante relación con la ansiedad y la depresión, con prevalencia e impacto variables.</a:t>
            </a:r>
            <a:endParaRPr lang="es-ES" sz="12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es-ES" sz="1200" b="1" dirty="0"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lang="es-ES" sz="1200" b="1" dirty="0">
                <a:effectLst/>
                <a:ea typeface="Tahoma" panose="020B0604030504040204" pitchFamily="34" charset="0"/>
                <a:cs typeface="Tahoma" panose="020B0604030504040204" pitchFamily="34" charset="0"/>
              </a:rPr>
              <a:t>bjetivo:</a:t>
            </a:r>
            <a:r>
              <a:rPr lang="es-ES" sz="1200" dirty="0">
                <a:effectLst/>
                <a:ea typeface="Tahoma" panose="020B0604030504040204" pitchFamily="34" charset="0"/>
                <a:cs typeface="Tahoma" panose="020B0604030504040204" pitchFamily="34" charset="0"/>
              </a:rPr>
              <a:t> evaluar la prevalencia de ansiedad y depresión (escala HADS) en una cohorte de asmáticos graves y su relación con el control asmático (ACT), la calidad de vida (</a:t>
            </a:r>
            <a:r>
              <a:rPr lang="es-ES" sz="1200" dirty="0" err="1">
                <a:effectLst/>
                <a:ea typeface="Tahoma" panose="020B0604030504040204" pitchFamily="34" charset="0"/>
                <a:cs typeface="Tahoma" panose="020B0604030504040204" pitchFamily="34" charset="0"/>
              </a:rPr>
              <a:t>miniAQLQ</a:t>
            </a:r>
            <a:r>
              <a:rPr lang="es-ES" sz="1200" dirty="0">
                <a:effectLst/>
                <a:ea typeface="Tahoma" panose="020B0604030504040204" pitchFamily="34" charset="0"/>
                <a:cs typeface="Tahoma" panose="020B0604030504040204" pitchFamily="34" charset="0"/>
              </a:rPr>
              <a:t>), la función pulmonar y otras variables de control del asma. </a:t>
            </a:r>
            <a:endParaRPr lang="es-ES" sz="1200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642F961-6106-8F6A-9B7D-47E0198F39EC}"/>
              </a:ext>
            </a:extLst>
          </p:cNvPr>
          <p:cNvSpPr txBox="1"/>
          <p:nvPr/>
        </p:nvSpPr>
        <p:spPr>
          <a:xfrm>
            <a:off x="93083" y="3144318"/>
            <a:ext cx="3930511" cy="307777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METODOLOGÍA</a:t>
            </a:r>
            <a:r>
              <a:rPr lang="es-ES" sz="1400" dirty="0"/>
              <a:t> 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960995A-5D38-B023-B89D-13C45F61C1F0}"/>
              </a:ext>
            </a:extLst>
          </p:cNvPr>
          <p:cNvSpPr txBox="1"/>
          <p:nvPr/>
        </p:nvSpPr>
        <p:spPr>
          <a:xfrm>
            <a:off x="89782" y="3515090"/>
            <a:ext cx="393051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200" dirty="0">
                <a:effectLst/>
                <a:ea typeface="Tahoma" panose="020B0604030504040204" pitchFamily="34" charset="0"/>
                <a:cs typeface="Tahoma" panose="020B0604030504040204" pitchFamily="34" charset="0"/>
              </a:rPr>
              <a:t>Estudio descriptivo transversal de pacientes revisados en la unidad de asma grave. Se recogieron características demográficas, analíticas, y clínico-funcionales, así como las comorbilidades (índice </a:t>
            </a:r>
            <a:r>
              <a:rPr lang="es-ES" sz="1200" dirty="0" err="1">
                <a:effectLst/>
                <a:ea typeface="Tahoma" panose="020B0604030504040204" pitchFamily="34" charset="0"/>
                <a:cs typeface="Tahoma" panose="020B0604030504040204" pitchFamily="34" charset="0"/>
              </a:rPr>
              <a:t>Charlson</a:t>
            </a:r>
            <a:r>
              <a:rPr lang="es-ES" sz="1200" dirty="0">
                <a:effectLst/>
                <a:ea typeface="Tahoma" panose="020B0604030504040204" pitchFamily="34" charset="0"/>
                <a:cs typeface="Tahoma" panose="020B0604030504040204" pitchFamily="34" charset="0"/>
              </a:rPr>
              <a:t>). Se realizaron cuestionarios: HADS (subescala ansiedad, HADS-A; subescala depresión, HADS-D), </a:t>
            </a:r>
            <a:r>
              <a:rPr lang="es-ES" sz="1200" dirty="0" err="1">
                <a:effectLst/>
                <a:ea typeface="Tahoma" panose="020B0604030504040204" pitchFamily="34" charset="0"/>
                <a:cs typeface="Tahoma" panose="020B0604030504040204" pitchFamily="34" charset="0"/>
              </a:rPr>
              <a:t>miniAQLQ</a:t>
            </a:r>
            <a:r>
              <a:rPr lang="es-ES" sz="1200" dirty="0">
                <a:effectLst/>
                <a:ea typeface="Tahoma" panose="020B0604030504040204" pitchFamily="34" charset="0"/>
                <a:cs typeface="Tahoma" panose="020B0604030504040204" pitchFamily="34" charset="0"/>
              </a:rPr>
              <a:t>, TAI y ACT.</a:t>
            </a:r>
            <a:endParaRPr lang="es-ES" sz="1200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3" name="Imagen 12" descr="Tabla&#10;&#10;Descripción generada automáticamente">
            <a:extLst>
              <a:ext uri="{FF2B5EF4-FFF2-40B4-BE49-F238E27FC236}">
                <a16:creationId xmlns:a16="http://schemas.microsoft.com/office/drawing/2014/main" id="{4609FF06-99C2-A096-286F-25C58D17C5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88"/>
          <a:stretch/>
        </p:blipFill>
        <p:spPr>
          <a:xfrm>
            <a:off x="4201273" y="1396499"/>
            <a:ext cx="4876287" cy="3168354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57FB8077-2612-672A-313B-92C40421D761}"/>
              </a:ext>
            </a:extLst>
          </p:cNvPr>
          <p:cNvSpPr txBox="1"/>
          <p:nvPr/>
        </p:nvSpPr>
        <p:spPr>
          <a:xfrm>
            <a:off x="4546646" y="1107089"/>
            <a:ext cx="4104456" cy="307777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chemeClr val="bg1"/>
                </a:solidFill>
                <a:ea typeface="Verdana" panose="020B0604030504040204" pitchFamily="34" charset="0"/>
              </a:rPr>
              <a:t>RESULTADOS</a:t>
            </a:r>
            <a:r>
              <a:rPr lang="es-ES" sz="1400" dirty="0"/>
              <a:t> 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7739407-2726-E7B4-E7D0-4B752F86028B}"/>
              </a:ext>
            </a:extLst>
          </p:cNvPr>
          <p:cNvSpPr txBox="1"/>
          <p:nvPr/>
        </p:nvSpPr>
        <p:spPr>
          <a:xfrm>
            <a:off x="4197971" y="4564853"/>
            <a:ext cx="41151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i="1" dirty="0"/>
              <a:t>Características basales de la muestra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Tabla&#10;&#10;Descripción generada automáticamente">
            <a:extLst>
              <a:ext uri="{FF2B5EF4-FFF2-40B4-BE49-F238E27FC236}">
                <a16:creationId xmlns:a16="http://schemas.microsoft.com/office/drawing/2014/main" id="{CB79A197-53DB-CD0F-6C0B-E01EEF61ED7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93"/>
          <a:stretch/>
        </p:blipFill>
        <p:spPr>
          <a:xfrm>
            <a:off x="3450019" y="339502"/>
            <a:ext cx="5666109" cy="419672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C4D89B38-D26F-7186-431A-7351F339D829}"/>
              </a:ext>
            </a:extLst>
          </p:cNvPr>
          <p:cNvSpPr txBox="1"/>
          <p:nvPr/>
        </p:nvSpPr>
        <p:spPr>
          <a:xfrm>
            <a:off x="205229" y="2879527"/>
            <a:ext cx="3070626" cy="22929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300" dirty="0">
                <a:effectLst/>
                <a:ea typeface="Verdana" panose="020B0604030504040204" pitchFamily="34" charset="0"/>
              </a:rPr>
              <a:t>Alta tasa de probabilidad de ansiedad y depresión entre los </a:t>
            </a:r>
            <a:r>
              <a:rPr lang="es-ES" sz="1300" dirty="0">
                <a:ea typeface="Verdana" panose="020B0604030504040204" pitchFamily="34" charset="0"/>
              </a:rPr>
              <a:t>asmáticos.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300" dirty="0">
                <a:ea typeface="Verdana" panose="020B0604030504040204" pitchFamily="34" charset="0"/>
              </a:rPr>
              <a:t>L</a:t>
            </a:r>
            <a:r>
              <a:rPr lang="es-ES" sz="1300" dirty="0">
                <a:effectLst/>
                <a:ea typeface="Verdana" panose="020B0604030504040204" pitchFamily="34" charset="0"/>
              </a:rPr>
              <a:t>a ansiedad y depresión se relacionan con peor control asmático, peor calidad de vida y mayor riesgo de exacerbaciones.</a:t>
            </a:r>
            <a:endParaRPr lang="es-ES" sz="1300" dirty="0">
              <a:ea typeface="Verdan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300" dirty="0">
                <a:ea typeface="Verdana" panose="020B0604030504040204" pitchFamily="34" charset="0"/>
              </a:rPr>
              <a:t>La ansiedad se relaciona menor función pulmonar.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300" dirty="0">
                <a:ea typeface="Verdana" panose="020B0604030504040204" pitchFamily="34" charset="0"/>
              </a:rPr>
              <a:t>Es importante la evaluación y el abordaje de la patología psiquiátrica en los pacientes asmáticos.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5AFBD1F-9A5E-008E-20E6-B430C2BDD7C4}"/>
              </a:ext>
            </a:extLst>
          </p:cNvPr>
          <p:cNvSpPr txBox="1"/>
          <p:nvPr/>
        </p:nvSpPr>
        <p:spPr>
          <a:xfrm>
            <a:off x="205229" y="2571750"/>
            <a:ext cx="3070626" cy="307777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>
                <a:solidFill>
                  <a:schemeClr val="bg1"/>
                </a:solidFill>
                <a:ea typeface="Verdana" panose="020B0604030504040204" pitchFamily="34" charset="0"/>
              </a:rPr>
              <a:t>CONCLUSIÓN</a:t>
            </a:r>
            <a:r>
              <a:rPr lang="es-ES" sz="1400" dirty="0"/>
              <a:t> 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06210F5-12FD-0A31-59B7-6CE57770C239}"/>
              </a:ext>
            </a:extLst>
          </p:cNvPr>
          <p:cNvSpPr txBox="1"/>
          <p:nvPr/>
        </p:nvSpPr>
        <p:spPr>
          <a:xfrm>
            <a:off x="292311" y="725091"/>
            <a:ext cx="3070626" cy="156966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200" b="0" dirty="0">
                <a:effectLst/>
                <a:ea typeface="Verdana" panose="020B0604030504040204" pitchFamily="34" charset="0"/>
              </a:rPr>
              <a:t>HADS-A ≥ 10: 25%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200" b="0" dirty="0">
                <a:effectLst/>
                <a:ea typeface="Verdana" panose="020B0604030504040204" pitchFamily="34" charset="0"/>
              </a:rPr>
              <a:t>HADS-D ≥ 10: 17,6%.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200" b="0" dirty="0">
                <a:effectLst/>
                <a:ea typeface="Verdana" panose="020B0604030504040204" pitchFamily="34" charset="0"/>
              </a:rPr>
              <a:t>100% de los pacientes con HADS-D ≥ 10 presentaba insuficiente control del asma (ACT 12,46; p&lt;0,01) y mayor número de exacerbaciones </a:t>
            </a:r>
            <a:r>
              <a:rPr lang="es-ES" sz="1200" b="0" i="0" u="none" strike="noStrike" dirty="0">
                <a:solidFill>
                  <a:srgbClr val="000000"/>
                </a:solidFill>
                <a:effectLst/>
              </a:rPr>
              <a:t>(p=0,035)</a:t>
            </a:r>
            <a:endParaRPr lang="es-ES" sz="1200" b="0" dirty="0">
              <a:effectLst/>
              <a:ea typeface="Verdana" panose="020B060403050404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200" dirty="0">
                <a:solidFill>
                  <a:srgbClr val="000000"/>
                </a:solidFill>
              </a:rPr>
              <a:t>Los pacientes HADS-D </a:t>
            </a:r>
            <a:r>
              <a:rPr lang="es-ES" sz="1200" b="0" dirty="0">
                <a:effectLst/>
                <a:ea typeface="Verdana" panose="020B0604030504040204" pitchFamily="34" charset="0"/>
              </a:rPr>
              <a:t>≥ 10 perciben</a:t>
            </a:r>
            <a:r>
              <a:rPr lang="es-ES" sz="1200" b="0" i="0" u="none" strike="noStrike" dirty="0">
                <a:solidFill>
                  <a:srgbClr val="000000"/>
                </a:solidFill>
                <a:effectLst/>
              </a:rPr>
              <a:t> peor calidad de vida (</a:t>
            </a:r>
            <a:r>
              <a:rPr lang="es-ES" sz="1200" b="0" i="0" u="none" strike="noStrike" dirty="0" err="1">
                <a:solidFill>
                  <a:srgbClr val="000000"/>
                </a:solidFill>
                <a:effectLst/>
              </a:rPr>
              <a:t>miniAQLQ</a:t>
            </a:r>
            <a:r>
              <a:rPr lang="es-ES" sz="1200" b="0" i="0" u="none" strike="noStrike" dirty="0">
                <a:solidFill>
                  <a:srgbClr val="000000"/>
                </a:solidFill>
                <a:effectLst/>
              </a:rPr>
              <a:t> 3,26; p&lt;0,01)</a:t>
            </a:r>
            <a:endParaRPr lang="es-ES" sz="1050" dirty="0">
              <a:ea typeface="Verdana" panose="020B060403050404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61395CF-2951-C0F0-D00C-3CF749510CD4}"/>
              </a:ext>
            </a:extLst>
          </p:cNvPr>
          <p:cNvSpPr txBox="1"/>
          <p:nvPr/>
        </p:nvSpPr>
        <p:spPr>
          <a:xfrm>
            <a:off x="3450019" y="4526999"/>
            <a:ext cx="41151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i="1" dirty="0"/>
              <a:t>Correlación de Pearson entre las distintas variables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312</Words>
  <Application>Microsoft Office PowerPoint</Application>
  <PresentationFormat>Presentación en pantalla (16:9)</PresentationFormat>
  <Paragraphs>22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Arial</vt:lpstr>
      <vt:lpstr>Calibri</vt:lpstr>
      <vt:lpstr>Tahoma</vt:lpstr>
      <vt:lpstr>Verdana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Cristina Barea</cp:lastModifiedBy>
  <cp:revision>9</cp:revision>
  <dcterms:created xsi:type="dcterms:W3CDTF">2024-02-05T13:08:18Z</dcterms:created>
  <dcterms:modified xsi:type="dcterms:W3CDTF">2024-02-28T13:05:01Z</dcterms:modified>
</cp:coreProperties>
</file>