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ECC9"/>
    <a:srgbClr val="DFF6DF"/>
    <a:srgbClr val="BEF0D4"/>
    <a:srgbClr val="52E9AD"/>
    <a:srgbClr val="DAEDAA"/>
    <a:srgbClr val="AAEC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>
      <p:cViewPr>
        <p:scale>
          <a:sx n="75" d="100"/>
          <a:sy n="75" d="100"/>
        </p:scale>
        <p:origin x="-1236" y="-3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25/02/2024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5671" y="884290"/>
            <a:ext cx="8377361" cy="43125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Marina Sanz Flores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,María Estrella Ruiz Carretero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Celia De Dios Calama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Amanda Paula Arenas Polo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Marta Cebrián Romero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 Ignacio Hernández Romero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Ricardo Pereira Solis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2, 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Juan Antonio Riesco Miranda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1,2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M. Agustín Sojo González</a:t>
            </a:r>
            <a:r>
              <a:rPr lang="es-ES" sz="1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s-ES" sz="10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Complejo Hospitalario Universitario de Cáceres, Cáceres, España.2. CIBERES, Cáceres, España.</a:t>
            </a:r>
          </a:p>
          <a:p>
            <a:endParaRPr lang="es-ES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="" xmlns:a16="http://schemas.microsoft.com/office/drawing/2014/main" id="{F0A31748-9612-DD9F-7BDA-30956DED225E}"/>
              </a:ext>
            </a:extLst>
          </p:cNvPr>
          <p:cNvSpPr txBox="1">
            <a:spLocks/>
          </p:cNvSpPr>
          <p:nvPr/>
        </p:nvSpPr>
        <p:spPr>
          <a:xfrm>
            <a:off x="325066" y="3508651"/>
            <a:ext cx="82296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ES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="" xmlns:a16="http://schemas.microsoft.com/office/drawing/2014/main" id="{A16F15AC-B396-310F-007E-682B5B101120}"/>
              </a:ext>
            </a:extLst>
          </p:cNvPr>
          <p:cNvSpPr txBox="1">
            <a:spLocks/>
          </p:cNvSpPr>
          <p:nvPr/>
        </p:nvSpPr>
        <p:spPr>
          <a:xfrm>
            <a:off x="397408" y="1472508"/>
            <a:ext cx="8229600" cy="181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7" name="Proceso alternativo 6">
            <a:extLst>
              <a:ext uri="{FF2B5EF4-FFF2-40B4-BE49-F238E27FC236}">
                <a16:creationId xmlns="" xmlns:a16="http://schemas.microsoft.com/office/drawing/2014/main" id="{877D0110-2CA2-D753-AA56-A1BF5D8922AB}"/>
              </a:ext>
            </a:extLst>
          </p:cNvPr>
          <p:cNvSpPr/>
          <p:nvPr/>
        </p:nvSpPr>
        <p:spPr>
          <a:xfrm>
            <a:off x="184870" y="1275606"/>
            <a:ext cx="8774260" cy="360040"/>
          </a:xfrm>
          <a:prstGeom prst="flowChartAlternateProcess">
            <a:avLst/>
          </a:prstGeom>
          <a:solidFill>
            <a:srgbClr val="BEF0D4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Introducción: analizamos el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uso de glucocorticoides sistémicos en la UMA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Proceso alternativo 7">
            <a:extLst>
              <a:ext uri="{FF2B5EF4-FFF2-40B4-BE49-F238E27FC236}">
                <a16:creationId xmlns="" xmlns:a16="http://schemas.microsoft.com/office/drawing/2014/main" id="{E8383E52-D9FB-BA08-D114-BDC22ABC7E9A}"/>
              </a:ext>
            </a:extLst>
          </p:cNvPr>
          <p:cNvSpPr/>
          <p:nvPr/>
        </p:nvSpPr>
        <p:spPr>
          <a:xfrm>
            <a:off x="128526" y="2211710"/>
            <a:ext cx="8907970" cy="2824887"/>
          </a:xfrm>
          <a:prstGeom prst="flowChartAlternateProcess">
            <a:avLst/>
          </a:prstGeom>
          <a:solidFill>
            <a:srgbClr val="DFF6DF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554400"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20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 defTabSz="554400">
              <a:spcAft>
                <a:spcPts val="600"/>
              </a:spcAft>
            </a:pP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244 pacientes (70% mujeres, con edad media de 47,8 años)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        el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52,6 %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estaba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mal o parcialmente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controlado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(ACT&lt;20).</a:t>
            </a:r>
          </a:p>
          <a:p>
            <a:pPr algn="just" defTabSz="554400"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El 84,6%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presentaba un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buen cumplimiento terapéutico (TAI&gt; 45). </a:t>
            </a:r>
          </a:p>
          <a:p>
            <a:pPr algn="just" defTabSz="554400">
              <a:spcAft>
                <a:spcPts val="600"/>
              </a:spcAft>
            </a:pP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- 95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pacientes (38.9%) presentaron agudizaciones en el año previo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         9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(3,7%) precisaron ingreso.</a:t>
            </a:r>
          </a:p>
          <a:p>
            <a:pPr algn="just" defTabSz="554400"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61% tenían &lt;300 eosinófilos/mm</a:t>
            </a:r>
            <a:r>
              <a:rPr lang="es-ES" sz="20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sangre periférica. </a:t>
            </a:r>
          </a:p>
          <a:p>
            <a:pPr algn="just" defTabSz="554400">
              <a:spcAft>
                <a:spcPts val="6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- L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as comorbilidades más frecuentes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fueron de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ORL y alérgicas. </a:t>
            </a:r>
          </a:p>
        </p:txBody>
      </p:sp>
      <p:sp>
        <p:nvSpPr>
          <p:cNvPr id="11" name="Proceso alternativo 10">
            <a:extLst>
              <a:ext uri="{FF2B5EF4-FFF2-40B4-BE49-F238E27FC236}">
                <a16:creationId xmlns="" xmlns:a16="http://schemas.microsoft.com/office/drawing/2014/main" id="{01579DB9-EDD3-6C48-6F72-21373C705DCA}"/>
              </a:ext>
            </a:extLst>
          </p:cNvPr>
          <p:cNvSpPr/>
          <p:nvPr/>
        </p:nvSpPr>
        <p:spPr>
          <a:xfrm>
            <a:off x="2051720" y="107017"/>
            <a:ext cx="6791312" cy="736542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USO DE GLUCOCORTICOIDES </a:t>
            </a:r>
            <a:r>
              <a:rPr lang="es-ES" sz="2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SISTÉMICOS</a:t>
            </a:r>
            <a:endParaRPr lang="es-ES" sz="2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 CON ASMA GRAVE</a:t>
            </a:r>
            <a:r>
              <a:rPr lang="es-ES" sz="2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200" dirty="0">
              <a:solidFill>
                <a:schemeClr val="tx1"/>
              </a:solidFill>
            </a:endParaRPr>
          </a:p>
        </p:txBody>
      </p:sp>
      <p:sp>
        <p:nvSpPr>
          <p:cNvPr id="10" name="Proceso alternativo 6">
            <a:extLst>
              <a:ext uri="{FF2B5EF4-FFF2-40B4-BE49-F238E27FC236}">
                <a16:creationId xmlns="" xmlns:a16="http://schemas.microsoft.com/office/drawing/2014/main" id="{877D0110-2CA2-D753-AA56-A1BF5D8922AB}"/>
              </a:ext>
            </a:extLst>
          </p:cNvPr>
          <p:cNvSpPr/>
          <p:nvPr/>
        </p:nvSpPr>
        <p:spPr>
          <a:xfrm>
            <a:off x="179512" y="1707654"/>
            <a:ext cx="8774260" cy="360040"/>
          </a:xfrm>
          <a:prstGeom prst="flowChartAlternateProcess">
            <a:avLst/>
          </a:prstGeom>
          <a:solidFill>
            <a:srgbClr val="BEF0D4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Método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estudio descriptivo retrospectivo en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Cáceres,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 22 - abril 23. 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7524328" y="4168700"/>
            <a:ext cx="158417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</p:txBody>
      </p:sp>
      <p:sp>
        <p:nvSpPr>
          <p:cNvPr id="2" name="1 CuadroTexto"/>
          <p:cNvSpPr txBox="1"/>
          <p:nvPr/>
        </p:nvSpPr>
        <p:spPr>
          <a:xfrm>
            <a:off x="35496" y="-7764"/>
            <a:ext cx="158417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</p:txBody>
      </p:sp>
      <p:sp>
        <p:nvSpPr>
          <p:cNvPr id="4" name="Marcador de contenido 4">
            <a:extLst>
              <a:ext uri="{FF2B5EF4-FFF2-40B4-BE49-F238E27FC236}">
                <a16:creationId xmlns="" xmlns:a16="http://schemas.microsoft.com/office/drawing/2014/main" id="{738D5077-2E97-5055-C3AD-3A4EFBDDB614}"/>
              </a:ext>
            </a:extLst>
          </p:cNvPr>
          <p:cNvSpPr txBox="1">
            <a:spLocks/>
          </p:cNvSpPr>
          <p:nvPr/>
        </p:nvSpPr>
        <p:spPr>
          <a:xfrm>
            <a:off x="467544" y="2643758"/>
            <a:ext cx="8219256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s-ES" sz="29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ceso alternativo 8">
            <a:extLst>
              <a:ext uri="{FF2B5EF4-FFF2-40B4-BE49-F238E27FC236}">
                <a16:creationId xmlns="" xmlns:a16="http://schemas.microsoft.com/office/drawing/2014/main" id="{CFE399AE-DF13-AB97-39D9-7D4456EA20F7}"/>
              </a:ext>
            </a:extLst>
          </p:cNvPr>
          <p:cNvSpPr/>
          <p:nvPr/>
        </p:nvSpPr>
        <p:spPr>
          <a:xfrm>
            <a:off x="467544" y="51470"/>
            <a:ext cx="8280920" cy="2592288"/>
          </a:xfrm>
          <a:prstGeom prst="flowChartAlternateProcess">
            <a:avLst/>
          </a:prstGeom>
          <a:solidFill>
            <a:srgbClr val="DFF6DF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554400">
              <a:spcAft>
                <a:spcPts val="8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75 % con FENO&lt; 40ppb y 75,6 % con espirometría normal. </a:t>
            </a:r>
          </a:p>
          <a:p>
            <a:pPr algn="just" defTabSz="554400">
              <a:spcAft>
                <a:spcPts val="8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59,7% estaba en tratamiento con triple terapia (CI/ LABA/LAMA), y un 32 % con anticuerpos monoclonales. </a:t>
            </a:r>
          </a:p>
          <a:p>
            <a:pPr algn="just" defTabSz="554400">
              <a:spcAft>
                <a:spcPts val="800"/>
              </a:spcAft>
            </a:pP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34,8% precisaron GCS en el año previo. El corticoide oral más frecuentemente prescrito fue </a:t>
            </a:r>
            <a:r>
              <a:rPr lang="es-ES" sz="2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deflazacort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(35 %). </a:t>
            </a:r>
          </a:p>
          <a:p>
            <a:pPr algn="just" defTabSz="554400">
              <a:spcAft>
                <a:spcPts val="800"/>
              </a:spcAft>
            </a:pP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Un 35 %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utilizó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ciclos cortos de 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corticoides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La</a:t>
            </a:r>
            <a:r>
              <a:rPr lang="es-ES" sz="20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duración más habitual fue &lt;7 días (38%) y entre 7-15 días (36%).</a:t>
            </a:r>
          </a:p>
        </p:txBody>
      </p:sp>
      <p:sp>
        <p:nvSpPr>
          <p:cNvPr id="10" name="Proceso alternativo 9">
            <a:extLst>
              <a:ext uri="{FF2B5EF4-FFF2-40B4-BE49-F238E27FC236}">
                <a16:creationId xmlns="" xmlns:a16="http://schemas.microsoft.com/office/drawing/2014/main" id="{C0BE55AB-AFE7-6A62-CF34-34701F7C56A1}"/>
              </a:ext>
            </a:extLst>
          </p:cNvPr>
          <p:cNvSpPr/>
          <p:nvPr/>
        </p:nvSpPr>
        <p:spPr>
          <a:xfrm>
            <a:off x="467544" y="2712320"/>
            <a:ext cx="8280920" cy="2327894"/>
          </a:xfrm>
          <a:prstGeom prst="flowChartAlternateProcess">
            <a:avLst/>
          </a:prstGeom>
          <a:solidFill>
            <a:srgbClr val="AEECC9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8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perfil más frecuente en nuestra UMA es el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paciente mujer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47,8 años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comorbilidades asociadas, asma grave parcialmente controlado y </a:t>
            </a:r>
            <a:r>
              <a:rPr lang="es-ES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buen </a:t>
            </a: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cumplimiento terapéutico. </a:t>
            </a:r>
          </a:p>
          <a:p>
            <a:pPr algn="just">
              <a:spcAft>
                <a:spcPts val="800"/>
              </a:spcAft>
            </a:pPr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Un tercio de los pacientes precisó corticoides sistémicos a lo largo del año, con una dosis acumulada elevada y con toma frecuente de ciclos cortos de menos de 15 días de duración.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="" xmlns:a16="http://schemas.microsoft.com/office/drawing/2014/main" id="{8CDE79ED-043A-E8BA-5CDB-856BFC3A3C83}"/>
              </a:ext>
            </a:extLst>
          </p:cNvPr>
          <p:cNvSpPr txBox="1">
            <a:spLocks/>
          </p:cNvSpPr>
          <p:nvPr/>
        </p:nvSpPr>
        <p:spPr>
          <a:xfrm>
            <a:off x="323528" y="2712319"/>
            <a:ext cx="1853108" cy="363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333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Luffi</cp:lastModifiedBy>
  <cp:revision>23</cp:revision>
  <dcterms:created xsi:type="dcterms:W3CDTF">2024-02-05T13:08:18Z</dcterms:created>
  <dcterms:modified xsi:type="dcterms:W3CDTF">2024-02-25T13:57:26Z</dcterms:modified>
</cp:coreProperties>
</file>