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6" autoAdjust="0"/>
    <p:restoredTop sz="94660"/>
  </p:normalViewPr>
  <p:slideViewPr>
    <p:cSldViewPr>
      <p:cViewPr>
        <p:scale>
          <a:sx n="61" d="100"/>
          <a:sy n="61" d="100"/>
        </p:scale>
        <p:origin x="-72" y="-4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979712" y="75458"/>
            <a:ext cx="6984776" cy="4666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PÉRDIDA DE ADHERENCIA DEL TRATAMIENTO INHALADOR DE BASE EN PACIENTES CON ASMA GRAVE DE DÍFICIL CONTROL (AGDC) TRAS INICIAR TERAPIA BIOLÓGICA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897689" y="539862"/>
            <a:ext cx="7308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C. Romero </a:t>
            </a:r>
            <a:r>
              <a:rPr lang="es-ES" sz="1100" dirty="0" smtClean="0"/>
              <a:t>Sayago, </a:t>
            </a:r>
            <a:r>
              <a:rPr lang="es-ES" sz="1100" dirty="0"/>
              <a:t>B. Gracia </a:t>
            </a:r>
            <a:r>
              <a:rPr lang="es-ES" sz="1100" dirty="0" smtClean="0"/>
              <a:t>Hernández, A. González Hernández, J</a:t>
            </a:r>
            <a:r>
              <a:rPr lang="es-ES" sz="1100" dirty="0"/>
              <a:t>. Domínguez Caro,  </a:t>
            </a:r>
            <a:r>
              <a:rPr lang="es-ES" sz="1100" dirty="0" smtClean="0"/>
              <a:t>S</a:t>
            </a:r>
            <a:r>
              <a:rPr lang="es-ES" sz="1100" dirty="0"/>
              <a:t>. González </a:t>
            </a:r>
            <a:r>
              <a:rPr lang="es-ES" sz="1100" dirty="0" smtClean="0"/>
              <a:t>Gutiérrez, A. Pereira Vega</a:t>
            </a:r>
            <a:endParaRPr lang="es-ES" sz="1100" dirty="0"/>
          </a:p>
        </p:txBody>
      </p:sp>
      <p:sp>
        <p:nvSpPr>
          <p:cNvPr id="7" name="6 Rectángulo"/>
          <p:cNvSpPr/>
          <p:nvPr/>
        </p:nvSpPr>
        <p:spPr>
          <a:xfrm>
            <a:off x="172814" y="889795"/>
            <a:ext cx="1230834" cy="233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2814" y="1174345"/>
            <a:ext cx="8791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La demostrada eficacia del tratamiento biológico en pacientes con AGDC, no exime de mantener la terapia 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inhalada de base. </a:t>
            </a:r>
            <a:r>
              <a:rPr lang="es-E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Se ha observado una pérdida de adherencia a dicha terapia en estos pacientes por la sensación de control de la enfermedad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72814" y="1779662"/>
            <a:ext cx="1230834" cy="233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Objetivos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547664" y="1779662"/>
            <a:ext cx="2736304" cy="11521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Determinar grado adherencia al tratamiento inhalador de base en pacientes con AGDC con terapia biológica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4592260" y="1779662"/>
            <a:ext cx="2736304" cy="11521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Valorar su relación con el TAI (Test de Adhesión a los Inhaladores)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72814" y="3314412"/>
            <a:ext cx="1494567" cy="233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Material y métodos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301" y="3836339"/>
            <a:ext cx="3366776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Estudio observacional retrospectivo realizado en el Hospital Juan Ramón Jiménez de Huelva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3779912" y="3270142"/>
            <a:ext cx="4752528" cy="448958"/>
          </a:xfrm>
          <a:prstGeom prst="rect">
            <a:avLst/>
          </a:prstGeom>
          <a:noFill/>
          <a:ln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Identificación pacientes con terapia biológica para AGDC ≈ Registros propios de dispensación a pacientes externos (ATHOS-PRISMA 2.0)</a:t>
            </a:r>
            <a:endParaRPr lang="es-ES" sz="1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3802568" y="3855171"/>
            <a:ext cx="4729872" cy="360040"/>
          </a:xfrm>
          <a:prstGeom prst="rect">
            <a:avLst/>
          </a:prstGeom>
          <a:noFill/>
          <a:ln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Cuantificación de adherencia al tratamiento inhalador ≈ Dispensación registradas módulo receta XXI DIRAYA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3702452" y="4215211"/>
            <a:ext cx="5017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«No adherentes»: </a:t>
            </a:r>
            <a:r>
              <a:rPr lang="es-ES" sz="1100" dirty="0" smtClean="0"/>
              <a:t>sujetos &lt; </a:t>
            </a:r>
            <a:r>
              <a:rPr lang="es-ES" sz="1100" dirty="0"/>
              <a:t>85 % </a:t>
            </a:r>
            <a:r>
              <a:rPr lang="es-ES" sz="1100" dirty="0" smtClean="0"/>
              <a:t>cociente</a:t>
            </a:r>
            <a:r>
              <a:rPr lang="es-ES" sz="1100" dirty="0"/>
              <a:t>: </a:t>
            </a:r>
            <a:r>
              <a:rPr lang="es-ES" sz="1100" dirty="0" smtClean="0"/>
              <a:t>días </a:t>
            </a:r>
            <a:r>
              <a:rPr lang="es-ES" sz="1100" dirty="0"/>
              <a:t>con medicación retirada / días totales</a:t>
            </a:r>
          </a:p>
        </p:txBody>
      </p:sp>
      <p:sp>
        <p:nvSpPr>
          <p:cNvPr id="32" name="31 Abrir llave"/>
          <p:cNvSpPr/>
          <p:nvPr/>
        </p:nvSpPr>
        <p:spPr>
          <a:xfrm>
            <a:off x="3581077" y="3147814"/>
            <a:ext cx="221491" cy="1885823"/>
          </a:xfrm>
          <a:prstGeom prst="leftBrac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3802568" y="4532324"/>
            <a:ext cx="4729872" cy="271674"/>
          </a:xfrm>
          <a:prstGeom prst="rect">
            <a:avLst/>
          </a:prstGeom>
          <a:noFill/>
          <a:ln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Valoración a través del Test de Adhesión a Inhaladores (TAI)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3833335" y="4803998"/>
            <a:ext cx="5017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Adherencia: completa (50 ptos), intermedia (46-49 ptos) y mala (≤ 45 puntos)</a:t>
            </a:r>
            <a:endParaRPr lang="es-E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72814" y="889795"/>
            <a:ext cx="1230834" cy="233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Resultados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34069" y="1347614"/>
            <a:ext cx="1961667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107 pacientes con AGDC en tratamiento biológico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34069" y="2211709"/>
            <a:ext cx="8791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Omalizumab (26)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Benralizumab (40)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Mepolizumab (22)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Dupilumab (19)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8605"/>
              </p:ext>
            </p:extLst>
          </p:nvPr>
        </p:nvGraphicFramePr>
        <p:xfrm>
          <a:off x="2555778" y="1123107"/>
          <a:ext cx="6469965" cy="2799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6655"/>
                <a:gridCol w="2156655"/>
                <a:gridCol w="2156655"/>
              </a:tblGrid>
              <a:tr h="279955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17 % adherencia total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41,9 % adherente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41,1 % no adherente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720312"/>
              </p:ext>
            </p:extLst>
          </p:nvPr>
        </p:nvGraphicFramePr>
        <p:xfrm>
          <a:off x="2555775" y="1712399"/>
          <a:ext cx="6469968" cy="19405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152130"/>
                <a:gridCol w="1080120"/>
                <a:gridCol w="1002734"/>
                <a:gridCol w="941482"/>
                <a:gridCol w="1215174"/>
                <a:gridCol w="1078328"/>
              </a:tblGrid>
              <a:tr h="370840">
                <a:tc>
                  <a:txBody>
                    <a:bodyPr/>
                    <a:lstStyle/>
                    <a:p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No adherencia</a:t>
                      </a:r>
                    </a:p>
                    <a:p>
                      <a:pPr algn="ctr"/>
                      <a:r>
                        <a:rPr lang="es-ES" sz="11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 &lt;</a:t>
                      </a:r>
                      <a:r>
                        <a:rPr lang="es-ES" sz="1100" b="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85 %)</a:t>
                      </a:r>
                      <a:endParaRPr lang="es-ES" sz="11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Adherencia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 &gt;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85 %)</a:t>
                      </a:r>
                      <a:endParaRPr lang="es-ES" sz="1200" b="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TAI mala adherencia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TAI  intermed. adherencia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TAI completa adherencia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Omalizumab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73 %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Benralizumab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42 %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Mepolizumab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36 %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4,5 %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95,5 %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Dupilumab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31,5 %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68,5 %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89 %</a:t>
                      </a:r>
                      <a:endParaRPr lang="es-ES" sz="12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20 Rectángulo"/>
          <p:cNvSpPr/>
          <p:nvPr/>
        </p:nvSpPr>
        <p:spPr>
          <a:xfrm>
            <a:off x="234069" y="3579862"/>
            <a:ext cx="1230834" cy="2333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34069" y="3939902"/>
            <a:ext cx="8226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ü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 alto porcentaje de pacientes con AGDC que reciben terapia biológic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abandona el tratamiento inhalador de base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Existe una gran discordancia entre el TAI y la adherencia real, lo que puede inducir a decisiones clínicas erróneas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itchFamily="2" charset="2"/>
              <a:buChar char="ü"/>
            </a:pP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 fundamental remarcar a los pacientes la importancia de la terapia inhalada a pesar del tratamiento biológico para evitar una pérdida de control de la enfermedad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6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384</Words>
  <Application>Microsoft Office PowerPoint</Application>
  <PresentationFormat>Presentación en pantalla (16:9)</PresentationFormat>
  <Paragraphs>60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Jaime Domínguez</cp:lastModifiedBy>
  <cp:revision>14</cp:revision>
  <dcterms:created xsi:type="dcterms:W3CDTF">2024-02-05T13:08:18Z</dcterms:created>
  <dcterms:modified xsi:type="dcterms:W3CDTF">2024-02-28T21:04:53Z</dcterms:modified>
</cp:coreProperties>
</file>