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CB1B79-CA2B-4BD7-B801-9A018A667B70}" v="71" dt="2024-02-20T14:21:41.595"/>
    <p1510:client id="{1633110C-CF3A-40BB-873E-43624CFAD217}" v="148" dt="2024-02-21T11:33:48.174"/>
    <p1510:client id="{5AE5C71B-BA29-4DD0-9534-003D1E0AC8D1}" v="10" dt="2024-02-21T16:19:04.850"/>
    <p1510:client id="{986FA40D-8C14-4DA4-9DFF-A2D016250536}" v="261" dt="2024-02-21T10:35:26.674"/>
    <p1510:client id="{B6A92D85-1D50-49C0-AAEC-22AB2DCB541B}" v="629" dt="2024-02-20T12:55:19.8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97F2BE-FD13-4F75-A2D3-FEF919B27D8D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297A166-C94A-4371-A22B-DB38AE41A44F}">
      <dgm:prSet phldrT="[Texto]" phldr="0"/>
      <dgm:spPr/>
      <dgm:t>
        <a:bodyPr/>
        <a:lstStyle/>
        <a:p>
          <a:pPr rtl="0"/>
          <a:r>
            <a:rPr lang="es-ES" dirty="0">
              <a:latin typeface="Calibri"/>
            </a:rPr>
            <a:t> 100% Aparición precoz  &lt;4 Meses</a:t>
          </a:r>
        </a:p>
      </dgm:t>
    </dgm:pt>
    <dgm:pt modelId="{76834641-6139-4D32-8751-2D6805EAC21B}" type="parTrans" cxnId="{62D34E6C-05A3-4426-80E0-CB2E8731D5D8}">
      <dgm:prSet/>
      <dgm:spPr/>
    </dgm:pt>
    <dgm:pt modelId="{E6398067-0F12-4787-A224-062B733306D9}" type="sibTrans" cxnId="{62D34E6C-05A3-4426-80E0-CB2E8731D5D8}">
      <dgm:prSet/>
      <dgm:spPr/>
    </dgm:pt>
    <dgm:pt modelId="{5E717D30-82C3-4033-A7C9-01AD031CB7A9}">
      <dgm:prSet phldrT="[Texto]" phldr="0"/>
      <dgm:spPr/>
      <dgm:t>
        <a:bodyPr/>
        <a:lstStyle/>
        <a:p>
          <a:pPr rtl="0"/>
          <a:r>
            <a:rPr lang="es-ES" dirty="0">
              <a:latin typeface="Calibri"/>
            </a:rPr>
            <a:t> Transitorio 41,7%</a:t>
          </a:r>
          <a:endParaRPr lang="es-ES" dirty="0"/>
        </a:p>
      </dgm:t>
    </dgm:pt>
    <dgm:pt modelId="{2D3685D0-160E-48CE-BE9B-F8C7810697AE}" type="parTrans" cxnId="{E8D9F338-EBC6-448B-ABC6-FDE69F1F1D8E}">
      <dgm:prSet/>
      <dgm:spPr/>
    </dgm:pt>
    <dgm:pt modelId="{AADE3F47-4ACA-454B-AE86-B089B2F252C9}" type="sibTrans" cxnId="{E8D9F338-EBC6-448B-ABC6-FDE69F1F1D8E}">
      <dgm:prSet/>
      <dgm:spPr/>
    </dgm:pt>
    <dgm:pt modelId="{D31D9014-3D91-49E1-B1E9-9EDCFBA0F9B7}" type="pres">
      <dgm:prSet presAssocID="{2F97F2BE-FD13-4F75-A2D3-FEF919B27D8D}" presName="Name0" presStyleCnt="0">
        <dgm:presLayoutVars>
          <dgm:dir/>
          <dgm:resizeHandles val="exact"/>
        </dgm:presLayoutVars>
      </dgm:prSet>
      <dgm:spPr/>
    </dgm:pt>
    <dgm:pt modelId="{02CE1E1A-A44D-4FB6-98D2-E99E50FB3AB9}" type="pres">
      <dgm:prSet presAssocID="{9297A166-C94A-4371-A22B-DB38AE41A44F}" presName="parTxOnly" presStyleLbl="node1" presStyleIdx="0" presStyleCnt="2">
        <dgm:presLayoutVars>
          <dgm:bulletEnabled val="1"/>
        </dgm:presLayoutVars>
      </dgm:prSet>
      <dgm:spPr/>
    </dgm:pt>
    <dgm:pt modelId="{C671FD90-741B-4084-ABB0-6DC8333123F5}" type="pres">
      <dgm:prSet presAssocID="{E6398067-0F12-4787-A224-062B733306D9}" presName="parSpace" presStyleCnt="0"/>
      <dgm:spPr/>
    </dgm:pt>
    <dgm:pt modelId="{D65B6689-A0FB-44BE-A195-288275BC5A74}" type="pres">
      <dgm:prSet presAssocID="{5E717D30-82C3-4033-A7C9-01AD031CB7A9}" presName="parTxOnly" presStyleLbl="node1" presStyleIdx="1" presStyleCnt="2">
        <dgm:presLayoutVars>
          <dgm:bulletEnabled val="1"/>
        </dgm:presLayoutVars>
      </dgm:prSet>
      <dgm:spPr/>
    </dgm:pt>
  </dgm:ptLst>
  <dgm:cxnLst>
    <dgm:cxn modelId="{1D5A4E11-9AF8-4EBB-8693-4E18F9450A4C}" type="presOf" srcId="{5E717D30-82C3-4033-A7C9-01AD031CB7A9}" destId="{D65B6689-A0FB-44BE-A195-288275BC5A74}" srcOrd="0" destOrd="0" presId="urn:microsoft.com/office/officeart/2005/8/layout/hChevron3"/>
    <dgm:cxn modelId="{E8D9F338-EBC6-448B-ABC6-FDE69F1F1D8E}" srcId="{2F97F2BE-FD13-4F75-A2D3-FEF919B27D8D}" destId="{5E717D30-82C3-4033-A7C9-01AD031CB7A9}" srcOrd="1" destOrd="0" parTransId="{2D3685D0-160E-48CE-BE9B-F8C7810697AE}" sibTransId="{AADE3F47-4ACA-454B-AE86-B089B2F252C9}"/>
    <dgm:cxn modelId="{62D34E6C-05A3-4426-80E0-CB2E8731D5D8}" srcId="{2F97F2BE-FD13-4F75-A2D3-FEF919B27D8D}" destId="{9297A166-C94A-4371-A22B-DB38AE41A44F}" srcOrd="0" destOrd="0" parTransId="{76834641-6139-4D32-8751-2D6805EAC21B}" sibTransId="{E6398067-0F12-4787-A224-062B733306D9}"/>
    <dgm:cxn modelId="{82D9CAB9-2D8D-4A22-BE5A-D6D3B8D852E6}" type="presOf" srcId="{2F97F2BE-FD13-4F75-A2D3-FEF919B27D8D}" destId="{D31D9014-3D91-49E1-B1E9-9EDCFBA0F9B7}" srcOrd="0" destOrd="0" presId="urn:microsoft.com/office/officeart/2005/8/layout/hChevron3"/>
    <dgm:cxn modelId="{41C09FE3-E24D-4432-994E-197B56933989}" type="presOf" srcId="{9297A166-C94A-4371-A22B-DB38AE41A44F}" destId="{02CE1E1A-A44D-4FB6-98D2-E99E50FB3AB9}" srcOrd="0" destOrd="0" presId="urn:microsoft.com/office/officeart/2005/8/layout/hChevron3"/>
    <dgm:cxn modelId="{354C0D8C-A7EB-44D9-8317-5D3819A550C7}" type="presParOf" srcId="{D31D9014-3D91-49E1-B1E9-9EDCFBA0F9B7}" destId="{02CE1E1A-A44D-4FB6-98D2-E99E50FB3AB9}" srcOrd="0" destOrd="0" presId="urn:microsoft.com/office/officeart/2005/8/layout/hChevron3"/>
    <dgm:cxn modelId="{363696A6-EE5D-4F1A-8495-76300EB8E101}" type="presParOf" srcId="{D31D9014-3D91-49E1-B1E9-9EDCFBA0F9B7}" destId="{C671FD90-741B-4084-ABB0-6DC8333123F5}" srcOrd="1" destOrd="0" presId="urn:microsoft.com/office/officeart/2005/8/layout/hChevron3"/>
    <dgm:cxn modelId="{6D3BCC58-406D-4D6E-BDA4-568203B5C880}" type="presParOf" srcId="{D31D9014-3D91-49E1-B1E9-9EDCFBA0F9B7}" destId="{D65B6689-A0FB-44BE-A195-288275BC5A74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CE1E1A-A44D-4FB6-98D2-E99E50FB3AB9}">
      <dsp:nvSpPr>
        <dsp:cNvPr id="0" name=""/>
        <dsp:cNvSpPr/>
      </dsp:nvSpPr>
      <dsp:spPr>
        <a:xfrm>
          <a:off x="2056" y="202069"/>
          <a:ext cx="1459885" cy="58395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342" tIns="34671" rIns="17336" bIns="34671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latin typeface="Calibri"/>
            </a:rPr>
            <a:t> 100% Aparición precoz  &lt;4 Meses</a:t>
          </a:r>
        </a:p>
      </dsp:txBody>
      <dsp:txXfrm>
        <a:off x="2056" y="202069"/>
        <a:ext cx="1313897" cy="583954"/>
      </dsp:txXfrm>
    </dsp:sp>
    <dsp:sp modelId="{D65B6689-A0FB-44BE-A195-288275BC5A74}">
      <dsp:nvSpPr>
        <dsp:cNvPr id="0" name=""/>
        <dsp:cNvSpPr/>
      </dsp:nvSpPr>
      <dsp:spPr>
        <a:xfrm>
          <a:off x="1169964" y="202069"/>
          <a:ext cx="1459885" cy="58395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34671" rIns="17336" bIns="34671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latin typeface="Calibri"/>
            </a:rPr>
            <a:t> Transitorio 41,7%</a:t>
          </a:r>
          <a:endParaRPr lang="es-ES" sz="1300" kern="1200" dirty="0"/>
        </a:p>
      </dsp:txBody>
      <dsp:txXfrm>
        <a:off x="1461941" y="202069"/>
        <a:ext cx="875931" cy="583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7.png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-209320" y="262024"/>
            <a:ext cx="9576411" cy="1102519"/>
          </a:xfrm>
        </p:spPr>
        <p:txBody>
          <a:bodyPr>
            <a:noAutofit/>
          </a:bodyPr>
          <a:lstStyle/>
          <a:p>
            <a:r>
              <a:rPr lang="es-ES" sz="1200" u="sng" dirty="0">
                <a:solidFill>
                  <a:srgbClr val="222222"/>
                </a:solidFill>
                <a:latin typeface="Arial"/>
                <a:cs typeface="Arial"/>
              </a:rPr>
              <a:t>EVOLUCIÓN DE LA EOSINOFILIA SECUNDARIA A DUPILUMAB. CORRELACIÓN CON LA RESPUESTA CLÍNICO-FUNCIONAL</a:t>
            </a:r>
            <a:endParaRPr lang="es-ES" sz="1200" u="sng" dirty="0">
              <a:cs typeface="Calibri"/>
            </a:endParaRPr>
          </a:p>
        </p:txBody>
      </p:sp>
      <p:sp>
        <p:nvSpPr>
          <p:cNvPr id="5" name="1 Título">
            <a:extLst>
              <a:ext uri="{FF2B5EF4-FFF2-40B4-BE49-F238E27FC236}">
                <a16:creationId xmlns:a16="http://schemas.microsoft.com/office/drawing/2014/main" id="{F987C8DA-5314-CD3C-6CD8-DCA29BFF1062}"/>
              </a:ext>
            </a:extLst>
          </p:cNvPr>
          <p:cNvSpPr txBox="1">
            <a:spLocks/>
          </p:cNvSpPr>
          <p:nvPr/>
        </p:nvSpPr>
        <p:spPr>
          <a:xfrm>
            <a:off x="948369" y="985924"/>
            <a:ext cx="6822195" cy="145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00" dirty="0">
                <a:solidFill>
                  <a:srgbClr val="222222"/>
                </a:solidFill>
                <a:latin typeface="Arial"/>
                <a:cs typeface="Arial"/>
              </a:rPr>
              <a:t>A. González Hernández, C. Romero Sayago, B. Gracia Hernández, J. Domínguez Caro, J.I. Hilares Vera, C. </a:t>
            </a:r>
            <a:r>
              <a:rPr lang="es-ES" sz="900" dirty="0" err="1">
                <a:solidFill>
                  <a:srgbClr val="222222"/>
                </a:solidFill>
                <a:latin typeface="Arial"/>
                <a:cs typeface="Arial"/>
              </a:rPr>
              <a:t>Puchaes</a:t>
            </a:r>
            <a:r>
              <a:rPr lang="es-ES" sz="900" dirty="0">
                <a:solidFill>
                  <a:srgbClr val="222222"/>
                </a:solidFill>
                <a:latin typeface="Arial"/>
                <a:cs typeface="Arial"/>
              </a:rPr>
              <a:t> Manchón</a:t>
            </a:r>
          </a:p>
          <a:p>
            <a:r>
              <a:rPr lang="es-ES" sz="900" dirty="0">
                <a:solidFill>
                  <a:srgbClr val="222222"/>
                </a:solidFill>
                <a:latin typeface="Arial"/>
                <a:cs typeface="Arial"/>
              </a:rPr>
              <a:t>Hospital Juan Ramón Jiménez. Huelva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653A8F0-0DB0-DBC9-86BB-8B98DC7E3499}"/>
              </a:ext>
            </a:extLst>
          </p:cNvPr>
          <p:cNvSpPr txBox="1"/>
          <p:nvPr/>
        </p:nvSpPr>
        <p:spPr>
          <a:xfrm>
            <a:off x="184533" y="1344746"/>
            <a:ext cx="4313103" cy="14850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b="1" err="1">
                <a:solidFill>
                  <a:srgbClr val="222222"/>
                </a:solidFill>
                <a:latin typeface="Arial"/>
                <a:cs typeface="Arial"/>
              </a:rPr>
              <a:t>Introducción</a:t>
            </a:r>
            <a:endParaRPr lang="en-US" sz="1050">
              <a:solidFill>
                <a:srgbClr val="222222"/>
              </a:solidFill>
              <a:latin typeface="Arial"/>
              <a:cs typeface="Arial"/>
            </a:endParaRPr>
          </a:p>
          <a:p>
            <a:endParaRPr lang="en-US" sz="1000" b="1" dirty="0">
              <a:solidFill>
                <a:srgbClr val="222222"/>
              </a:solidFill>
              <a:latin typeface="Arial"/>
              <a:cs typeface="Arial"/>
            </a:endParaRPr>
          </a:p>
          <a:p>
            <a:pPr algn="just"/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Desde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2022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disponemos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nuestro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centro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b="1" dirty="0">
                <a:solidFill>
                  <a:srgbClr val="222222"/>
                </a:solidFill>
                <a:latin typeface="Arial"/>
                <a:cs typeface="Arial"/>
              </a:rPr>
              <a:t>Dupilumab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para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tratamiento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del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asma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grave de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difícil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control (AGDC). </a:t>
            </a:r>
          </a:p>
          <a:p>
            <a:pPr algn="just"/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Aunque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existen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pocos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estudios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al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respecto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, se ha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observado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que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puede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aparecer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una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b="1" err="1">
                <a:solidFill>
                  <a:srgbClr val="222222"/>
                </a:solidFill>
                <a:latin typeface="Arial"/>
                <a:cs typeface="Arial"/>
              </a:rPr>
              <a:t>eosinofilia</a:t>
            </a:r>
            <a:r>
              <a:rPr lang="en-US" sz="1000" b="1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b="1" err="1">
                <a:solidFill>
                  <a:srgbClr val="222222"/>
                </a:solidFill>
                <a:latin typeface="Arial"/>
                <a:cs typeface="Arial"/>
              </a:rPr>
              <a:t>secundaria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al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uso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Dupilumab, de forma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transitoria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o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permanente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y dada la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escasa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experiencia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actual no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sabemos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si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puede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influir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la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eficacia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del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fármaco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o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un mal control del AGCD.</a:t>
            </a:r>
          </a:p>
          <a:p>
            <a:pPr algn="just"/>
            <a:endParaRPr lang="en-US" sz="1000" dirty="0">
              <a:solidFill>
                <a:srgbClr val="222222"/>
              </a:solidFill>
              <a:latin typeface="Arial"/>
              <a:cs typeface="Arial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2146ED4-DAF0-9B4E-378A-00E24CDE54DE}"/>
              </a:ext>
            </a:extLst>
          </p:cNvPr>
          <p:cNvSpPr txBox="1"/>
          <p:nvPr/>
        </p:nvSpPr>
        <p:spPr>
          <a:xfrm>
            <a:off x="4668484" y="1599511"/>
            <a:ext cx="4268893" cy="55399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Arial"/>
              </a:rPr>
              <a:t>El </a:t>
            </a:r>
            <a:r>
              <a:rPr lang="en-US" sz="1000" b="1" dirty="0" err="1">
                <a:solidFill>
                  <a:srgbClr val="222222"/>
                </a:solidFill>
                <a:latin typeface="Arial"/>
              </a:rPr>
              <a:t>objetivo</a:t>
            </a:r>
            <a:r>
              <a:rPr lang="en-US" sz="1000" b="1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es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valorar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la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eosinofilia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en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nuestros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pacientes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en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tratamientocon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Dupilumab para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compararlo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con la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bibliografía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descrita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, y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además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, 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analizar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si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esa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hipereosinofilia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puede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afectar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a la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eficacia</a:t>
            </a:r>
            <a:r>
              <a:rPr lang="en-US" sz="1000" dirty="0">
                <a:solidFill>
                  <a:srgbClr val="222222"/>
                </a:solidFill>
                <a:latin typeface="Arial"/>
              </a:rPr>
              <a:t> del </a:t>
            </a:r>
            <a:r>
              <a:rPr lang="en-US" sz="1000" dirty="0" err="1">
                <a:solidFill>
                  <a:srgbClr val="222222"/>
                </a:solidFill>
                <a:latin typeface="Arial"/>
              </a:rPr>
              <a:t>fármaco</a:t>
            </a:r>
            <a:r>
              <a:rPr lang="en-US" sz="900" dirty="0">
                <a:solidFill>
                  <a:srgbClr val="222222"/>
                </a:solidFill>
                <a:latin typeface="Arial"/>
              </a:rPr>
              <a:t>.</a:t>
            </a:r>
            <a:endParaRPr lang="es-ES" dirty="0"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589ED6D-8CD9-ADF0-1E9D-FC8C37F416D9}"/>
              </a:ext>
            </a:extLst>
          </p:cNvPr>
          <p:cNvSpPr txBox="1"/>
          <p:nvPr/>
        </p:nvSpPr>
        <p:spPr>
          <a:xfrm>
            <a:off x="187402" y="3344013"/>
            <a:ext cx="4316710" cy="116955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00" b="1" err="1">
                <a:latin typeface="Arial"/>
                <a:cs typeface="Calibri"/>
              </a:rPr>
              <a:t>Metodología</a:t>
            </a:r>
            <a:r>
              <a:rPr lang="en-US" sz="1000" b="1" dirty="0">
                <a:latin typeface="Arial"/>
                <a:cs typeface="Calibri"/>
              </a:rPr>
              <a:t>:</a:t>
            </a:r>
          </a:p>
          <a:p>
            <a:pPr algn="just"/>
            <a:endParaRPr lang="en-US" sz="1000" b="1" dirty="0">
              <a:latin typeface="Arial"/>
              <a:cs typeface="Calibri"/>
            </a:endParaRPr>
          </a:p>
          <a:p>
            <a:pPr algn="just"/>
            <a:r>
              <a:rPr lang="en-US" sz="1000" dirty="0" err="1">
                <a:latin typeface="Arial"/>
                <a:cs typeface="Calibri"/>
              </a:rPr>
              <a:t>Estudio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retrospectivo</a:t>
            </a:r>
            <a:r>
              <a:rPr lang="en-US" sz="1000" dirty="0">
                <a:latin typeface="Arial"/>
                <a:cs typeface="Calibri"/>
              </a:rPr>
              <a:t> de </a:t>
            </a:r>
            <a:r>
              <a:rPr lang="en-US" sz="1000" dirty="0" err="1">
                <a:latin typeface="Arial"/>
                <a:cs typeface="Calibri"/>
              </a:rPr>
              <a:t>los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pacientes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en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tratamiento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activo</a:t>
            </a:r>
            <a:r>
              <a:rPr lang="en-US" sz="1000" dirty="0">
                <a:latin typeface="Arial"/>
                <a:cs typeface="Calibri"/>
              </a:rPr>
              <a:t> con Dupilumab </a:t>
            </a:r>
            <a:r>
              <a:rPr lang="en-US" sz="1000" dirty="0" err="1">
                <a:latin typeface="Arial"/>
                <a:cs typeface="Calibri"/>
              </a:rPr>
              <a:t>en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nuestro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centro</a:t>
            </a:r>
            <a:r>
              <a:rPr lang="en-US" sz="1000" dirty="0">
                <a:latin typeface="Arial"/>
                <a:cs typeface="Calibri"/>
              </a:rPr>
              <a:t>, para </a:t>
            </a:r>
            <a:r>
              <a:rPr lang="en-US" sz="1000" dirty="0" err="1">
                <a:latin typeface="Arial"/>
                <a:cs typeface="Calibri"/>
              </a:rPr>
              <a:t>ello</a:t>
            </a:r>
            <a:r>
              <a:rPr lang="en-US" sz="1000" dirty="0">
                <a:latin typeface="Arial"/>
                <a:cs typeface="Calibri"/>
              </a:rPr>
              <a:t>, se </a:t>
            </a:r>
            <a:r>
              <a:rPr lang="en-US" sz="1000" dirty="0" err="1">
                <a:latin typeface="Arial"/>
                <a:cs typeface="Calibri"/>
              </a:rPr>
              <a:t>han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recogido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datos</a:t>
            </a:r>
            <a:r>
              <a:rPr lang="en-US" sz="1000" dirty="0">
                <a:latin typeface="Arial"/>
                <a:cs typeface="Calibri"/>
              </a:rPr>
              <a:t> de </a:t>
            </a:r>
            <a:r>
              <a:rPr lang="en-US" sz="1000" dirty="0" err="1">
                <a:latin typeface="Arial"/>
                <a:cs typeface="Calibri"/>
              </a:rPr>
              <a:t>eficacia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mediante</a:t>
            </a:r>
            <a:r>
              <a:rPr lang="en-US" sz="1000" dirty="0">
                <a:latin typeface="Arial"/>
                <a:cs typeface="Calibri"/>
              </a:rPr>
              <a:t> la </a:t>
            </a:r>
            <a:r>
              <a:rPr lang="en-US" sz="1000" dirty="0" err="1">
                <a:latin typeface="Arial"/>
                <a:cs typeface="Calibri"/>
              </a:rPr>
              <a:t>escala</a:t>
            </a:r>
            <a:r>
              <a:rPr lang="en-US" sz="1000" dirty="0">
                <a:latin typeface="Arial"/>
                <a:cs typeface="Calibri"/>
              </a:rPr>
              <a:t> multidimensional </a:t>
            </a:r>
            <a:r>
              <a:rPr lang="en-US" sz="1000" b="1" dirty="0">
                <a:latin typeface="Arial"/>
                <a:cs typeface="Calibri"/>
              </a:rPr>
              <a:t>EXACTO</a:t>
            </a:r>
            <a:r>
              <a:rPr lang="en-US" sz="1000" dirty="0">
                <a:latin typeface="Arial"/>
                <a:cs typeface="Calibri"/>
              </a:rPr>
              <a:t> (</a:t>
            </a:r>
            <a:r>
              <a:rPr lang="en-US" sz="1000" dirty="0" err="1">
                <a:latin typeface="Arial"/>
                <a:cs typeface="Calibri"/>
              </a:rPr>
              <a:t>Exacerbaciones</a:t>
            </a:r>
            <a:r>
              <a:rPr lang="en-US" sz="1000" dirty="0">
                <a:latin typeface="Arial"/>
                <a:cs typeface="Calibri"/>
              </a:rPr>
              <a:t>, ACT, FEV1 y </a:t>
            </a:r>
            <a:r>
              <a:rPr lang="en-US" sz="1000" dirty="0" err="1">
                <a:latin typeface="Arial"/>
                <a:cs typeface="Calibri"/>
              </a:rPr>
              <a:t>corticoides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orales</a:t>
            </a:r>
            <a:r>
              <a:rPr lang="en-US" sz="1000" dirty="0">
                <a:latin typeface="Arial"/>
                <a:cs typeface="Calibri"/>
              </a:rPr>
              <a:t>), </a:t>
            </a:r>
            <a:r>
              <a:rPr lang="en-US" sz="1000" dirty="0" err="1">
                <a:latin typeface="Arial"/>
                <a:cs typeface="Calibri"/>
              </a:rPr>
              <a:t>así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como</a:t>
            </a:r>
            <a:r>
              <a:rPr lang="en-US" sz="1000" dirty="0">
                <a:latin typeface="Arial"/>
                <a:cs typeface="Calibri"/>
              </a:rPr>
              <a:t>, la </a:t>
            </a:r>
            <a:r>
              <a:rPr lang="en-US" sz="1000" dirty="0" err="1">
                <a:latin typeface="Arial"/>
                <a:cs typeface="Calibri"/>
              </a:rPr>
              <a:t>aparición</a:t>
            </a:r>
            <a:r>
              <a:rPr lang="en-US" sz="1000" dirty="0">
                <a:latin typeface="Arial"/>
                <a:cs typeface="Calibri"/>
              </a:rPr>
              <a:t> de </a:t>
            </a:r>
            <a:r>
              <a:rPr lang="en-US" sz="1000" dirty="0" err="1">
                <a:latin typeface="Arial"/>
                <a:cs typeface="Calibri"/>
              </a:rPr>
              <a:t>eosinofilia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secundaria</a:t>
            </a:r>
            <a:r>
              <a:rPr lang="en-US" sz="1000" dirty="0">
                <a:latin typeface="Arial"/>
                <a:cs typeface="Calibri"/>
              </a:rPr>
              <a:t> a </a:t>
            </a:r>
            <a:r>
              <a:rPr lang="en-US" sz="1000" dirty="0" err="1">
                <a:latin typeface="Arial"/>
                <a:cs typeface="Calibri"/>
              </a:rPr>
              <a:t>tratamiento</a:t>
            </a:r>
            <a:r>
              <a:rPr lang="en-US" sz="1000" dirty="0">
                <a:latin typeface="Arial"/>
                <a:cs typeface="Calibri"/>
              </a:rPr>
              <a:t> y </a:t>
            </a:r>
            <a:r>
              <a:rPr lang="en-US" sz="1000" dirty="0" err="1">
                <a:latin typeface="Arial"/>
                <a:cs typeface="Calibri"/>
              </a:rPr>
              <a:t>el</a:t>
            </a:r>
            <a:r>
              <a:rPr lang="en-US" sz="1000" dirty="0">
                <a:latin typeface="Arial"/>
                <a:cs typeface="Calibri"/>
              </a:rPr>
              <a:t> </a:t>
            </a:r>
            <a:r>
              <a:rPr lang="en-US" sz="1000" dirty="0" err="1">
                <a:latin typeface="Arial"/>
                <a:cs typeface="Calibri"/>
              </a:rPr>
              <a:t>comportamiento</a:t>
            </a:r>
            <a:r>
              <a:rPr lang="en-US" sz="1000" dirty="0">
                <a:latin typeface="Arial"/>
                <a:cs typeface="Calibri"/>
              </a:rPr>
              <a:t> de la </a:t>
            </a:r>
            <a:r>
              <a:rPr lang="en-US" sz="1000" dirty="0" err="1">
                <a:latin typeface="Arial"/>
                <a:cs typeface="Calibri"/>
              </a:rPr>
              <a:t>misma</a:t>
            </a:r>
            <a:r>
              <a:rPr lang="en-US" sz="1000" dirty="0">
                <a:latin typeface="Arial"/>
                <a:cs typeface="Calibri"/>
              </a:rPr>
              <a:t>.</a:t>
            </a:r>
            <a:endParaRPr lang="es-ES" sz="1000">
              <a:latin typeface="Arial"/>
              <a:cs typeface="Calibri"/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8C4160F6-792A-BD32-96BD-F567B5CFDB5D}"/>
              </a:ext>
            </a:extLst>
          </p:cNvPr>
          <p:cNvCxnSpPr/>
          <p:nvPr/>
        </p:nvCxnSpPr>
        <p:spPr>
          <a:xfrm>
            <a:off x="4706710" y="2570390"/>
            <a:ext cx="2722" cy="1764845"/>
          </a:xfrm>
          <a:prstGeom prst="straightConnector1">
            <a:avLst/>
          </a:prstGeom>
          <a:ln w="28575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739487-636B-E083-A457-F02A4BBB7C6F}"/>
              </a:ext>
            </a:extLst>
          </p:cNvPr>
          <p:cNvSpPr txBox="1"/>
          <p:nvPr/>
        </p:nvSpPr>
        <p:spPr>
          <a:xfrm>
            <a:off x="4922687" y="2527584"/>
            <a:ext cx="1159853" cy="400110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00" b="1" dirty="0">
                <a:latin typeface="Arial"/>
                <a:cs typeface="Calibri"/>
              </a:rPr>
              <a:t>RESULTADOS: </a:t>
            </a:r>
          </a:p>
          <a:p>
            <a:pPr algn="just"/>
            <a:endParaRPr lang="es-ES" sz="1000">
              <a:latin typeface="Arial"/>
              <a:cs typeface="Calibri"/>
            </a:endParaRPr>
          </a:p>
        </p:txBody>
      </p:sp>
      <p:pic>
        <p:nvPicPr>
          <p:cNvPr id="11" name="Imagen 10" descr="Hombre Y Mujer - Ilustración Del Esquema Para La Comparación De Las Formas  Del Cuerpo Femenino Y Masculino. Ilustraciones svg, vectoriales, clip art  vectorizado libre de derechos. Image 69599476">
            <a:extLst>
              <a:ext uri="{FF2B5EF4-FFF2-40B4-BE49-F238E27FC236}">
                <a16:creationId xmlns:a16="http://schemas.microsoft.com/office/drawing/2014/main" id="{02A078FD-3072-6FCC-7504-53C26E589F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795"/>
          <a:stretch/>
        </p:blipFill>
        <p:spPr>
          <a:xfrm>
            <a:off x="6010955" y="2826882"/>
            <a:ext cx="360591" cy="714377"/>
          </a:xfrm>
          <a:prstGeom prst="rect">
            <a:avLst/>
          </a:prstGeom>
        </p:spPr>
      </p:pic>
      <p:pic>
        <p:nvPicPr>
          <p:cNvPr id="12" name="Imagen 11" descr="Hombre Y Mujer - Ilustración Del Esquema Para La Comparación De Las Formas  Del Cuerpo Femenino Y Masculino. Ilustraciones svg, vectoriales, clip art  vectorizado libre de derechos. Image 69599476">
            <a:extLst>
              <a:ext uri="{FF2B5EF4-FFF2-40B4-BE49-F238E27FC236}">
                <a16:creationId xmlns:a16="http://schemas.microsoft.com/office/drawing/2014/main" id="{7D74A24D-42F8-B9C4-896E-C74CA2302A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807"/>
          <a:stretch/>
        </p:blipFill>
        <p:spPr>
          <a:xfrm>
            <a:off x="7296830" y="2826882"/>
            <a:ext cx="353787" cy="721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601420C-9A8F-A999-8E40-E8E4580A6067}"/>
              </a:ext>
            </a:extLst>
          </p:cNvPr>
          <p:cNvSpPr txBox="1"/>
          <p:nvPr/>
        </p:nvSpPr>
        <p:spPr>
          <a:xfrm>
            <a:off x="4796519" y="3102429"/>
            <a:ext cx="104094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400" b="1" err="1">
                <a:cs typeface="Calibri"/>
              </a:rPr>
              <a:t>Nº</a:t>
            </a:r>
            <a:r>
              <a:rPr lang="es-ES" sz="1400" b="1" dirty="0">
                <a:cs typeface="Calibri"/>
              </a:rPr>
              <a:t> 19</a:t>
            </a:r>
            <a:endParaRPr lang="es-ES" sz="1400" b="1" dirty="0" err="1">
              <a:cs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CF238E5-FFF5-3882-1DB7-5104B5239631}"/>
              </a:ext>
            </a:extLst>
          </p:cNvPr>
          <p:cNvSpPr txBox="1"/>
          <p:nvPr/>
        </p:nvSpPr>
        <p:spPr>
          <a:xfrm>
            <a:off x="6306910" y="3238500"/>
            <a:ext cx="53748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dirty="0">
                <a:cs typeface="Calibri"/>
              </a:rPr>
              <a:t>21%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F302F79-5FDB-CDEA-A561-009D79667BAF}"/>
              </a:ext>
            </a:extLst>
          </p:cNvPr>
          <p:cNvSpPr txBox="1"/>
          <p:nvPr/>
        </p:nvSpPr>
        <p:spPr>
          <a:xfrm>
            <a:off x="7531553" y="3238500"/>
            <a:ext cx="54428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dirty="0">
                <a:cs typeface="Calibri"/>
              </a:rPr>
              <a:t>79%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9D8A002-A361-BDE4-649B-43A16A6AA040}"/>
              </a:ext>
            </a:extLst>
          </p:cNvPr>
          <p:cNvSpPr txBox="1"/>
          <p:nvPr/>
        </p:nvSpPr>
        <p:spPr>
          <a:xfrm>
            <a:off x="4796519" y="3775982"/>
            <a:ext cx="104094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400" b="1" dirty="0">
                <a:cs typeface="Calibri"/>
              </a:rPr>
              <a:t>EDAD 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C89C31F-C623-FB84-1CB2-70D209F027B9}"/>
              </a:ext>
            </a:extLst>
          </p:cNvPr>
          <p:cNvSpPr txBox="1"/>
          <p:nvPr/>
        </p:nvSpPr>
        <p:spPr>
          <a:xfrm>
            <a:off x="5837463" y="3837214"/>
            <a:ext cx="1095373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b="1" u="sng" dirty="0">
                <a:cs typeface="Calibri"/>
              </a:rPr>
              <a:t>53% &lt; 50 años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DE66454-9B05-90D8-0D97-453D7EAC7F47}"/>
              </a:ext>
            </a:extLst>
          </p:cNvPr>
          <p:cNvSpPr txBox="1"/>
          <p:nvPr/>
        </p:nvSpPr>
        <p:spPr>
          <a:xfrm>
            <a:off x="5837462" y="4231821"/>
            <a:ext cx="125865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dirty="0">
                <a:cs typeface="Calibri"/>
              </a:rPr>
              <a:t>42% 50-70 años</a:t>
            </a:r>
          </a:p>
        </p:txBody>
      </p:sp>
      <p:pic>
        <p:nvPicPr>
          <p:cNvPr id="19" name="Imagen 18" descr="Llegó el momento de gestionar la edad en nuestra empresa | Prevencionar">
            <a:extLst>
              <a:ext uri="{FF2B5EF4-FFF2-40B4-BE49-F238E27FC236}">
                <a16:creationId xmlns:a16="http://schemas.microsoft.com/office/drawing/2014/main" id="{5CCC6FF0-DFF9-7132-E12D-DA8076F986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86" b="5814"/>
          <a:stretch/>
        </p:blipFill>
        <p:spPr>
          <a:xfrm>
            <a:off x="7296831" y="4118882"/>
            <a:ext cx="755076" cy="55878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9253300B-7E85-2FED-1BEE-6138E9E3551A}"/>
              </a:ext>
            </a:extLst>
          </p:cNvPr>
          <p:cNvSpPr txBox="1"/>
          <p:nvPr/>
        </p:nvSpPr>
        <p:spPr>
          <a:xfrm>
            <a:off x="5837461" y="4626428"/>
            <a:ext cx="1258658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dirty="0">
                <a:cs typeface="Calibri"/>
              </a:rPr>
              <a:t>5% &gt; 70 años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AA4436E-635D-187B-C457-104227E580D5}"/>
              </a:ext>
            </a:extLst>
          </p:cNvPr>
          <p:cNvSpPr/>
          <p:nvPr/>
        </p:nvSpPr>
        <p:spPr>
          <a:xfrm>
            <a:off x="5857875" y="3865145"/>
            <a:ext cx="1097882" cy="1015164"/>
          </a:xfrm>
          <a:prstGeom prst="rect">
            <a:avLst/>
          </a:prstGeom>
          <a:noFill/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E24D0D2-1C51-452E-47F7-3CDC9F771EB8}"/>
              </a:ext>
            </a:extLst>
          </p:cNvPr>
          <p:cNvSpPr txBox="1"/>
          <p:nvPr/>
        </p:nvSpPr>
        <p:spPr>
          <a:xfrm>
            <a:off x="260818" y="4052486"/>
            <a:ext cx="8155235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00" b="1" err="1"/>
              <a:t>Conclusiones</a:t>
            </a:r>
            <a:r>
              <a:rPr lang="en-US" sz="1000" b="1" dirty="0"/>
              <a:t>: </a:t>
            </a:r>
            <a:endParaRPr lang="es-ES" b="1" dirty="0">
              <a:cs typeface="Calibri"/>
            </a:endParaRPr>
          </a:p>
          <a:p>
            <a:pPr algn="just"/>
            <a:r>
              <a:rPr lang="en-US" sz="1000" dirty="0"/>
              <a:t> - Dupilumab es </a:t>
            </a:r>
            <a:r>
              <a:rPr lang="en-US" sz="1000" err="1"/>
              <a:t>una</a:t>
            </a:r>
            <a:r>
              <a:rPr lang="en-US" sz="1000" dirty="0"/>
              <a:t> </a:t>
            </a:r>
            <a:r>
              <a:rPr lang="en-US" sz="1000" err="1"/>
              <a:t>opción</a:t>
            </a:r>
            <a:r>
              <a:rPr lang="en-US" sz="1000" dirty="0"/>
              <a:t> </a:t>
            </a:r>
            <a:r>
              <a:rPr lang="en-US" sz="1000" err="1"/>
              <a:t>terapéutica</a:t>
            </a:r>
            <a:r>
              <a:rPr lang="en-US" sz="1000" dirty="0"/>
              <a:t> </a:t>
            </a:r>
            <a:r>
              <a:rPr lang="en-US" sz="1000" err="1"/>
              <a:t>eficaz</a:t>
            </a:r>
            <a:r>
              <a:rPr lang="en-US" sz="1000" dirty="0"/>
              <a:t> </a:t>
            </a:r>
            <a:r>
              <a:rPr lang="en-US" sz="1000" err="1"/>
              <a:t>en</a:t>
            </a:r>
            <a:r>
              <a:rPr lang="en-US" sz="1000" dirty="0"/>
              <a:t> </a:t>
            </a:r>
            <a:r>
              <a:rPr lang="en-US" sz="1000" err="1"/>
              <a:t>pacientes</a:t>
            </a:r>
            <a:r>
              <a:rPr lang="en-US" sz="1000" dirty="0"/>
              <a:t> con AGCD con </a:t>
            </a:r>
            <a:r>
              <a:rPr lang="en-US" sz="1000" err="1"/>
              <a:t>una</a:t>
            </a:r>
            <a:r>
              <a:rPr lang="en-US" sz="1000" dirty="0"/>
              <a:t> </a:t>
            </a:r>
            <a:r>
              <a:rPr lang="en-US" sz="1000" err="1"/>
              <a:t>tasa</a:t>
            </a:r>
            <a:r>
              <a:rPr lang="en-US" sz="1000" dirty="0"/>
              <a:t> de </a:t>
            </a:r>
            <a:r>
              <a:rPr lang="en-US" sz="1000" err="1"/>
              <a:t>respuesta</a:t>
            </a:r>
            <a:r>
              <a:rPr lang="en-US" sz="1000" dirty="0"/>
              <a:t> </a:t>
            </a:r>
            <a:r>
              <a:rPr lang="en-US" sz="1000" err="1"/>
              <a:t>buena</a:t>
            </a:r>
            <a:r>
              <a:rPr lang="en-US" sz="1000" dirty="0"/>
              <a:t> o </a:t>
            </a:r>
            <a:r>
              <a:rPr lang="en-US" sz="1000" err="1"/>
              <a:t>completa</a:t>
            </a:r>
            <a:r>
              <a:rPr lang="en-US" sz="1000" dirty="0"/>
              <a:t> de un 67% de </a:t>
            </a:r>
            <a:r>
              <a:rPr lang="en-US" sz="1000" err="1"/>
              <a:t>los</a:t>
            </a:r>
            <a:r>
              <a:rPr lang="en-US" sz="1000" dirty="0"/>
              <a:t> </a:t>
            </a:r>
            <a:r>
              <a:rPr lang="en-US" sz="1000" err="1"/>
              <a:t>pacientes</a:t>
            </a:r>
            <a:r>
              <a:rPr lang="en-US" sz="1000" dirty="0"/>
              <a:t>.</a:t>
            </a:r>
            <a:endParaRPr lang="en-US" dirty="0">
              <a:cs typeface="Calibri"/>
            </a:endParaRPr>
          </a:p>
          <a:p>
            <a:pPr algn="just"/>
            <a:r>
              <a:rPr lang="en-US" sz="1000" dirty="0"/>
              <a:t> - </a:t>
            </a:r>
            <a:r>
              <a:rPr lang="en-US" sz="1000" dirty="0" err="1"/>
              <a:t>Tras</a:t>
            </a:r>
            <a:r>
              <a:rPr lang="en-US" sz="1000" dirty="0"/>
              <a:t> </a:t>
            </a:r>
            <a:r>
              <a:rPr lang="en-US" sz="1000" dirty="0" err="1"/>
              <a:t>el</a:t>
            </a:r>
            <a:r>
              <a:rPr lang="en-US" sz="1000" dirty="0"/>
              <a:t> </a:t>
            </a:r>
            <a:r>
              <a:rPr lang="en-US" sz="1000" dirty="0" err="1"/>
              <a:t>inicio</a:t>
            </a:r>
            <a:r>
              <a:rPr lang="en-US" sz="1000" dirty="0"/>
              <a:t> del </a:t>
            </a:r>
            <a:r>
              <a:rPr lang="en-US" sz="1000" dirty="0" err="1"/>
              <a:t>tratamiento</a:t>
            </a:r>
            <a:r>
              <a:rPr lang="en-US" sz="1000" dirty="0"/>
              <a:t>, </a:t>
            </a:r>
            <a:r>
              <a:rPr lang="en-US" sz="1000" dirty="0" err="1"/>
              <a:t>más</a:t>
            </a:r>
            <a:r>
              <a:rPr lang="en-US" sz="1000" dirty="0"/>
              <a:t> de un 75 % de </a:t>
            </a:r>
            <a:r>
              <a:rPr lang="en-US" sz="1000" dirty="0" err="1"/>
              <a:t>los</a:t>
            </a:r>
            <a:r>
              <a:rPr lang="en-US" sz="1000" dirty="0"/>
              <a:t> </a:t>
            </a:r>
            <a:r>
              <a:rPr lang="en-US" sz="1000" dirty="0" err="1"/>
              <a:t>pacientes</a:t>
            </a:r>
            <a:r>
              <a:rPr lang="en-US" sz="1000" dirty="0"/>
              <a:t> </a:t>
            </a:r>
            <a:r>
              <a:rPr lang="en-US" sz="1000" dirty="0" err="1"/>
              <a:t>presenta</a:t>
            </a:r>
            <a:r>
              <a:rPr lang="en-US" sz="1000" dirty="0"/>
              <a:t> </a:t>
            </a:r>
            <a:r>
              <a:rPr lang="en-US" sz="1000" dirty="0" err="1"/>
              <a:t>eosinofilia</a:t>
            </a:r>
            <a:r>
              <a:rPr lang="en-US" sz="1000" dirty="0"/>
              <a:t> </a:t>
            </a:r>
            <a:r>
              <a:rPr lang="en-US" sz="1000" dirty="0" err="1"/>
              <a:t>secundaria</a:t>
            </a:r>
            <a:r>
              <a:rPr lang="en-US" sz="1000" dirty="0"/>
              <a:t> a </a:t>
            </a:r>
            <a:r>
              <a:rPr lang="en-US" sz="1000" dirty="0" err="1"/>
              <a:t>tratamiento</a:t>
            </a:r>
            <a:r>
              <a:rPr lang="en-US" sz="1000" dirty="0"/>
              <a:t>, sin </a:t>
            </a:r>
            <a:r>
              <a:rPr lang="en-US" sz="1000" dirty="0" err="1"/>
              <a:t>poder</a:t>
            </a:r>
            <a:r>
              <a:rPr lang="en-US" sz="1000" dirty="0"/>
              <a:t> </a:t>
            </a:r>
            <a:r>
              <a:rPr lang="en-US" sz="1000" dirty="0" err="1"/>
              <a:t>establecer</a:t>
            </a:r>
            <a:r>
              <a:rPr lang="en-US" sz="1000" dirty="0"/>
              <a:t> </a:t>
            </a:r>
            <a:r>
              <a:rPr lang="en-US" sz="1000" dirty="0" err="1"/>
              <a:t>una</a:t>
            </a:r>
            <a:r>
              <a:rPr lang="en-US" sz="1000" dirty="0"/>
              <a:t> </a:t>
            </a:r>
            <a:r>
              <a:rPr lang="en-US" sz="1000" dirty="0" err="1"/>
              <a:t>relación</a:t>
            </a:r>
            <a:r>
              <a:rPr lang="en-US" sz="1000" dirty="0"/>
              <a:t> de </a:t>
            </a:r>
            <a:r>
              <a:rPr lang="en-US" sz="1000" dirty="0" err="1"/>
              <a:t>ésta</a:t>
            </a:r>
            <a:r>
              <a:rPr lang="en-US" sz="1000" dirty="0"/>
              <a:t> con un </a:t>
            </a:r>
            <a:r>
              <a:rPr lang="en-US" sz="1000" dirty="0" err="1"/>
              <a:t>peor</a:t>
            </a:r>
            <a:r>
              <a:rPr lang="en-US" sz="1000" dirty="0"/>
              <a:t> control del </a:t>
            </a:r>
            <a:r>
              <a:rPr lang="en-US" sz="1000" dirty="0" err="1"/>
              <a:t>asma</a:t>
            </a:r>
            <a:r>
              <a:rPr lang="en-US" sz="1000" dirty="0"/>
              <a:t>, </a:t>
            </a:r>
            <a:r>
              <a:rPr lang="en-US" sz="1000" dirty="0" err="1"/>
              <a:t>siendo</a:t>
            </a:r>
            <a:r>
              <a:rPr lang="en-US" sz="1000" dirty="0"/>
              <a:t> </a:t>
            </a:r>
            <a:r>
              <a:rPr lang="en-US" sz="1000" dirty="0" err="1"/>
              <a:t>concordante</a:t>
            </a:r>
            <a:r>
              <a:rPr lang="en-US" sz="1000" dirty="0"/>
              <a:t> con lo </a:t>
            </a:r>
            <a:r>
              <a:rPr lang="en-US" sz="1000" dirty="0" err="1"/>
              <a:t>revisado</a:t>
            </a:r>
            <a:r>
              <a:rPr lang="en-US" sz="1000" dirty="0"/>
              <a:t> </a:t>
            </a:r>
            <a:r>
              <a:rPr lang="en-US" sz="1000" dirty="0" err="1"/>
              <a:t>en</a:t>
            </a:r>
            <a:r>
              <a:rPr lang="en-US" sz="1000" dirty="0"/>
              <a:t> la </a:t>
            </a:r>
            <a:r>
              <a:rPr lang="en-US" sz="1000" dirty="0" err="1"/>
              <a:t>literatura</a:t>
            </a:r>
            <a:r>
              <a:rPr lang="en-US" sz="1000" dirty="0"/>
              <a:t>. </a:t>
            </a:r>
            <a:endParaRPr lang="en-US">
              <a:cs typeface="Calibri"/>
            </a:endParaRPr>
          </a:p>
          <a:p>
            <a:pPr algn="just"/>
            <a:r>
              <a:rPr lang="en-US" sz="1000" dirty="0"/>
              <a:t>- Son </a:t>
            </a:r>
            <a:r>
              <a:rPr lang="en-US" sz="1000" dirty="0" err="1"/>
              <a:t>necesarios</a:t>
            </a:r>
            <a:r>
              <a:rPr lang="en-US" sz="1000" dirty="0"/>
              <a:t> </a:t>
            </a:r>
            <a:r>
              <a:rPr lang="en-US" sz="1000" dirty="0" err="1"/>
              <a:t>estudios</a:t>
            </a:r>
            <a:r>
              <a:rPr lang="en-US" sz="1000" dirty="0"/>
              <a:t> con mayor </a:t>
            </a:r>
            <a:r>
              <a:rPr lang="en-US" sz="1000" dirty="0" err="1"/>
              <a:t>tamaño</a:t>
            </a:r>
            <a:r>
              <a:rPr lang="en-US" sz="1000" dirty="0"/>
              <a:t> </a:t>
            </a:r>
            <a:r>
              <a:rPr lang="en-US" sz="1000" dirty="0" err="1"/>
              <a:t>muestral</a:t>
            </a:r>
            <a:r>
              <a:rPr lang="en-US" sz="1000" dirty="0"/>
              <a:t> para </a:t>
            </a:r>
            <a:r>
              <a:rPr lang="en-US" sz="1000" dirty="0" err="1"/>
              <a:t>valorar</a:t>
            </a:r>
            <a:r>
              <a:rPr lang="en-US" sz="1000" dirty="0"/>
              <a:t> </a:t>
            </a:r>
            <a:r>
              <a:rPr lang="en-US" sz="1000" dirty="0" err="1"/>
              <a:t>el</a:t>
            </a:r>
            <a:r>
              <a:rPr lang="en-US" sz="1000" dirty="0"/>
              <a:t> </a:t>
            </a:r>
            <a:r>
              <a:rPr lang="en-US" sz="1000" dirty="0" err="1"/>
              <a:t>papel</a:t>
            </a:r>
            <a:r>
              <a:rPr lang="en-US" sz="1000" dirty="0"/>
              <a:t> de la </a:t>
            </a:r>
            <a:r>
              <a:rPr lang="en-US" sz="1000" dirty="0" err="1"/>
              <a:t>eosinofilia</a:t>
            </a:r>
            <a:r>
              <a:rPr lang="en-US" sz="1000" dirty="0"/>
              <a:t> </a:t>
            </a:r>
            <a:r>
              <a:rPr lang="en-US" sz="1000" dirty="0" err="1"/>
              <a:t>secundaria</a:t>
            </a:r>
            <a:r>
              <a:rPr lang="en-US" sz="1000" dirty="0"/>
              <a:t> a </a:t>
            </a:r>
            <a:r>
              <a:rPr lang="en-US" sz="1000" dirty="0" err="1"/>
              <a:t>tratamiento</a:t>
            </a:r>
            <a:r>
              <a:rPr lang="en-US" sz="1000" dirty="0"/>
              <a:t> con Dupilumab </a:t>
            </a:r>
            <a:r>
              <a:rPr lang="en-US" sz="1000" dirty="0" err="1"/>
              <a:t>en</a:t>
            </a:r>
            <a:r>
              <a:rPr lang="en-US" sz="1000" dirty="0"/>
              <a:t> </a:t>
            </a:r>
            <a:r>
              <a:rPr lang="en-US" sz="1000" dirty="0" err="1"/>
              <a:t>el</a:t>
            </a:r>
            <a:r>
              <a:rPr lang="en-US" sz="1000" dirty="0"/>
              <a:t> control del AGDC.</a:t>
            </a:r>
            <a:endParaRPr lang="en-US">
              <a:cs typeface="Calibri"/>
            </a:endParaRPr>
          </a:p>
        </p:txBody>
      </p:sp>
      <p:pic>
        <p:nvPicPr>
          <p:cNvPr id="2" name="Imagen 1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4F00E75D-1BB2-9599-BDB6-1062AAD15E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55" t="5396" r="3030" b="15108"/>
          <a:stretch/>
        </p:blipFill>
        <p:spPr>
          <a:xfrm>
            <a:off x="82717" y="723307"/>
            <a:ext cx="4182475" cy="2038945"/>
          </a:xfrm>
          <a:prstGeom prst="rect">
            <a:avLst/>
          </a:prstGeom>
        </p:spPr>
      </p:pic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B7F40010-3AF8-2502-560F-930B6DAD75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58" t="9653" r="3663" b="5791"/>
          <a:stretch/>
        </p:blipFill>
        <p:spPr>
          <a:xfrm>
            <a:off x="4534651" y="867024"/>
            <a:ext cx="2066527" cy="1897518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020CB624-22E1-124F-9A34-09C1E1B08F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5550002"/>
              </p:ext>
            </p:extLst>
          </p:nvPr>
        </p:nvGraphicFramePr>
        <p:xfrm>
          <a:off x="5345719" y="2936266"/>
          <a:ext cx="2631907" cy="988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Imagen 9" descr="Calendario&#10;&#10;Descripción generada automáticamente">
            <a:extLst>
              <a:ext uri="{FF2B5EF4-FFF2-40B4-BE49-F238E27FC236}">
                <a16:creationId xmlns:a16="http://schemas.microsoft.com/office/drawing/2014/main" id="{45A91811-F44C-023E-07D2-D5D1F5ABFC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2117" y="2761446"/>
            <a:ext cx="3160579" cy="1162969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38FF7772-6964-8EEA-F1C9-CE7933AE9B13}"/>
              </a:ext>
            </a:extLst>
          </p:cNvPr>
          <p:cNvSpPr txBox="1"/>
          <p:nvPr/>
        </p:nvSpPr>
        <p:spPr>
          <a:xfrm>
            <a:off x="234380" y="3307143"/>
            <a:ext cx="625316" cy="2539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50" dirty="0">
                <a:cs typeface="Calibri"/>
              </a:rPr>
              <a:t>P &gt; 0.05</a:t>
            </a:r>
            <a:endParaRPr lang="es-ES" sz="1100" dirty="0">
              <a:cs typeface="Calibri"/>
            </a:endParaRPr>
          </a:p>
        </p:txBody>
      </p:sp>
      <p:pic>
        <p:nvPicPr>
          <p:cNvPr id="11" name="Imagen 10" descr="Gráfico, Gráfico de proyección solar&#10;&#10;Descripción generada automáticamente">
            <a:extLst>
              <a:ext uri="{FF2B5EF4-FFF2-40B4-BE49-F238E27FC236}">
                <a16:creationId xmlns:a16="http://schemas.microsoft.com/office/drawing/2014/main" id="{8FA6055F-9938-AA96-6AFE-CD86FDD9451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000" t="5042" r="1725" b="3361"/>
          <a:stretch/>
        </p:blipFill>
        <p:spPr>
          <a:xfrm>
            <a:off x="6864738" y="1093401"/>
            <a:ext cx="2204221" cy="15144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EVOLUCIÓN DE LA EOSINOFILIA SECUNDARIA A DUPILUMAB. CORRELACIÓN CON LA RESPUESTA CLÍNICO-FUNCIONAL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366</cp:revision>
  <dcterms:created xsi:type="dcterms:W3CDTF">2024-02-05T13:08:18Z</dcterms:created>
  <dcterms:modified xsi:type="dcterms:W3CDTF">2024-02-28T22:34:17Z</dcterms:modified>
</cp:coreProperties>
</file>