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B0F0"/>
    <a:srgbClr val="1166B3"/>
    <a:srgbClr val="006386"/>
    <a:srgbClr val="FFFF66"/>
    <a:srgbClr val="FF9933"/>
    <a:srgbClr val="CFFF47"/>
    <a:srgbClr val="00B050"/>
    <a:srgbClr val="65D7FF"/>
    <a:srgbClr val="82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391951006124228E-2"/>
          <c:y val="0.12136334168873066"/>
          <c:w val="0.8706874140732408"/>
          <c:h val="0.519372069955710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Polvo seco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Hoja1!$B$2</c:f>
              <c:numCache>
                <c:formatCode>General</c:formatCode>
                <c:ptCount val="1"/>
                <c:pt idx="0">
                  <c:v>41.3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pMDI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Hoja1!$C$2</c:f>
              <c:numCache>
                <c:formatCode>General</c:formatCode>
                <c:ptCount val="1"/>
                <c:pt idx="0">
                  <c:v>2.7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pMDI + Respimat</c:v>
                </c:pt>
              </c:strCache>
            </c:strRef>
          </c:tx>
          <c:spPr>
            <a:solidFill>
              <a:srgbClr val="CFFF47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Hoja1!$D$2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Polvo seco + Respimat</c:v>
                </c:pt>
              </c:strCache>
            </c:strRef>
          </c:tx>
          <c:spPr>
            <a:solidFill>
              <a:srgbClr val="FF9933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Hoja1!$E$2</c:f>
              <c:numCache>
                <c:formatCode>General</c:formatCode>
                <c:ptCount val="1"/>
                <c:pt idx="0">
                  <c:v>21.3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Polvo seco + pMDI</c:v>
                </c:pt>
              </c:strCache>
            </c:strRef>
          </c:tx>
          <c:spPr>
            <a:solidFill>
              <a:srgbClr val="1166B3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Hoja1!$F$2</c:f>
              <c:numCache>
                <c:formatCode>General</c:formatCode>
                <c:ptCount val="1"/>
                <c:pt idx="0">
                  <c:v>1.3</c:v>
                </c:pt>
              </c:numCache>
            </c:numRef>
          </c:val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SITT</c:v>
                </c:pt>
              </c:strCache>
            </c:strRef>
          </c:tx>
          <c:spPr>
            <a:solidFill>
              <a:srgbClr val="FFFF66"/>
            </a:solidFill>
            <a:ln>
              <a:noFill/>
            </a:ln>
            <a:effectLst/>
          </c:spPr>
          <c:invertIfNegative val="0"/>
          <c:cat>
            <c:numRef>
              <c:f>Hoja1!$A$2</c:f>
              <c:numCache>
                <c:formatCode>General</c:formatCode>
                <c:ptCount val="1"/>
              </c:numCache>
            </c:numRef>
          </c:cat>
          <c:val>
            <c:numRef>
              <c:f>Hoja1!$G$2</c:f>
              <c:numCache>
                <c:formatCode>General</c:formatCode>
                <c:ptCount val="1"/>
                <c:pt idx="0">
                  <c:v>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7357936"/>
        <c:axId val="398438592"/>
      </c:barChart>
      <c:catAx>
        <c:axId val="47735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98438592"/>
        <c:crosses val="autoZero"/>
        <c:auto val="1"/>
        <c:lblAlgn val="ctr"/>
        <c:lblOffset val="100"/>
        <c:noMultiLvlLbl val="0"/>
      </c:catAx>
      <c:valAx>
        <c:axId val="39843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735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0515621354300982E-2"/>
          <c:y val="0.67369806132651922"/>
          <c:w val="0.98669939353111547"/>
          <c:h val="0.313413813182250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26/02/2024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/>
          <p:nvPr/>
        </p:nvSpPr>
        <p:spPr>
          <a:xfrm>
            <a:off x="5743763" y="2182006"/>
            <a:ext cx="2087993" cy="2323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Rectangle 6"/>
          <p:cNvSpPr/>
          <p:nvPr/>
        </p:nvSpPr>
        <p:spPr>
          <a:xfrm>
            <a:off x="2019069" y="69571"/>
            <a:ext cx="6982325" cy="63201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Rectangle 6"/>
          <p:cNvSpPr/>
          <p:nvPr/>
        </p:nvSpPr>
        <p:spPr>
          <a:xfrm>
            <a:off x="1339929" y="3506492"/>
            <a:ext cx="2087993" cy="2323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1" name="Rectangle 6"/>
          <p:cNvSpPr/>
          <p:nvPr/>
        </p:nvSpPr>
        <p:spPr>
          <a:xfrm>
            <a:off x="1339929" y="2188759"/>
            <a:ext cx="2087993" cy="2323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0" name="Rectangle 6"/>
          <p:cNvSpPr/>
          <p:nvPr/>
        </p:nvSpPr>
        <p:spPr>
          <a:xfrm>
            <a:off x="1207358" y="1057978"/>
            <a:ext cx="6696744" cy="24038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Rectangle 6"/>
          <p:cNvSpPr/>
          <p:nvPr/>
        </p:nvSpPr>
        <p:spPr>
          <a:xfrm>
            <a:off x="68477" y="3839649"/>
            <a:ext cx="4630901" cy="1180372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Rectangle 6"/>
          <p:cNvSpPr/>
          <p:nvPr/>
        </p:nvSpPr>
        <p:spPr>
          <a:xfrm>
            <a:off x="68472" y="2515260"/>
            <a:ext cx="4630901" cy="916882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Rectangle 6"/>
          <p:cNvSpPr/>
          <p:nvPr/>
        </p:nvSpPr>
        <p:spPr>
          <a:xfrm>
            <a:off x="68477" y="1402303"/>
            <a:ext cx="8974509" cy="720212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Rectángulo 3"/>
          <p:cNvSpPr/>
          <p:nvPr/>
        </p:nvSpPr>
        <p:spPr>
          <a:xfrm>
            <a:off x="2019069" y="49630"/>
            <a:ext cx="6982325" cy="685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Evaluación de la adherencia al tratamiento inhalado en pacientes con asma grave mal controlado en terapia </a:t>
            </a:r>
            <a:r>
              <a:rPr lang="es-ES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biológica</a:t>
            </a:r>
            <a:endParaRPr lang="es-ES" sz="16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2019070" y="652322"/>
            <a:ext cx="6372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S. García Morales</a:t>
            </a:r>
            <a:r>
              <a:rPr lang="es-ES" sz="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S. Gómez Rivera</a:t>
            </a:r>
            <a:r>
              <a:rPr lang="es-ES" sz="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M. Utrero Rico</a:t>
            </a:r>
            <a:r>
              <a:rPr lang="es-ES" sz="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I. Romero Espejo</a:t>
            </a:r>
            <a:r>
              <a:rPr lang="es-ES" sz="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J.G. Soto Campos</a:t>
            </a:r>
            <a:r>
              <a:rPr lang="es-ES" sz="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F. Pérez </a:t>
            </a:r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Grimaldi</a:t>
            </a:r>
            <a:r>
              <a:rPr lang="es-ES" sz="8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2019070" y="831326"/>
            <a:ext cx="64087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UGC 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de Neumología. Hospital Universitario de Jerez de la Frontera, Cádiz (España)</a:t>
            </a:r>
            <a:r>
              <a:rPr lang="es-ES" sz="8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s-ES" sz="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/>
          </a:p>
        </p:txBody>
      </p:sp>
      <p:sp>
        <p:nvSpPr>
          <p:cNvPr id="7" name="CuadroTexto 6"/>
          <p:cNvSpPr txBox="1"/>
          <p:nvPr/>
        </p:nvSpPr>
        <p:spPr>
          <a:xfrm>
            <a:off x="43663" y="1388921"/>
            <a:ext cx="8974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adherencia a las terapias biologías es crucial en el tratamiento de los pacientes con asma grave mal controlado. La mejoría de la clínica puede condicionar la administración y el cumplimiento de la terapia inhalada en estos pacientes y diferir según la terapia biológica. </a:t>
            </a:r>
          </a:p>
          <a:p>
            <a:endParaRPr lang="es-ES" dirty="0"/>
          </a:p>
        </p:txBody>
      </p:sp>
      <p:sp>
        <p:nvSpPr>
          <p:cNvPr id="8" name="CuadroTexto 7"/>
          <p:cNvSpPr txBox="1"/>
          <p:nvPr/>
        </p:nvSpPr>
        <p:spPr>
          <a:xfrm>
            <a:off x="43663" y="2496954"/>
            <a:ext cx="46805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 objetivo fue describir y evaluar la adherencia al tratamiento con broncodilatadores y corticoides inhalados según dispositivo y tratamiento biológico en pacientes con asma grave mal controlado. </a:t>
            </a:r>
          </a:p>
          <a:p>
            <a:endParaRPr lang="es-ES" dirty="0"/>
          </a:p>
        </p:txBody>
      </p:sp>
      <p:sp>
        <p:nvSpPr>
          <p:cNvPr id="9" name="CuadroTexto 8"/>
          <p:cNvSpPr txBox="1"/>
          <p:nvPr/>
        </p:nvSpPr>
        <p:spPr>
          <a:xfrm>
            <a:off x="68477" y="3839649"/>
            <a:ext cx="46309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y retrospectivo de la adherencia al tratamiento inhalado en pacientes con diagnóstico de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AGNC en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tratamiento con fármacos biológicos en el Hospital de Jerez. La muestra fue recogida desde Noviembre de 2022 hasta Noviembre de 2023.</a:t>
            </a:r>
          </a:p>
          <a:p>
            <a:pPr algn="just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826690" y="1039668"/>
            <a:ext cx="1458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sz="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824321" y="2162427"/>
            <a:ext cx="1119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  <a:endParaRPr lang="es-ES" sz="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459039" y="3484522"/>
            <a:ext cx="18497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</a:t>
            </a:r>
            <a:endParaRPr lang="es-E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182553" y="2165209"/>
            <a:ext cx="1210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a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384686"/>
              </p:ext>
            </p:extLst>
          </p:nvPr>
        </p:nvGraphicFramePr>
        <p:xfrm>
          <a:off x="5078902" y="2450308"/>
          <a:ext cx="3312368" cy="2544191"/>
        </p:xfrm>
        <a:graphic>
          <a:graphicData uri="http://schemas.openxmlformats.org/drawingml/2006/table">
            <a:tbl>
              <a:tblPr firstRow="1" firstCol="1" bandRow="1"/>
              <a:tblGrid>
                <a:gridCol w="1584176"/>
                <a:gridCol w="1728192"/>
              </a:tblGrid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Características de la muestra (N=150)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Sexo 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Hombres 59 (39,3%)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Mujeres  91 (60.7%)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Edad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59 (25-85)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Nunca fumador (56%)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Fumador activo (0,7%)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Ex-fumador </a:t>
                      </a: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(43,3%)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Alergia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24,7% (37)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Rinosinusitis crónica con poliposis (RSCcPN)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38,7% (58)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Bronquiectasias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10,7% (16)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ERGE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22% (33)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9" name="CuadroTexto 18"/>
          <p:cNvSpPr txBox="1"/>
          <p:nvPr/>
        </p:nvSpPr>
        <p:spPr>
          <a:xfrm>
            <a:off x="5004048" y="4929086"/>
            <a:ext cx="36724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sz="9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expresados en mediana o número de pacientes (%)</a:t>
            </a:r>
            <a:endParaRPr lang="es-ES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6"/>
          <p:cNvSpPr/>
          <p:nvPr/>
        </p:nvSpPr>
        <p:spPr>
          <a:xfrm>
            <a:off x="4094372" y="3173561"/>
            <a:ext cx="4813678" cy="694547"/>
          </a:xfrm>
          <a:prstGeom prst="rect">
            <a:avLst/>
          </a:prstGeom>
          <a:solidFill>
            <a:schemeClr val="tx2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6" name="Rectangle 6"/>
          <p:cNvSpPr/>
          <p:nvPr/>
        </p:nvSpPr>
        <p:spPr>
          <a:xfrm>
            <a:off x="4110145" y="2639030"/>
            <a:ext cx="4813678" cy="459208"/>
          </a:xfrm>
          <a:prstGeom prst="rect">
            <a:avLst/>
          </a:prstGeom>
          <a:solidFill>
            <a:schemeClr val="tx2">
              <a:lumMod val="40000"/>
              <a:lumOff val="6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Rectangle 6"/>
          <p:cNvSpPr/>
          <p:nvPr/>
        </p:nvSpPr>
        <p:spPr>
          <a:xfrm>
            <a:off x="2294729" y="205806"/>
            <a:ext cx="2087993" cy="2323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Rectangle 6"/>
          <p:cNvSpPr/>
          <p:nvPr/>
        </p:nvSpPr>
        <p:spPr>
          <a:xfrm>
            <a:off x="206736" y="3889185"/>
            <a:ext cx="2087993" cy="23236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Rectángulo 17"/>
          <p:cNvSpPr/>
          <p:nvPr/>
        </p:nvSpPr>
        <p:spPr>
          <a:xfrm>
            <a:off x="8499316" y="4477972"/>
            <a:ext cx="642312" cy="610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angle 6"/>
          <p:cNvSpPr/>
          <p:nvPr/>
        </p:nvSpPr>
        <p:spPr>
          <a:xfrm>
            <a:off x="215516" y="4180125"/>
            <a:ext cx="8708307" cy="908532"/>
          </a:xfrm>
          <a:prstGeom prst="rect">
            <a:avLst/>
          </a:prstGeom>
          <a:solidFill>
            <a:schemeClr val="bg1">
              <a:lumMod val="8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CuadroTexto 4"/>
          <p:cNvSpPr txBox="1"/>
          <p:nvPr/>
        </p:nvSpPr>
        <p:spPr>
          <a:xfrm>
            <a:off x="213185" y="4146438"/>
            <a:ext cx="86948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Los pacientes tratados con terapia biológica, a pesar de la mejoría clínica y disminución de las agudizaciones a lo largo del seguimiento, continuaron presentando buena adherencia a la terapia inhalada en un alto porcentaje.</a:t>
            </a:r>
          </a:p>
          <a:p>
            <a:pPr algn="just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elección del tipo biológico no condiciona la adherencia a la terapia inhalada.</a:t>
            </a:r>
          </a:p>
          <a:p>
            <a:pPr algn="just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30652" y="3869439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3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Gráfico 6"/>
          <p:cNvGraphicFramePr/>
          <p:nvPr>
            <p:extLst>
              <p:ext uri="{D42A27DB-BD31-4B8C-83A1-F6EECF244321}">
                <p14:modId xmlns:p14="http://schemas.microsoft.com/office/powerpoint/2010/main" val="4156670282"/>
              </p:ext>
            </p:extLst>
          </p:nvPr>
        </p:nvGraphicFramePr>
        <p:xfrm>
          <a:off x="4819972" y="218261"/>
          <a:ext cx="4000500" cy="2438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/>
          <p:cNvSpPr txBox="1"/>
          <p:nvPr/>
        </p:nvSpPr>
        <p:spPr>
          <a:xfrm rot="16200000">
            <a:off x="3720591" y="1001157"/>
            <a:ext cx="1986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Tipo de inhalador (expresado en %)</a:t>
            </a:r>
            <a:endParaRPr lang="es-E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036435"/>
              </p:ext>
            </p:extLst>
          </p:nvPr>
        </p:nvGraphicFramePr>
        <p:xfrm>
          <a:off x="179512" y="617042"/>
          <a:ext cx="3121720" cy="1277059"/>
        </p:xfrm>
        <a:graphic>
          <a:graphicData uri="http://schemas.openxmlformats.org/drawingml/2006/table">
            <a:tbl>
              <a:tblPr firstRow="1" firstCol="1" bandRow="1"/>
              <a:tblGrid>
                <a:gridCol w="907568"/>
                <a:gridCol w="1205585"/>
                <a:gridCol w="1008567"/>
              </a:tblGrid>
              <a:tr h="298524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Características </a:t>
                      </a: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 la muestra (N=150</a:t>
                      </a:r>
                      <a:r>
                        <a:rPr lang="es-ES" sz="1200" b="1" dirty="0" smtClean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s-ES" sz="11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60636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Biológico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Mepolizumab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32% (48)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0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Benralizumab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25.3% (30)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60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Omalizumab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20% (38)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60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Dupilumab</a:t>
                      </a:r>
                      <a:endParaRPr lang="es-ES" sz="11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13.3% (20)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6063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b="1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Reslizumab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9.3% (14)</a:t>
                      </a:r>
                      <a:endParaRPr lang="es-ES" sz="11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1" name="Rectángulo 10"/>
          <p:cNvSpPr/>
          <p:nvPr/>
        </p:nvSpPr>
        <p:spPr>
          <a:xfrm>
            <a:off x="4094372" y="2618999"/>
            <a:ext cx="4845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2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</a:t>
            </a:r>
            <a:r>
              <a:rPr lang="es-ES" sz="12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76% </a:t>
            </a:r>
            <a:r>
              <a:rPr lang="es-ES" sz="12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(N=114</a:t>
            </a:r>
            <a:r>
              <a:rPr lang="es-ES" sz="12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de los pacientes, presentaron una adherencia al tratamiento </a:t>
            </a:r>
            <a:r>
              <a:rPr lang="es-ES" sz="12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inhalado </a:t>
            </a:r>
            <a:r>
              <a:rPr lang="es-ES" sz="1200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mayor del </a:t>
            </a:r>
            <a:r>
              <a:rPr lang="es-ES" sz="1200" dirty="0" smtClean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80%.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4071565" y="3182920"/>
            <a:ext cx="4868032" cy="68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</a:t>
            </a:r>
            <a:r>
              <a:rPr lang="es-E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pacientes tratados con triple terapia (SITT), presentaron una adherencia total al mismo del 100%, seguido de aquellos que se encontraba con terapia inhalada en polvo </a:t>
            </a:r>
            <a:r>
              <a:rPr lang="es-ES" sz="12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seco.</a:t>
            </a:r>
            <a:endParaRPr lang="es-ES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07273"/>
              </p:ext>
            </p:extLst>
          </p:nvPr>
        </p:nvGraphicFramePr>
        <p:xfrm>
          <a:off x="199516" y="2023290"/>
          <a:ext cx="3744416" cy="1651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2808"/>
                <a:gridCol w="1821608"/>
              </a:tblGrid>
              <a:tr h="202706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Promedio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adherencia a tratamiento inhalado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56303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Mepolizumab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68,82%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</a:tr>
              <a:tr h="355898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Benralizumab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78,3%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9D9D9"/>
                    </a:solidFill>
                  </a:tcPr>
                </a:tc>
              </a:tr>
              <a:tr h="256303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Omalizumab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78,3%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</a:tr>
              <a:tr h="256303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Dupilumab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81,88%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9D9D9"/>
                    </a:solidFill>
                  </a:tcPr>
                </a:tc>
              </a:tr>
              <a:tr h="256303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Reslizumab</a:t>
                      </a:r>
                      <a:endParaRPr lang="es-ES" sz="11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75,36%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17" name="CuadroTexto 16"/>
          <p:cNvSpPr txBox="1"/>
          <p:nvPr/>
        </p:nvSpPr>
        <p:spPr>
          <a:xfrm>
            <a:off x="6143093" y="208223"/>
            <a:ext cx="17853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Tratamiento inhalado 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2733518" y="183486"/>
            <a:ext cx="12104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uadroTexto 20"/>
          <p:cNvSpPr txBox="1"/>
          <p:nvPr/>
        </p:nvSpPr>
        <p:spPr>
          <a:xfrm>
            <a:off x="133615" y="1839353"/>
            <a:ext cx="27019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sz="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 expresados en número de pacientes (%)</a:t>
            </a:r>
            <a:endParaRPr lang="es-ES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107504" y="3626792"/>
            <a:ext cx="41764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sz="8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se encontraron diferencias estadísticamente significativas (p&gt;0,05)</a:t>
            </a:r>
            <a:endParaRPr lang="es-ES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3022</TotalTime>
  <Words>450</Words>
  <Application>Microsoft Office PowerPoint</Application>
  <PresentationFormat>Presentación en pantalla (16:9)</PresentationFormat>
  <Paragraphs>62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Malgun Gothic</vt:lpstr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34</cp:revision>
  <dcterms:created xsi:type="dcterms:W3CDTF">2024-02-05T13:08:18Z</dcterms:created>
  <dcterms:modified xsi:type="dcterms:W3CDTF">2024-02-26T19:14:08Z</dcterms:modified>
</cp:coreProperties>
</file>