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9144000" cy="5143500" type="screen16x9"/>
  <p:notesSz cx="7559675" cy="10691813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614" autoAdjust="0"/>
  </p:normalViewPr>
  <p:slideViewPr>
    <p:cSldViewPr>
      <p:cViewPr>
        <p:scale>
          <a:sx n="119" d="100"/>
          <a:sy n="119" d="100"/>
        </p:scale>
        <p:origin x="-394" y="-58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276600" cy="5349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4281488" y="0"/>
            <a:ext cx="3276600" cy="5349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623C71-89DE-4C06-9F4D-CE9DC44F2059}" type="datetimeFigureOut">
              <a:rPr lang="es-ES" smtClean="0"/>
              <a:t>25/02/2024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215900" y="801688"/>
            <a:ext cx="7127875" cy="4010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755650" y="5078413"/>
            <a:ext cx="6048375" cy="48117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10155238"/>
            <a:ext cx="3276600" cy="5349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4281488" y="10155238"/>
            <a:ext cx="3276600" cy="5349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1BFF11-993F-4644-80D3-43C725C3DD4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996456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1BFF11-993F-4644-80D3-43C725C3DD41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695005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685800" y="1597680"/>
            <a:ext cx="7771680" cy="1101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s-ES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685800" y="1597680"/>
            <a:ext cx="7771680" cy="1101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s-ES" sz="4400" b="0" strike="noStrike" spc="-1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685800" y="1597680"/>
            <a:ext cx="7771680" cy="1101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s-ES" sz="4400" b="0" strike="noStrike" spc="-1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685800" y="1597680"/>
            <a:ext cx="7771680" cy="1101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s-ES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685800" y="1597680"/>
            <a:ext cx="7771680" cy="5109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685800" y="1597680"/>
            <a:ext cx="7771680" cy="1101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s-ES" sz="4400" b="0" strike="noStrike" spc="-1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685800" y="1597680"/>
            <a:ext cx="7771680" cy="1101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s-ES" sz="4400" b="0" strike="noStrike" spc="-1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685800" y="1597680"/>
            <a:ext cx="7771680" cy="1101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s-ES" sz="4400" b="0" strike="noStrike" spc="-1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685800" y="1597680"/>
            <a:ext cx="7771680" cy="1101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s-ES" sz="4400" b="0" strike="noStrike" spc="-1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685800" y="1597680"/>
            <a:ext cx="7771680" cy="1101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s-ES" sz="4400" b="0" strike="noStrike" spc="-1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685800" y="1597680"/>
            <a:ext cx="7771680" cy="1101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s-ES" sz="4400" b="0" strike="noStrike" spc="-1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685800" y="1597680"/>
            <a:ext cx="7771680" cy="1101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r>
              <a:rPr lang="es-ES" sz="1800" b="0" strike="noStrike" spc="-1">
                <a:latin typeface="Arial"/>
              </a:rPr>
              <a:t>Pulse para editar el formato del texto de título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2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3200" b="0" strike="noStrike" spc="-1">
                <a:latin typeface="Arial"/>
              </a:rPr>
              <a:t>Pulse para editar el formato de texto del esquema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s-ES" sz="2800" b="0" strike="noStrike" spc="-1">
                <a:latin typeface="Arial"/>
              </a:rPr>
              <a:t>Segundo nivel del esquema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2400" b="0" strike="noStrike" spc="-1">
                <a:latin typeface="Arial"/>
              </a:rPr>
              <a:t>Tercer nivel del esquema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s-ES" sz="2000" b="0" strike="noStrike" spc="-1">
                <a:latin typeface="Arial"/>
              </a:rPr>
              <a:t>Cuarto nivel del esquema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2000" b="0" strike="noStrike" spc="-1">
                <a:latin typeface="Arial"/>
              </a:rPr>
              <a:t>Quinto nivel del esquema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2000" b="0" strike="noStrike" spc="-1">
                <a:latin typeface="Arial"/>
              </a:rPr>
              <a:t>Sexto nivel del esquema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2000" b="0" strike="noStrike" spc="-1">
                <a:latin typeface="Arial"/>
              </a:rPr>
              <a:t>Séptimo nivel del esquema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37 Imagen"/>
          <p:cNvPicPr/>
          <p:nvPr/>
        </p:nvPicPr>
        <p:blipFill>
          <a:blip r:embed="rId3"/>
          <a:stretch/>
        </p:blipFill>
        <p:spPr>
          <a:xfrm>
            <a:off x="7020000" y="180000"/>
            <a:ext cx="2016360" cy="1343160"/>
          </a:xfrm>
          <a:prstGeom prst="rect">
            <a:avLst/>
          </a:prstGeom>
          <a:ln w="0">
            <a:noFill/>
          </a:ln>
        </p:spPr>
      </p:pic>
      <p:sp>
        <p:nvSpPr>
          <p:cNvPr id="39" name="CuadroTexto 14"/>
          <p:cNvSpPr/>
          <p:nvPr/>
        </p:nvSpPr>
        <p:spPr>
          <a:xfrm>
            <a:off x="5040000" y="1345680"/>
            <a:ext cx="3779640" cy="609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r">
              <a:lnSpc>
                <a:spcPct val="107000"/>
              </a:lnSpc>
              <a:spcAft>
                <a:spcPts val="799"/>
              </a:spcAft>
              <a:buNone/>
            </a:pPr>
            <a:r>
              <a:rPr lang="es-ES" sz="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SERVICIO DE NEUMOLOGIA – HOSPITAL DE MÉRIDA </a:t>
            </a:r>
            <a:r>
              <a:rPr dirty="0"/>
              <a:t/>
            </a:r>
            <a:br>
              <a:rPr dirty="0"/>
            </a:br>
            <a:r>
              <a:rPr lang="es-ES" sz="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J. </a:t>
            </a:r>
            <a:r>
              <a:rPr lang="es-ES" sz="8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Vilaplana</a:t>
            </a:r>
            <a:r>
              <a:rPr lang="es-ES" sz="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s-ES" sz="8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Vicedo</a:t>
            </a:r>
            <a:r>
              <a:rPr lang="es-ES" sz="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. J.A. Expósito Tapia. J.J. Garrido Romero. M.E. Ruíz Carretero.</a:t>
            </a:r>
            <a:r>
              <a:rPr dirty="0"/>
              <a:t/>
            </a:r>
            <a:br>
              <a:rPr dirty="0"/>
            </a:br>
            <a:r>
              <a:rPr lang="es-ES" sz="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G. García de Vinuesa Calvo. R. Villagómez </a:t>
            </a:r>
            <a:r>
              <a:rPr lang="es-ES" sz="8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Cerrato</a:t>
            </a:r>
            <a:r>
              <a:rPr lang="es-ES" sz="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. L. Mateos Caballero.</a:t>
            </a:r>
            <a:r>
              <a:rPr dirty="0"/>
              <a:t/>
            </a:r>
            <a:br>
              <a:rPr dirty="0"/>
            </a:br>
            <a:r>
              <a:rPr lang="es-ES" sz="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M. </a:t>
            </a:r>
            <a:r>
              <a:rPr lang="es-ES" sz="8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Serradilla</a:t>
            </a:r>
            <a:r>
              <a:rPr lang="es-ES" sz="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Sánchez. I.M. García </a:t>
            </a:r>
            <a:r>
              <a:rPr lang="es-ES" sz="800" b="0" strike="noStrike" spc="-1" dirty="0" smtClean="0">
                <a:solidFill>
                  <a:srgbClr val="000000"/>
                </a:solidFill>
                <a:latin typeface="Calibri"/>
                <a:ea typeface="DejaVu Sans"/>
              </a:rPr>
              <a:t>Guillo. </a:t>
            </a:r>
            <a:r>
              <a:rPr lang="es-ES" sz="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A.M. Pérez Fernández.</a:t>
            </a:r>
            <a:endParaRPr lang="es-ES" sz="800" b="0" strike="noStrike" spc="-1" dirty="0">
              <a:latin typeface="Arial"/>
            </a:endParaRPr>
          </a:p>
        </p:txBody>
      </p:sp>
      <p:sp>
        <p:nvSpPr>
          <p:cNvPr id="40" name="CuadroTexto 1"/>
          <p:cNvSpPr/>
          <p:nvPr/>
        </p:nvSpPr>
        <p:spPr>
          <a:xfrm>
            <a:off x="2700000" y="107280"/>
            <a:ext cx="5579640" cy="9727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just">
              <a:lnSpc>
                <a:spcPct val="100000"/>
              </a:lnSpc>
              <a:buNone/>
            </a:pPr>
            <a:r>
              <a:rPr lang="es-ES" sz="1800" b="1" strike="noStrike" spc="-1">
                <a:solidFill>
                  <a:srgbClr val="81D41A"/>
                </a:solidFill>
                <a:latin typeface="Calibri"/>
                <a:ea typeface="DejaVu Sans"/>
              </a:rPr>
              <a:t>ANÁLISIS DE LAS VARIACIONES </a:t>
            </a:r>
            <a:endParaRPr lang="es-ES" sz="1800" b="0" strike="noStrike" spc="-1">
              <a:latin typeface="Arial"/>
            </a:endParaRPr>
          </a:p>
          <a:p>
            <a:pPr algn="just">
              <a:lnSpc>
                <a:spcPct val="100000"/>
              </a:lnSpc>
              <a:buNone/>
            </a:pPr>
            <a:r>
              <a:rPr lang="es-ES" sz="1400" b="1" strike="noStrike" spc="-1">
                <a:solidFill>
                  <a:srgbClr val="000000"/>
                </a:solidFill>
                <a:latin typeface="Calibri"/>
                <a:ea typeface="DejaVu Sans"/>
              </a:rPr>
              <a:t>AGUDIZACIONES, FUNCIÓN PULMONAR, FENO Y CALIDAD DE VIDA </a:t>
            </a:r>
            <a:endParaRPr lang="es-ES" sz="1400" b="0" strike="noStrike" spc="-1">
              <a:latin typeface="Arial"/>
            </a:endParaRPr>
          </a:p>
          <a:p>
            <a:pPr algn="just">
              <a:lnSpc>
                <a:spcPct val="100000"/>
              </a:lnSpc>
              <a:buNone/>
            </a:pPr>
            <a:r>
              <a:rPr lang="es-ES" sz="1100" b="1" strike="noStrike" spc="-1">
                <a:solidFill>
                  <a:srgbClr val="000000"/>
                </a:solidFill>
                <a:latin typeface="Calibri"/>
                <a:ea typeface="DejaVu Sans"/>
              </a:rPr>
              <a:t>EN PACIENTES CON ASMA GRAVE NO CONTROLADA (AGNC)</a:t>
            </a:r>
            <a:endParaRPr lang="es-ES" sz="1100" b="0" strike="noStrike" spc="-1">
              <a:latin typeface="Arial"/>
            </a:endParaRPr>
          </a:p>
          <a:p>
            <a:pPr algn="just">
              <a:lnSpc>
                <a:spcPct val="100000"/>
              </a:lnSpc>
              <a:buNone/>
            </a:pPr>
            <a:r>
              <a:rPr lang="es-ES" sz="1200" b="1" strike="noStrike" spc="-1">
                <a:solidFill>
                  <a:srgbClr val="000000"/>
                </a:solidFill>
                <a:latin typeface="Calibri"/>
                <a:ea typeface="DejaVu Sans"/>
              </a:rPr>
              <a:t>TRAS INICIO DE TRATAMIENTO CON </a:t>
            </a:r>
            <a:r>
              <a:rPr lang="es-ES" sz="1500" b="1" strike="noStrike" spc="-1">
                <a:solidFill>
                  <a:srgbClr val="000000"/>
                </a:solidFill>
                <a:latin typeface="Calibri"/>
                <a:ea typeface="DejaVu Sans"/>
              </a:rPr>
              <a:t>DUPILUMAB </a:t>
            </a:r>
            <a:endParaRPr lang="es-ES" sz="1500" b="0" strike="noStrike" spc="-1">
              <a:latin typeface="Arial"/>
            </a:endParaRPr>
          </a:p>
        </p:txBody>
      </p:sp>
      <p:sp>
        <p:nvSpPr>
          <p:cNvPr id="41" name="CuadroTexto 2"/>
          <p:cNvSpPr/>
          <p:nvPr/>
        </p:nvSpPr>
        <p:spPr>
          <a:xfrm>
            <a:off x="324000" y="1944000"/>
            <a:ext cx="1791000" cy="257400"/>
          </a:xfrm>
          <a:prstGeom prst="rect">
            <a:avLst/>
          </a:prstGeom>
          <a:solidFill>
            <a:srgbClr val="92D050"/>
          </a:solidFill>
          <a:ln w="12700">
            <a:solidFill>
              <a:srgbClr val="00B05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s-ES" sz="1100" b="0" strike="noStrike" spc="-1">
                <a:solidFill>
                  <a:srgbClr val="000000"/>
                </a:solidFill>
                <a:latin typeface="Arial"/>
                <a:ea typeface="DejaVu Sans"/>
              </a:rPr>
              <a:t>INTRODUCCIÓN</a:t>
            </a:r>
            <a:endParaRPr lang="es-ES" sz="1100" b="0" strike="noStrike" spc="-1">
              <a:latin typeface="Arial"/>
            </a:endParaRPr>
          </a:p>
        </p:txBody>
      </p:sp>
      <p:sp>
        <p:nvSpPr>
          <p:cNvPr id="42" name="CuadroTexto 3"/>
          <p:cNvSpPr/>
          <p:nvPr/>
        </p:nvSpPr>
        <p:spPr>
          <a:xfrm>
            <a:off x="330840" y="2212920"/>
            <a:ext cx="4168800" cy="860320"/>
          </a:xfrm>
          <a:prstGeom prst="rect">
            <a:avLst/>
          </a:prstGeom>
          <a:noFill/>
          <a:ln w="12700">
            <a:solidFill>
              <a:srgbClr val="00B05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just">
              <a:lnSpc>
                <a:spcPct val="100000"/>
              </a:lnSpc>
              <a:buNone/>
            </a:pPr>
            <a:r>
              <a:rPr lang="es-ES" sz="1000" b="0" strike="noStrike" spc="-1" dirty="0" err="1" smtClean="0">
                <a:solidFill>
                  <a:srgbClr val="000000"/>
                </a:solidFill>
                <a:latin typeface="Arial"/>
                <a:ea typeface="DejaVu Sans"/>
              </a:rPr>
              <a:t>Dupilumab</a:t>
            </a:r>
            <a:r>
              <a:rPr lang="es-ES" sz="1000" b="0" strike="noStrike" spc="-1" dirty="0" smtClean="0">
                <a:solidFill>
                  <a:srgbClr val="000000"/>
                </a:solidFill>
                <a:latin typeface="Arial"/>
                <a:ea typeface="DejaVu Sans"/>
              </a:rPr>
              <a:t> es un anticuerpo monoclonal dirigido contra las </a:t>
            </a:r>
            <a:r>
              <a:rPr lang="es-ES" sz="1000" b="0" strike="noStrike" spc="-1" dirty="0" err="1" smtClean="0">
                <a:solidFill>
                  <a:srgbClr val="000000"/>
                </a:solidFill>
                <a:latin typeface="Arial"/>
                <a:ea typeface="DejaVu Sans"/>
              </a:rPr>
              <a:t>interleukinas</a:t>
            </a:r>
            <a:r>
              <a:rPr lang="es-ES" sz="1000" b="0" strike="noStrike" spc="-1" dirty="0" smtClean="0">
                <a:solidFill>
                  <a:srgbClr val="000000"/>
                </a:solidFill>
                <a:latin typeface="Arial"/>
                <a:ea typeface="DejaVu Sans"/>
              </a:rPr>
              <a:t> 4 y 13 que ha demostrado disminuir las agudizaciones, mejorar la función pulmonar, mejorar los niveles de la fracción exhalada de óxido nítrico(</a:t>
            </a:r>
            <a:r>
              <a:rPr lang="es-ES" sz="1000" b="0" strike="noStrike" spc="-1" dirty="0" err="1" smtClean="0">
                <a:solidFill>
                  <a:srgbClr val="000000"/>
                </a:solidFill>
                <a:latin typeface="Arial"/>
                <a:ea typeface="DejaVu Sans"/>
              </a:rPr>
              <a:t>FeNO</a:t>
            </a:r>
            <a:r>
              <a:rPr lang="es-ES" sz="1000" b="0" strike="noStrike" spc="-1" dirty="0" smtClean="0">
                <a:solidFill>
                  <a:srgbClr val="000000"/>
                </a:solidFill>
                <a:latin typeface="Arial"/>
                <a:ea typeface="DejaVu Sans"/>
              </a:rPr>
              <a:t>) y la calidad de vida de los pacientes con asma grave.  </a:t>
            </a:r>
            <a:endParaRPr lang="es-ES" sz="1000" b="0" strike="noStrike" spc="-1" dirty="0">
              <a:latin typeface="Arial"/>
            </a:endParaRPr>
          </a:p>
        </p:txBody>
      </p:sp>
      <p:sp>
        <p:nvSpPr>
          <p:cNvPr id="43" name="CuadroTexto 4"/>
          <p:cNvSpPr/>
          <p:nvPr/>
        </p:nvSpPr>
        <p:spPr>
          <a:xfrm>
            <a:off x="312480" y="3162240"/>
            <a:ext cx="1847160" cy="257400"/>
          </a:xfrm>
          <a:prstGeom prst="rect">
            <a:avLst/>
          </a:prstGeom>
          <a:solidFill>
            <a:srgbClr val="92D050"/>
          </a:solidFill>
          <a:ln w="12700">
            <a:solidFill>
              <a:srgbClr val="00B05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s-ES" sz="1100" b="0" strike="noStrike" spc="-1">
                <a:solidFill>
                  <a:srgbClr val="000000"/>
                </a:solidFill>
                <a:latin typeface="Arial"/>
                <a:ea typeface="DejaVu Sans"/>
              </a:rPr>
              <a:t>OBJETIVOS</a:t>
            </a:r>
            <a:endParaRPr lang="es-ES" sz="1100" b="0" strike="noStrike" spc="-1">
              <a:latin typeface="Arial"/>
            </a:endParaRPr>
          </a:p>
        </p:txBody>
      </p:sp>
      <p:sp>
        <p:nvSpPr>
          <p:cNvPr id="44" name="CuadroTexto 5"/>
          <p:cNvSpPr/>
          <p:nvPr/>
        </p:nvSpPr>
        <p:spPr>
          <a:xfrm>
            <a:off x="321120" y="3405664"/>
            <a:ext cx="4187160" cy="1475873"/>
          </a:xfrm>
          <a:prstGeom prst="rect">
            <a:avLst/>
          </a:prstGeom>
          <a:noFill/>
          <a:ln w="12700">
            <a:solidFill>
              <a:srgbClr val="00B05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es-ES" sz="1000" b="0" strike="noStrike" spc="-1" dirty="0">
                <a:solidFill>
                  <a:srgbClr val="000000"/>
                </a:solidFill>
                <a:latin typeface="Arial"/>
                <a:ea typeface="Calibri"/>
              </a:rPr>
              <a:t>Evaluar el efecto del tratamiento con </a:t>
            </a:r>
            <a:r>
              <a:rPr lang="es-ES" sz="1000" b="0" strike="noStrike" spc="-1" dirty="0" err="1">
                <a:solidFill>
                  <a:srgbClr val="000000"/>
                </a:solidFill>
                <a:latin typeface="Arial"/>
                <a:ea typeface="Calibri"/>
              </a:rPr>
              <a:t>dupilumab</a:t>
            </a:r>
            <a:r>
              <a:rPr lang="es-ES" sz="1000" b="0" strike="noStrike" spc="-1" dirty="0">
                <a:solidFill>
                  <a:srgbClr val="000000"/>
                </a:solidFill>
                <a:latin typeface="Arial"/>
                <a:ea typeface="Calibri"/>
              </a:rPr>
              <a:t> </a:t>
            </a:r>
            <a:r>
              <a:rPr lang="es-ES" sz="1000" b="0" strike="noStrike" spc="-1" dirty="0" smtClean="0">
                <a:solidFill>
                  <a:srgbClr val="000000"/>
                </a:solidFill>
                <a:latin typeface="Arial"/>
                <a:ea typeface="Calibri"/>
              </a:rPr>
              <a:t>en </a:t>
            </a:r>
            <a:r>
              <a:rPr lang="es-ES" sz="1000" b="0" strike="noStrike" spc="-1" dirty="0">
                <a:solidFill>
                  <a:srgbClr val="000000"/>
                </a:solidFill>
                <a:latin typeface="Arial"/>
                <a:ea typeface="Calibri"/>
              </a:rPr>
              <a:t>pacientes con AGNC en :</a:t>
            </a:r>
            <a:endParaRPr lang="es-ES" sz="1000" b="0" strike="noStrike" spc="-1" dirty="0">
              <a:latin typeface="Arial"/>
            </a:endParaRPr>
          </a:p>
          <a:p>
            <a:pPr marL="171360" indent="-171360" algn="just">
              <a:lnSpc>
                <a:spcPct val="100000"/>
              </a:lnSpc>
              <a:spcAft>
                <a:spcPts val="1199"/>
              </a:spcAft>
              <a:buClr>
                <a:srgbClr val="00B050"/>
              </a:buClr>
              <a:buFont typeface="Wingdings" charset="2"/>
              <a:buChar char=""/>
            </a:pPr>
            <a:r>
              <a:rPr lang="es-ES" sz="1000" b="0" strike="noStrike" spc="-1" dirty="0">
                <a:solidFill>
                  <a:srgbClr val="222222"/>
                </a:solidFill>
                <a:latin typeface="Arial"/>
                <a:ea typeface="Times New Roman"/>
              </a:rPr>
              <a:t>Agudizaciones </a:t>
            </a:r>
            <a:endParaRPr lang="es-ES" sz="1000" b="0" strike="noStrike" spc="-1" dirty="0">
              <a:latin typeface="Arial"/>
            </a:endParaRPr>
          </a:p>
          <a:p>
            <a:pPr marL="171360" indent="-171360" algn="just">
              <a:lnSpc>
                <a:spcPct val="100000"/>
              </a:lnSpc>
              <a:spcAft>
                <a:spcPts val="1199"/>
              </a:spcAft>
              <a:buClr>
                <a:srgbClr val="00B050"/>
              </a:buClr>
              <a:buFont typeface="Wingdings" charset="2"/>
              <a:buChar char=""/>
            </a:pPr>
            <a:r>
              <a:rPr lang="es-ES" sz="1000" b="0" strike="noStrike" spc="-1" dirty="0" err="1">
                <a:solidFill>
                  <a:srgbClr val="222222"/>
                </a:solidFill>
                <a:latin typeface="Arial"/>
                <a:ea typeface="Times New Roman"/>
              </a:rPr>
              <a:t>FeNO</a:t>
            </a:r>
            <a:endParaRPr lang="es-ES" sz="1000" b="0" strike="noStrike" spc="-1" dirty="0">
              <a:latin typeface="Arial"/>
            </a:endParaRPr>
          </a:p>
          <a:p>
            <a:pPr marL="171360" indent="-171360" algn="just">
              <a:lnSpc>
                <a:spcPct val="100000"/>
              </a:lnSpc>
              <a:spcAft>
                <a:spcPts val="1199"/>
              </a:spcAft>
              <a:buClr>
                <a:srgbClr val="00B050"/>
              </a:buClr>
              <a:buFont typeface="Wingdings" charset="2"/>
              <a:buChar char=""/>
            </a:pPr>
            <a:r>
              <a:rPr lang="es-ES" sz="1000" b="0" strike="noStrike" spc="-1" dirty="0">
                <a:solidFill>
                  <a:srgbClr val="222222"/>
                </a:solidFill>
                <a:latin typeface="Arial"/>
                <a:ea typeface="Times New Roman"/>
              </a:rPr>
              <a:t>Obstrucción bronquial(FEV1) </a:t>
            </a:r>
            <a:endParaRPr lang="es-ES" sz="1000" b="0" strike="noStrike" spc="-1" dirty="0">
              <a:latin typeface="Arial"/>
            </a:endParaRPr>
          </a:p>
          <a:p>
            <a:pPr marL="171360" indent="-171360" algn="just">
              <a:lnSpc>
                <a:spcPct val="100000"/>
              </a:lnSpc>
              <a:spcAft>
                <a:spcPts val="1199"/>
              </a:spcAft>
              <a:buClr>
                <a:srgbClr val="00B050"/>
              </a:buClr>
              <a:buFont typeface="Wingdings" charset="2"/>
              <a:buChar char=""/>
            </a:pPr>
            <a:r>
              <a:rPr lang="es-ES" sz="1000" b="0" strike="noStrike" spc="-1" dirty="0">
                <a:solidFill>
                  <a:srgbClr val="222222"/>
                </a:solidFill>
                <a:latin typeface="Arial"/>
                <a:ea typeface="Times New Roman"/>
              </a:rPr>
              <a:t>Calidad de vida(ACT)</a:t>
            </a:r>
            <a:endParaRPr lang="es-ES" sz="1000" b="0" strike="noStrike" spc="-1" dirty="0">
              <a:latin typeface="Arial"/>
            </a:endParaRPr>
          </a:p>
        </p:txBody>
      </p:sp>
      <p:graphicFrame>
        <p:nvGraphicFramePr>
          <p:cNvPr id="45" name="Tabla 10"/>
          <p:cNvGraphicFramePr/>
          <p:nvPr>
            <p:extLst>
              <p:ext uri="{D42A27DB-BD31-4B8C-83A1-F6EECF244321}">
                <p14:modId xmlns:p14="http://schemas.microsoft.com/office/powerpoint/2010/main" val="1071451531"/>
              </p:ext>
            </p:extLst>
          </p:nvPr>
        </p:nvGraphicFramePr>
        <p:xfrm>
          <a:off x="4853880" y="2174040"/>
          <a:ext cx="3584880" cy="2393640"/>
        </p:xfrm>
        <a:graphic>
          <a:graphicData uri="http://schemas.openxmlformats.org/drawingml/2006/table">
            <a:tbl>
              <a:tblPr/>
              <a:tblGrid>
                <a:gridCol w="2286000"/>
                <a:gridCol w="1298880"/>
              </a:tblGrid>
              <a:tr h="276480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es-ES" sz="1200" b="0" strike="noStrike" spc="-1" dirty="0">
                          <a:solidFill>
                            <a:srgbClr val="000000"/>
                          </a:solidFill>
                          <a:latin typeface="Arial"/>
                        </a:rPr>
                        <a:t>CARACTERÍSTICAS DE LA MUESTRA</a:t>
                      </a:r>
                      <a:endParaRPr lang="es-ES" sz="1200" b="0" strike="noStrike" spc="-1" dirty="0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solidFill>
                      <a:srgbClr val="81D41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</a:tr>
              <a:tr h="2462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es-ES" sz="10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Tamaño muestral (N)</a:t>
                      </a:r>
                      <a:endParaRPr lang="es-ES" sz="1000" b="0" strike="noStrike" spc="-1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999999"/>
                      </a:solidFill>
                    </a:lnL>
                    <a:lnR w="720">
                      <a:solidFill>
                        <a:srgbClr val="999999"/>
                      </a:solidFill>
                    </a:lnR>
                    <a:lnB w="720">
                      <a:solidFill>
                        <a:srgbClr val="999999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es-ES" sz="1000" b="0" strike="noStrike" spc="-1" dirty="0">
                          <a:solidFill>
                            <a:srgbClr val="000000"/>
                          </a:solidFill>
                          <a:latin typeface="Arial"/>
                        </a:rPr>
                        <a:t>11</a:t>
                      </a:r>
                      <a:endParaRPr lang="es-ES" sz="1000" b="0" strike="noStrike" spc="-1" dirty="0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999999"/>
                      </a:solidFill>
                    </a:lnL>
                    <a:lnR w="720">
                      <a:solidFill>
                        <a:srgbClr val="999999"/>
                      </a:solidFill>
                    </a:lnR>
                    <a:lnT w="720">
                      <a:solidFill>
                        <a:srgbClr val="999999"/>
                      </a:solidFill>
                    </a:lnT>
                    <a:lnB w="720">
                      <a:solidFill>
                        <a:srgbClr val="999999"/>
                      </a:solidFill>
                    </a:lnB>
                    <a:solidFill>
                      <a:srgbClr val="E6E6E6"/>
                    </a:solidFill>
                  </a:tcPr>
                </a:tc>
              </a:tr>
              <a:tr h="2462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es-ES" sz="1000" b="0" strike="noStrike" spc="-1">
                          <a:latin typeface="Arial"/>
                        </a:rPr>
                        <a:t>Sexo femenino (n%)</a:t>
                      </a:r>
                    </a:p>
                  </a:txBody>
                  <a:tcPr marL="90000" marR="90000">
                    <a:lnL w="720">
                      <a:solidFill>
                        <a:srgbClr val="999999"/>
                      </a:solidFill>
                    </a:lnL>
                    <a:lnR w="720">
                      <a:solidFill>
                        <a:srgbClr val="999999"/>
                      </a:solidFill>
                    </a:lnR>
                    <a:lnT w="720">
                      <a:solidFill>
                        <a:srgbClr val="999999"/>
                      </a:solidFill>
                    </a:lnT>
                    <a:lnB w="720">
                      <a:solidFill>
                        <a:srgbClr val="99999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es-ES" sz="1000" b="0" strike="noStrike" spc="-1" dirty="0">
                          <a:latin typeface="Arial"/>
                        </a:rPr>
                        <a:t>6 (54%)</a:t>
                      </a:r>
                    </a:p>
                  </a:txBody>
                  <a:tcPr marL="90000" marR="90000">
                    <a:lnL w="720">
                      <a:solidFill>
                        <a:srgbClr val="999999"/>
                      </a:solidFill>
                    </a:lnL>
                    <a:lnR w="720">
                      <a:solidFill>
                        <a:srgbClr val="999999"/>
                      </a:solidFill>
                    </a:lnR>
                    <a:lnT w="720">
                      <a:solidFill>
                        <a:srgbClr val="999999"/>
                      </a:solidFill>
                    </a:lnT>
                    <a:lnB w="720">
                      <a:solidFill>
                        <a:srgbClr val="999999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2462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es-ES" sz="1000" b="0" strike="noStrike" spc="-1">
                          <a:latin typeface="Arial"/>
                        </a:rPr>
                        <a:t>Sexo masuculino (n%)</a:t>
                      </a:r>
                    </a:p>
                  </a:txBody>
                  <a:tcPr marL="90000" marR="90000">
                    <a:lnL w="720">
                      <a:solidFill>
                        <a:srgbClr val="999999"/>
                      </a:solidFill>
                    </a:lnL>
                    <a:lnR w="720">
                      <a:solidFill>
                        <a:srgbClr val="999999"/>
                      </a:solidFill>
                    </a:lnR>
                    <a:lnT w="720">
                      <a:solidFill>
                        <a:srgbClr val="999999"/>
                      </a:solidFill>
                    </a:lnT>
                    <a:lnB w="720">
                      <a:solidFill>
                        <a:srgbClr val="999999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es-ES" sz="1000" b="0" strike="noStrike" spc="-1">
                          <a:latin typeface="Arial"/>
                        </a:rPr>
                        <a:t>5 (45%)</a:t>
                      </a:r>
                    </a:p>
                  </a:txBody>
                  <a:tcPr marL="90000" marR="90000">
                    <a:lnL w="720">
                      <a:solidFill>
                        <a:srgbClr val="999999"/>
                      </a:solidFill>
                    </a:lnL>
                    <a:lnR w="720">
                      <a:solidFill>
                        <a:srgbClr val="999999"/>
                      </a:solidFill>
                    </a:lnR>
                    <a:lnT w="720">
                      <a:solidFill>
                        <a:srgbClr val="999999"/>
                      </a:solidFill>
                    </a:lnT>
                    <a:lnB w="720">
                      <a:solidFill>
                        <a:srgbClr val="999999"/>
                      </a:solidFill>
                    </a:lnB>
                    <a:solidFill>
                      <a:srgbClr val="E6E6E6"/>
                    </a:solidFill>
                  </a:tcPr>
                </a:tc>
              </a:tr>
              <a:tr h="2462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  <a:tabLst>
                          <a:tab pos="0" algn="l"/>
                        </a:tabLst>
                      </a:pPr>
                      <a:r>
                        <a:rPr lang="es-ES" sz="1000" b="0" strike="noStrike" spc="-1">
                          <a:latin typeface="Arial"/>
                        </a:rPr>
                        <a:t>Media de edad de diagnotico de agnc </a:t>
                      </a:r>
                    </a:p>
                  </a:txBody>
                  <a:tcPr marL="90000" marR="90000">
                    <a:lnL w="720">
                      <a:solidFill>
                        <a:srgbClr val="999999"/>
                      </a:solidFill>
                    </a:lnL>
                    <a:lnR w="720">
                      <a:solidFill>
                        <a:srgbClr val="999999"/>
                      </a:solidFill>
                    </a:lnR>
                    <a:lnT w="720">
                      <a:solidFill>
                        <a:srgbClr val="999999"/>
                      </a:solidFill>
                    </a:lnT>
                    <a:lnB w="720">
                      <a:solidFill>
                        <a:srgbClr val="99999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  <a:tabLst>
                          <a:tab pos="0" algn="l"/>
                        </a:tabLst>
                      </a:pPr>
                      <a:r>
                        <a:rPr lang="es-ES" sz="1000" b="0" strike="noStrike" spc="-1" dirty="0">
                          <a:latin typeface="Arial"/>
                        </a:rPr>
                        <a:t>51,18 años </a:t>
                      </a:r>
                    </a:p>
                  </a:txBody>
                  <a:tcPr marL="90000" marR="90000">
                    <a:lnL w="720">
                      <a:solidFill>
                        <a:srgbClr val="999999"/>
                      </a:solidFill>
                    </a:lnL>
                    <a:lnR w="720">
                      <a:solidFill>
                        <a:srgbClr val="999999"/>
                      </a:solidFill>
                    </a:lnR>
                    <a:lnT w="720">
                      <a:solidFill>
                        <a:srgbClr val="999999"/>
                      </a:solidFill>
                    </a:lnT>
                    <a:lnB w="720">
                      <a:solidFill>
                        <a:srgbClr val="999999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351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  <a:tabLst>
                          <a:tab pos="0" algn="l"/>
                        </a:tabLst>
                      </a:pPr>
                      <a:r>
                        <a:rPr lang="es-ES" sz="1000" b="0" strike="noStrike" spc="-1">
                          <a:latin typeface="Arial"/>
                        </a:rPr>
                        <a:t>Fenotipo T2 alérgico</a:t>
                      </a:r>
                    </a:p>
                  </a:txBody>
                  <a:tcPr marL="90000" marR="90000">
                    <a:lnL w="720">
                      <a:solidFill>
                        <a:srgbClr val="999999"/>
                      </a:solidFill>
                    </a:lnL>
                    <a:lnR w="720">
                      <a:solidFill>
                        <a:srgbClr val="999999"/>
                      </a:solidFill>
                    </a:lnR>
                    <a:lnT w="720">
                      <a:solidFill>
                        <a:srgbClr val="999999"/>
                      </a:solidFill>
                    </a:lnT>
                    <a:lnB w="720">
                      <a:solidFill>
                        <a:srgbClr val="999999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  <a:tabLst>
                          <a:tab pos="0" algn="l"/>
                        </a:tabLst>
                      </a:pPr>
                      <a:r>
                        <a:rPr lang="es-ES" sz="1000" b="0" strike="noStrike" spc="-1">
                          <a:latin typeface="Arial"/>
                        </a:rPr>
                        <a:t>7 </a:t>
                      </a:r>
                    </a:p>
                  </a:txBody>
                  <a:tcPr marL="90000" marR="90000">
                    <a:lnL w="720">
                      <a:solidFill>
                        <a:srgbClr val="999999"/>
                      </a:solidFill>
                    </a:lnL>
                    <a:lnR w="720">
                      <a:solidFill>
                        <a:srgbClr val="999999"/>
                      </a:solidFill>
                    </a:lnR>
                    <a:lnT w="720">
                      <a:solidFill>
                        <a:srgbClr val="999999"/>
                      </a:solidFill>
                    </a:lnT>
                    <a:lnB w="720">
                      <a:solidFill>
                        <a:srgbClr val="999999"/>
                      </a:solidFill>
                    </a:lnB>
                    <a:solidFill>
                      <a:srgbClr val="E6E6E6"/>
                    </a:solidFill>
                  </a:tcPr>
                </a:tc>
              </a:tr>
              <a:tr h="2462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  <a:tabLst>
                          <a:tab pos="0" algn="l"/>
                        </a:tabLst>
                      </a:pPr>
                      <a:r>
                        <a:rPr lang="es-ES" sz="1000" b="0" strike="noStrike" spc="-1" dirty="0">
                          <a:latin typeface="Arial"/>
                        </a:rPr>
                        <a:t>Fenotipo T2 </a:t>
                      </a:r>
                      <a:r>
                        <a:rPr lang="es-ES" sz="1000" b="0" strike="noStrike" spc="-1" dirty="0" err="1" smtClean="0">
                          <a:latin typeface="Arial"/>
                        </a:rPr>
                        <a:t>eosinofílico</a:t>
                      </a:r>
                      <a:endParaRPr lang="es-ES" sz="1000" b="0" strike="noStrike" spc="-1" dirty="0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999999"/>
                      </a:solidFill>
                    </a:lnL>
                    <a:lnR w="720">
                      <a:solidFill>
                        <a:srgbClr val="999999"/>
                      </a:solidFill>
                    </a:lnR>
                    <a:lnT w="720">
                      <a:solidFill>
                        <a:srgbClr val="999999"/>
                      </a:solidFill>
                    </a:lnT>
                    <a:lnB w="720">
                      <a:solidFill>
                        <a:srgbClr val="99999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es-ES" sz="1000" b="0" strike="noStrike" spc="-1">
                          <a:latin typeface="Arial"/>
                        </a:rPr>
                        <a:t>4</a:t>
                      </a:r>
                    </a:p>
                  </a:txBody>
                  <a:tcPr marL="90000" marR="90000">
                    <a:lnL w="720">
                      <a:solidFill>
                        <a:srgbClr val="999999"/>
                      </a:solidFill>
                    </a:lnL>
                    <a:lnR w="720">
                      <a:solidFill>
                        <a:srgbClr val="999999"/>
                      </a:solidFill>
                    </a:lnR>
                    <a:lnT w="720">
                      <a:solidFill>
                        <a:srgbClr val="999999"/>
                      </a:solidFill>
                    </a:lnT>
                    <a:lnB w="720">
                      <a:solidFill>
                        <a:srgbClr val="999999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5508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es-ES" sz="1000" b="0" strike="noStrike" spc="-1" dirty="0">
                          <a:latin typeface="Arial"/>
                        </a:rPr>
                        <a:t>Tratamiento con biológico al inicio</a:t>
                      </a:r>
                    </a:p>
                  </a:txBody>
                  <a:tcPr marL="90000" marR="90000" anchor="ctr">
                    <a:lnL w="720">
                      <a:solidFill>
                        <a:srgbClr val="999999"/>
                      </a:solidFill>
                    </a:lnL>
                    <a:lnR w="720">
                      <a:solidFill>
                        <a:srgbClr val="999999"/>
                      </a:solidFill>
                    </a:lnR>
                    <a:lnT w="720">
                      <a:solidFill>
                        <a:srgbClr val="999999"/>
                      </a:solidFill>
                    </a:lnT>
                    <a:lnB w="720">
                      <a:solidFill>
                        <a:srgbClr val="999999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es-ES" sz="1000" b="0" strike="noStrike" spc="-1" dirty="0" smtClean="0">
                          <a:latin typeface="Arial"/>
                        </a:rPr>
                        <a:t>6 </a:t>
                      </a:r>
                      <a:r>
                        <a:rPr lang="es-ES" sz="1000" b="0" strike="noStrike" spc="-1" dirty="0" err="1" smtClean="0">
                          <a:latin typeface="Arial"/>
                        </a:rPr>
                        <a:t>Omalizumab</a:t>
                      </a:r>
                      <a:endParaRPr lang="es-ES" sz="1000" b="0" strike="noStrike" spc="-1" baseline="0" dirty="0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es-ES" sz="1000" b="0" strike="noStrike" spc="-1" dirty="0" smtClean="0">
                          <a:latin typeface="Arial"/>
                        </a:rPr>
                        <a:t>1 </a:t>
                      </a:r>
                      <a:r>
                        <a:rPr lang="es-ES" sz="1000" b="0" strike="noStrike" spc="-1" dirty="0" err="1">
                          <a:latin typeface="Arial"/>
                        </a:rPr>
                        <a:t>Benralizumab</a:t>
                      </a:r>
                      <a:endParaRPr lang="es-ES" sz="1000" b="0" strike="noStrike" spc="-1" dirty="0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999999"/>
                      </a:solidFill>
                    </a:lnL>
                    <a:lnR w="720">
                      <a:solidFill>
                        <a:srgbClr val="999999"/>
                      </a:solidFill>
                    </a:lnR>
                    <a:lnT w="720">
                      <a:solidFill>
                        <a:srgbClr val="999999"/>
                      </a:solidFill>
                    </a:lnT>
                    <a:lnB w="720">
                      <a:solidFill>
                        <a:srgbClr val="999999"/>
                      </a:solidFill>
                    </a:lnB>
                    <a:solidFill>
                      <a:srgbClr val="E6E6E6"/>
                    </a:solidFill>
                  </a:tcPr>
                </a:tc>
              </a:tr>
            </a:tbl>
          </a:graphicData>
        </a:graphic>
      </p:graphicFrame>
      <p:sp>
        <p:nvSpPr>
          <p:cNvPr id="46" name="Anillo 5"/>
          <p:cNvSpPr/>
          <p:nvPr/>
        </p:nvSpPr>
        <p:spPr>
          <a:xfrm>
            <a:off x="2340000" y="1345680"/>
            <a:ext cx="2879640" cy="633960"/>
          </a:xfrm>
          <a:prstGeom prst="donut">
            <a:avLst>
              <a:gd name="adj" fmla="val 1258"/>
            </a:avLst>
          </a:prstGeom>
          <a:solidFill>
            <a:srgbClr val="92D050"/>
          </a:solidFill>
          <a:ln>
            <a:solidFill>
              <a:srgbClr val="00B05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s-ES" sz="1200" b="0" strike="noStrike" spc="-1">
                <a:solidFill>
                  <a:srgbClr val="000000"/>
                </a:solidFill>
                <a:latin typeface="Arial"/>
                <a:ea typeface="DejaVu Sans"/>
              </a:rPr>
              <a:t>Resultados con análisis</a:t>
            </a:r>
            <a:endParaRPr lang="es-ES" sz="1200" b="0" strike="noStrike" spc="-1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r>
              <a:rPr lang="es-ES" sz="1200" b="0" strike="noStrike" spc="-1">
                <a:solidFill>
                  <a:srgbClr val="000000"/>
                </a:solidFill>
                <a:latin typeface="Arial"/>
                <a:ea typeface="DejaVu Sans"/>
              </a:rPr>
              <a:t> de medias emparejadas</a:t>
            </a:r>
            <a:endParaRPr lang="es-ES" sz="1200" b="0" strike="noStrike" spc="-1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r>
              <a:rPr lang="es-ES" sz="1200" b="0" strike="noStrike" spc="-1">
                <a:solidFill>
                  <a:srgbClr val="000000"/>
                </a:solidFill>
                <a:latin typeface="Arial"/>
                <a:ea typeface="DejaVu Sans"/>
              </a:rPr>
              <a:t>Con  T de Student. </a:t>
            </a:r>
            <a:endParaRPr lang="es-ES" sz="1200" b="0" strike="noStrike" spc="-1">
              <a:latin typeface="Arial"/>
            </a:endParaRPr>
          </a:p>
        </p:txBody>
      </p:sp>
      <p:pic>
        <p:nvPicPr>
          <p:cNvPr id="47" name="46 Imagen"/>
          <p:cNvPicPr/>
          <p:nvPr/>
        </p:nvPicPr>
        <p:blipFill>
          <a:blip r:embed="rId4"/>
          <a:stretch/>
        </p:blipFill>
        <p:spPr>
          <a:xfrm>
            <a:off x="324000" y="951480"/>
            <a:ext cx="1791000" cy="992160"/>
          </a:xfrm>
          <a:prstGeom prst="rect">
            <a:avLst/>
          </a:prstGeom>
          <a:ln w="0">
            <a:noFill/>
          </a:ln>
        </p:spPr>
      </p:pic>
      <p:sp>
        <p:nvSpPr>
          <p:cNvPr id="48" name="CuadroTexto 6"/>
          <p:cNvSpPr/>
          <p:nvPr/>
        </p:nvSpPr>
        <p:spPr>
          <a:xfrm>
            <a:off x="0" y="642240"/>
            <a:ext cx="2519640" cy="77400"/>
          </a:xfrm>
          <a:prstGeom prst="rect">
            <a:avLst/>
          </a:prstGeom>
          <a:solidFill>
            <a:srgbClr val="92D050"/>
          </a:solidFill>
          <a:ln w="12700">
            <a:solidFill>
              <a:srgbClr val="00B05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CuadroTexto 9"/>
          <p:cNvSpPr/>
          <p:nvPr/>
        </p:nvSpPr>
        <p:spPr>
          <a:xfrm>
            <a:off x="486720" y="3780000"/>
            <a:ext cx="7972920" cy="1154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171360" indent="-171360" algn="just">
              <a:lnSpc>
                <a:spcPct val="100000"/>
              </a:lnSpc>
              <a:spcAft>
                <a:spcPts val="1199"/>
              </a:spcAft>
              <a:buClr>
                <a:srgbClr val="00B050"/>
              </a:buClr>
              <a:buFont typeface="Wingdings" charset="2"/>
              <a:buChar char=""/>
            </a:pPr>
            <a:r>
              <a:rPr lang="es-ES" sz="1200" b="0" strike="noStrike" spc="-1" dirty="0">
                <a:solidFill>
                  <a:srgbClr val="222222"/>
                </a:solidFill>
                <a:latin typeface="Arial"/>
                <a:ea typeface="Times New Roman"/>
              </a:rPr>
              <a:t>En nuestro estudio observamos una mejoría en las agudizaciones, la función pulmonar, los niveles de </a:t>
            </a:r>
            <a:r>
              <a:rPr lang="es-ES" sz="1200" b="0" strike="noStrike" spc="-1" dirty="0" err="1">
                <a:solidFill>
                  <a:srgbClr val="222222"/>
                </a:solidFill>
                <a:latin typeface="Arial"/>
                <a:ea typeface="Times New Roman"/>
              </a:rPr>
              <a:t>FeNO</a:t>
            </a:r>
            <a:r>
              <a:rPr lang="es-ES" sz="1200" b="0" strike="noStrike" spc="-1" dirty="0">
                <a:solidFill>
                  <a:srgbClr val="222222"/>
                </a:solidFill>
                <a:latin typeface="Arial"/>
                <a:ea typeface="Times New Roman"/>
              </a:rPr>
              <a:t> y la calidad de vida de los pacientes que iniciaron tratamiento con </a:t>
            </a:r>
            <a:r>
              <a:rPr lang="es-ES" sz="1200" b="0" strike="noStrike" spc="-1" dirty="0" err="1">
                <a:solidFill>
                  <a:srgbClr val="222222"/>
                </a:solidFill>
                <a:latin typeface="Arial"/>
                <a:ea typeface="Times New Roman"/>
              </a:rPr>
              <a:t>dupilumab</a:t>
            </a:r>
            <a:r>
              <a:rPr lang="es-ES" sz="1200" b="0" strike="noStrike" spc="-1" dirty="0">
                <a:solidFill>
                  <a:srgbClr val="222222"/>
                </a:solidFill>
                <a:latin typeface="Arial"/>
                <a:ea typeface="Times New Roman"/>
              </a:rPr>
              <a:t>, que en su mayoría venían de tratamiento con otro fármaco biológico. </a:t>
            </a:r>
            <a:endParaRPr lang="es-ES" sz="1200" b="0" strike="noStrike" spc="-1" dirty="0">
              <a:latin typeface="Arial"/>
            </a:endParaRPr>
          </a:p>
          <a:p>
            <a:pPr marL="171360" indent="-171360">
              <a:lnSpc>
                <a:spcPct val="100000"/>
              </a:lnSpc>
              <a:spcAft>
                <a:spcPts val="1199"/>
              </a:spcAft>
              <a:buClr>
                <a:srgbClr val="00B050"/>
              </a:buClr>
              <a:buFont typeface="Wingdings" charset="2"/>
              <a:buChar char=""/>
            </a:pPr>
            <a:r>
              <a:rPr lang="es-ES" sz="1200" b="0" strike="noStrike" spc="-1" dirty="0">
                <a:solidFill>
                  <a:srgbClr val="222222"/>
                </a:solidFill>
                <a:latin typeface="Arial"/>
                <a:ea typeface="Times New Roman"/>
              </a:rPr>
              <a:t>En el </a:t>
            </a:r>
            <a:r>
              <a:rPr lang="es-ES" sz="1200" b="0" strike="noStrike" spc="-1" dirty="0" err="1">
                <a:solidFill>
                  <a:srgbClr val="222222"/>
                </a:solidFill>
                <a:latin typeface="Arial"/>
                <a:ea typeface="Times New Roman"/>
              </a:rPr>
              <a:t>FeNO</a:t>
            </a:r>
            <a:r>
              <a:rPr lang="es-ES" sz="1200" b="0" strike="noStrike" spc="-1" dirty="0">
                <a:solidFill>
                  <a:srgbClr val="222222"/>
                </a:solidFill>
                <a:latin typeface="Arial"/>
                <a:ea typeface="Times New Roman"/>
              </a:rPr>
              <a:t> y el ACT observamos mejorías no estadísticamente significativas por lo que sería necesario ampliar el tamaño </a:t>
            </a:r>
            <a:r>
              <a:rPr lang="es-ES" sz="1200" b="0" strike="noStrike" spc="-1" dirty="0" err="1">
                <a:solidFill>
                  <a:srgbClr val="222222"/>
                </a:solidFill>
                <a:latin typeface="Arial"/>
                <a:ea typeface="Times New Roman"/>
              </a:rPr>
              <a:t>muestral</a:t>
            </a:r>
            <a:r>
              <a:rPr lang="es-ES" sz="1200" b="0" strike="noStrike" spc="-1" dirty="0">
                <a:solidFill>
                  <a:srgbClr val="222222"/>
                </a:solidFill>
                <a:latin typeface="Arial"/>
                <a:ea typeface="Times New Roman"/>
              </a:rPr>
              <a:t> para seguir estudiando dichas variables. </a:t>
            </a:r>
            <a:endParaRPr lang="es-ES" sz="1200" b="0" strike="noStrike" spc="-1" dirty="0">
              <a:latin typeface="Arial"/>
            </a:endParaRPr>
          </a:p>
        </p:txBody>
      </p:sp>
      <p:sp>
        <p:nvSpPr>
          <p:cNvPr id="50" name="Rectángulo 2"/>
          <p:cNvSpPr/>
          <p:nvPr/>
        </p:nvSpPr>
        <p:spPr>
          <a:xfrm>
            <a:off x="720000" y="3398040"/>
            <a:ext cx="1799640" cy="381600"/>
          </a:xfrm>
          <a:prstGeom prst="rect">
            <a:avLst/>
          </a:prstGeom>
          <a:solidFill>
            <a:srgbClr val="92D050"/>
          </a:solidFill>
          <a:ln w="12700">
            <a:solidFill>
              <a:srgbClr val="00B05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s-ES" sz="1100" b="0" strike="noStrike" spc="-1">
                <a:solidFill>
                  <a:srgbClr val="000000"/>
                </a:solidFill>
                <a:latin typeface="Arial"/>
                <a:ea typeface="DejaVu Sans"/>
              </a:rPr>
              <a:t>CONCLUSIONES</a:t>
            </a:r>
            <a:endParaRPr lang="es-ES" sz="1100" b="0" strike="noStrike" spc="-1">
              <a:latin typeface="Arial"/>
            </a:endParaRPr>
          </a:p>
        </p:txBody>
      </p:sp>
      <p:sp>
        <p:nvSpPr>
          <p:cNvPr id="51" name="CuadroTexto 8"/>
          <p:cNvSpPr/>
          <p:nvPr/>
        </p:nvSpPr>
        <p:spPr>
          <a:xfrm>
            <a:off x="360000" y="1260000"/>
            <a:ext cx="3059640" cy="1321985"/>
          </a:xfrm>
          <a:prstGeom prst="rect">
            <a:avLst/>
          </a:prstGeom>
          <a:noFill/>
          <a:ln w="12700">
            <a:solidFill>
              <a:srgbClr val="00B05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just">
              <a:lnSpc>
                <a:spcPct val="100000"/>
              </a:lnSpc>
              <a:buNone/>
            </a:pPr>
            <a:r>
              <a:rPr lang="es-ES" sz="1000" b="0" strike="noStrike" spc="-1" dirty="0">
                <a:solidFill>
                  <a:srgbClr val="000000"/>
                </a:solidFill>
                <a:latin typeface="Arial"/>
                <a:ea typeface="Calibri"/>
              </a:rPr>
              <a:t>Análisis retrospectivo observacional de la base de datos de pacientes con AGNC,  en consulta que han iniciado tratamiento con </a:t>
            </a:r>
            <a:r>
              <a:rPr lang="es-ES" sz="1000" b="0" strike="noStrike" spc="-1" dirty="0" err="1">
                <a:solidFill>
                  <a:srgbClr val="000000"/>
                </a:solidFill>
                <a:latin typeface="Arial"/>
                <a:ea typeface="Calibri"/>
              </a:rPr>
              <a:t>Dupilumab</a:t>
            </a:r>
            <a:r>
              <a:rPr lang="es-ES" sz="1000" b="0" strike="noStrike" spc="-1" dirty="0">
                <a:solidFill>
                  <a:srgbClr val="000000"/>
                </a:solidFill>
                <a:latin typeface="Arial"/>
                <a:ea typeface="Calibri"/>
              </a:rPr>
              <a:t> entre marzo de 2022 y marzo de 2023.</a:t>
            </a:r>
            <a:endParaRPr lang="es-ES" sz="10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es-ES" sz="10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s-ES" sz="1000" b="0" strike="noStrike" spc="-1" dirty="0">
                <a:solidFill>
                  <a:srgbClr val="000000"/>
                </a:solidFill>
                <a:latin typeface="Arial"/>
                <a:ea typeface="Calibri"/>
              </a:rPr>
              <a:t>Se cuantificaron las exacerbaciones (n=11), FENO (n=10), FEV1 (n=10) y ACT (n=10) </a:t>
            </a:r>
            <a:r>
              <a:rPr lang="es-ES" sz="1000" b="0" strike="noStrike" spc="-1" dirty="0" smtClean="0">
                <a:solidFill>
                  <a:srgbClr val="000000"/>
                </a:solidFill>
                <a:latin typeface="Arial"/>
                <a:ea typeface="Calibri"/>
              </a:rPr>
              <a:t> 6 meses antes </a:t>
            </a:r>
            <a:r>
              <a:rPr lang="es-ES" sz="1000" b="0" strike="noStrike" spc="-1" dirty="0">
                <a:solidFill>
                  <a:srgbClr val="000000"/>
                </a:solidFill>
                <a:latin typeface="Arial"/>
                <a:ea typeface="Calibri"/>
              </a:rPr>
              <a:t>de iniciar </a:t>
            </a:r>
            <a:r>
              <a:rPr lang="es-ES" sz="1000" b="0" strike="noStrike" spc="-1" dirty="0" err="1">
                <a:solidFill>
                  <a:srgbClr val="000000"/>
                </a:solidFill>
                <a:latin typeface="Arial"/>
                <a:ea typeface="Calibri"/>
              </a:rPr>
              <a:t>dupilumab</a:t>
            </a:r>
            <a:r>
              <a:rPr lang="es-ES" sz="1000" b="0" strike="noStrike" spc="-1" dirty="0">
                <a:solidFill>
                  <a:srgbClr val="000000"/>
                </a:solidFill>
                <a:latin typeface="Arial"/>
                <a:ea typeface="Calibri"/>
              </a:rPr>
              <a:t> y en los 6 meses posteriores. </a:t>
            </a:r>
            <a:endParaRPr lang="es-ES" sz="1000" b="0" strike="noStrike" spc="-1" dirty="0">
              <a:latin typeface="Arial"/>
            </a:endParaRPr>
          </a:p>
        </p:txBody>
      </p:sp>
      <p:sp>
        <p:nvSpPr>
          <p:cNvPr id="52" name="CuadroTexto 10"/>
          <p:cNvSpPr/>
          <p:nvPr/>
        </p:nvSpPr>
        <p:spPr>
          <a:xfrm>
            <a:off x="378000" y="1002240"/>
            <a:ext cx="2321640" cy="257400"/>
          </a:xfrm>
          <a:prstGeom prst="rect">
            <a:avLst/>
          </a:prstGeom>
          <a:solidFill>
            <a:srgbClr val="92D050"/>
          </a:solidFill>
          <a:ln w="12700">
            <a:solidFill>
              <a:srgbClr val="00B05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s-ES" sz="1100" b="0" strike="noStrike" spc="-1">
                <a:solidFill>
                  <a:srgbClr val="000000"/>
                </a:solidFill>
                <a:latin typeface="Arial"/>
                <a:ea typeface="DejaVu Sans"/>
              </a:rPr>
              <a:t>METODOLOGÍA</a:t>
            </a:r>
            <a:endParaRPr lang="es-ES" sz="1100" b="0" strike="noStrike" spc="-1">
              <a:latin typeface="Arial"/>
            </a:endParaRPr>
          </a:p>
        </p:txBody>
      </p:sp>
      <p:pic>
        <p:nvPicPr>
          <p:cNvPr id="53" name="52 Imagen"/>
          <p:cNvPicPr/>
          <p:nvPr/>
        </p:nvPicPr>
        <p:blipFill>
          <a:blip r:embed="rId2"/>
          <a:stretch/>
        </p:blipFill>
        <p:spPr>
          <a:xfrm>
            <a:off x="7920000" y="0"/>
            <a:ext cx="1223640" cy="815040"/>
          </a:xfrm>
          <a:prstGeom prst="rect">
            <a:avLst/>
          </a:prstGeom>
          <a:ln w="0">
            <a:noFill/>
          </a:ln>
        </p:spPr>
      </p:pic>
      <p:graphicFrame>
        <p:nvGraphicFramePr>
          <p:cNvPr id="54" name="Tabla 8"/>
          <p:cNvGraphicFramePr/>
          <p:nvPr>
            <p:extLst>
              <p:ext uri="{D42A27DB-BD31-4B8C-83A1-F6EECF244321}">
                <p14:modId xmlns:p14="http://schemas.microsoft.com/office/powerpoint/2010/main" val="400100390"/>
              </p:ext>
            </p:extLst>
          </p:nvPr>
        </p:nvGraphicFramePr>
        <p:xfrm>
          <a:off x="4078464" y="1006789"/>
          <a:ext cx="3841536" cy="2151481"/>
        </p:xfrm>
        <a:graphic>
          <a:graphicData uri="http://schemas.openxmlformats.org/drawingml/2006/table">
            <a:tbl>
              <a:tblPr/>
              <a:tblGrid>
                <a:gridCol w="673184"/>
                <a:gridCol w="765404"/>
                <a:gridCol w="818772"/>
                <a:gridCol w="792088"/>
                <a:gridCol w="792088"/>
              </a:tblGrid>
              <a:tr h="504681">
                <a:tc>
                  <a:txBody>
                    <a:bodyPr/>
                    <a:lstStyle/>
                    <a:p>
                      <a:endParaRPr lang="es-ES" sz="1000" dirty="0"/>
                    </a:p>
                  </a:txBody>
                  <a:tcPr anchor="ctr">
                    <a:lnL w="12240">
                      <a:solidFill>
                        <a:srgbClr val="9BBB59"/>
                      </a:solidFill>
                    </a:lnL>
                    <a:lnR w="12240">
                      <a:solidFill>
                        <a:srgbClr val="9BBB59"/>
                      </a:solidFill>
                    </a:lnR>
                    <a:lnT w="12240">
                      <a:solidFill>
                        <a:srgbClr val="9BBB59"/>
                      </a:solidFill>
                    </a:lnT>
                    <a:lnB w="12240">
                      <a:solidFill>
                        <a:srgbClr val="9BBB59"/>
                      </a:solidFill>
                    </a:lnB>
                    <a:solidFill>
                      <a:srgbClr val="81D41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es-ES" sz="1000" b="0" strike="noStrike" spc="-1" dirty="0" smtClean="0">
                          <a:latin typeface="Arial"/>
                        </a:rPr>
                        <a:t>6 meses previos</a:t>
                      </a:r>
                      <a:endParaRPr lang="es-ES" sz="1000" b="0" strike="noStrike" spc="-1" dirty="0">
                        <a:latin typeface="Arial"/>
                      </a:endParaRPr>
                    </a:p>
                  </a:txBody>
                  <a:tcPr anchor="ctr">
                    <a:lnL w="12240">
                      <a:solidFill>
                        <a:srgbClr val="9BBB59"/>
                      </a:solidFill>
                    </a:lnL>
                    <a:lnR w="1224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9BBB59"/>
                      </a:solidFill>
                    </a:lnT>
                    <a:lnB w="12240">
                      <a:solidFill>
                        <a:srgbClr val="9BBB59"/>
                      </a:solidFill>
                    </a:lnB>
                    <a:solidFill>
                      <a:srgbClr val="81D41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es-ES" sz="1000" b="0" strike="noStrike" spc="-1" dirty="0" smtClean="0">
                          <a:latin typeface="Arial"/>
                        </a:rPr>
                        <a:t>6 meses post</a:t>
                      </a:r>
                      <a:endParaRPr lang="es-ES" sz="1000" b="0" strike="noStrike" spc="-1" dirty="0">
                        <a:latin typeface="Arial"/>
                      </a:endParaRPr>
                    </a:p>
                  </a:txBody>
                  <a:tcPr anchor="ctr">
                    <a:lnL w="12240">
                      <a:solidFill>
                        <a:srgbClr val="9BBB59"/>
                      </a:solidFill>
                    </a:lnL>
                    <a:lnR w="1224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9BBB59"/>
                      </a:solidFill>
                    </a:lnT>
                    <a:lnB w="1224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41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es-ES" sz="1000" b="0" strike="noStrike" spc="-1" dirty="0" smtClean="0">
                          <a:latin typeface="Arial"/>
                        </a:rPr>
                        <a:t>Diferencia</a:t>
                      </a:r>
                      <a:endParaRPr lang="es-ES" sz="1000" b="0" strike="noStrike" spc="-1" dirty="0">
                        <a:latin typeface="Arial"/>
                      </a:endParaRPr>
                    </a:p>
                  </a:txBody>
                  <a:tcPr anchor="ctr">
                    <a:lnL w="12240">
                      <a:solidFill>
                        <a:srgbClr val="9BBB59"/>
                      </a:solidFill>
                    </a:lnL>
                    <a:lnR w="1224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9BBB59"/>
                      </a:solidFill>
                    </a:lnT>
                    <a:lnB w="1224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41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es-ES" sz="1000" b="0" strike="noStrike" spc="-1" dirty="0" smtClean="0">
                          <a:latin typeface="Arial"/>
                        </a:rPr>
                        <a:t>Valor P</a:t>
                      </a:r>
                      <a:endParaRPr lang="es-ES" sz="1000" b="0" strike="noStrike" spc="-1" dirty="0">
                        <a:latin typeface="Arial"/>
                      </a:endParaRPr>
                    </a:p>
                  </a:txBody>
                  <a:tcPr anchor="ctr">
                    <a:lnL w="12240">
                      <a:solidFill>
                        <a:srgbClr val="9BBB59"/>
                      </a:solidFill>
                    </a:lnL>
                    <a:lnR w="12240">
                      <a:solidFill>
                        <a:srgbClr val="9BBB59"/>
                      </a:solidFill>
                    </a:lnR>
                    <a:lnT w="12240">
                      <a:solidFill>
                        <a:srgbClr val="9BBB59"/>
                      </a:solidFill>
                    </a:lnT>
                    <a:lnB w="1224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41A"/>
                    </a:solidFill>
                  </a:tcPr>
                </a:tc>
              </a:tr>
              <a:tr h="422664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buNone/>
                      </a:pPr>
                      <a:r>
                        <a:rPr lang="es-ES" sz="1000" b="0" strike="noStrike" spc="-1" dirty="0" smtClean="0">
                          <a:latin typeface="Arial"/>
                        </a:rPr>
                        <a:t>Agudizaciones</a:t>
                      </a:r>
                      <a:endParaRPr lang="es-ES" sz="10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9BBB59"/>
                      </a:solidFill>
                    </a:lnL>
                    <a:lnR w="12240">
                      <a:solidFill>
                        <a:srgbClr val="9BBB59"/>
                      </a:solidFill>
                    </a:lnR>
                    <a:lnT w="1224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>
                        <a:alpha val="1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buNone/>
                      </a:pPr>
                      <a:r>
                        <a:rPr lang="es-ES" sz="1000" b="0" strike="noStrike" spc="-1" dirty="0" smtClean="0">
                          <a:latin typeface="Arial"/>
                        </a:rPr>
                        <a:t>1,273</a:t>
                      </a:r>
                      <a:endParaRPr lang="es-ES" sz="10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9BBB59"/>
                      </a:solidFill>
                    </a:lnL>
                    <a:lnR w="1224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>
                        <a:alpha val="1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buNone/>
                      </a:pPr>
                      <a:r>
                        <a:rPr lang="es-ES" sz="1000" b="0" strike="noStrike" spc="-1" dirty="0" smtClean="0">
                          <a:latin typeface="Arial"/>
                        </a:rPr>
                        <a:t>0</a:t>
                      </a:r>
                      <a:endParaRPr lang="es-ES" sz="10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9BBB59"/>
                      </a:solidFill>
                    </a:lnL>
                    <a:lnR w="1224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>
                        <a:alpha val="1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buNone/>
                      </a:pPr>
                      <a:r>
                        <a:rPr lang="es-ES" sz="1000" b="0" strike="noStrike" spc="-1" dirty="0" smtClean="0">
                          <a:latin typeface="Arial"/>
                        </a:rPr>
                        <a:t>1,273</a:t>
                      </a:r>
                      <a:endParaRPr lang="es-ES" sz="10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9BBB59"/>
                      </a:solidFill>
                    </a:lnL>
                    <a:lnR w="1224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>
                        <a:alpha val="1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buNone/>
                      </a:pPr>
                      <a:r>
                        <a:rPr lang="es-ES" sz="1000" b="0" strike="noStrike" spc="-1" dirty="0" smtClean="0">
                          <a:latin typeface="Arial"/>
                        </a:rPr>
                        <a:t>&lt;0,0033</a:t>
                      </a:r>
                      <a:endParaRPr lang="es-ES" sz="10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9BBB59"/>
                      </a:solidFill>
                    </a:lnL>
                    <a:lnR w="12240">
                      <a:solidFill>
                        <a:srgbClr val="9BBB59"/>
                      </a:solidFill>
                    </a:lnR>
                    <a:lnT w="1224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>
                        <a:alpha val="14000"/>
                      </a:srgbClr>
                    </a:solidFill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>
                          <a:solidFill>
                            <a:srgbClr val="000000"/>
                          </a:solidFill>
                          <a:effectLst/>
                          <a:latin typeface="Arial"/>
                          <a:ea typeface="DejaVu Sans"/>
                          <a:cs typeface="DejaVu Sans"/>
                        </a:rPr>
                        <a:t>FEV1 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240">
                      <a:solidFill>
                        <a:srgbClr val="9BBB59"/>
                      </a:solidFill>
                    </a:lnL>
                    <a:lnR w="12240">
                      <a:solidFill>
                        <a:srgbClr val="9BBB59"/>
                      </a:solidFill>
                    </a:lnR>
                    <a:lnT w="12240">
                      <a:solidFill>
                        <a:srgbClr val="9BBB59"/>
                      </a:solidFill>
                    </a:lnT>
                    <a:lnB w="1224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>
                          <a:solidFill>
                            <a:srgbClr val="000000"/>
                          </a:solidFill>
                          <a:effectLst/>
                          <a:latin typeface="Arial"/>
                          <a:ea typeface="DejaVu Sans"/>
                          <a:cs typeface="DejaVu Sans"/>
                        </a:rPr>
                        <a:t>2212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anchor="ctr">
                    <a:lnL w="12240">
                      <a:solidFill>
                        <a:srgbClr val="9BBB59"/>
                      </a:solidFill>
                    </a:lnL>
                    <a:lnR w="1224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9BBB59"/>
                      </a:solidFill>
                    </a:lnT>
                    <a:lnB w="1224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>
                          <a:solidFill>
                            <a:srgbClr val="000000"/>
                          </a:solidFill>
                          <a:effectLst/>
                          <a:latin typeface="Arial"/>
                          <a:ea typeface="DejaVu Sans"/>
                          <a:cs typeface="DejaVu Sans"/>
                        </a:rPr>
                        <a:t>2489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anchor="ctr">
                    <a:lnL w="12240">
                      <a:solidFill>
                        <a:srgbClr val="9BBB59"/>
                      </a:solidFill>
                    </a:lnL>
                    <a:lnR w="1224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>
                          <a:solidFill>
                            <a:srgbClr val="000000"/>
                          </a:solidFill>
                          <a:effectLst/>
                          <a:latin typeface="Arial"/>
                          <a:ea typeface="DejaVu Sans"/>
                          <a:cs typeface="DejaVu Sans"/>
                        </a:rPr>
                        <a:t>277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anchor="ctr">
                    <a:lnL w="12240">
                      <a:solidFill>
                        <a:srgbClr val="9BBB59"/>
                      </a:solidFill>
                    </a:lnL>
                    <a:lnR w="1224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DejaVu Sans"/>
                          <a:cs typeface="DejaVu Sans"/>
                        </a:rPr>
                        <a:t>&lt;0,028</a:t>
                      </a:r>
                      <a:endParaRPr lang="es-E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anchor="ctr">
                    <a:lnL w="12240">
                      <a:solidFill>
                        <a:srgbClr val="9BBB59"/>
                      </a:solidFill>
                    </a:lnL>
                    <a:lnR w="12240">
                      <a:solidFill>
                        <a:srgbClr val="9BBB59"/>
                      </a:solidFill>
                    </a:lnR>
                    <a:lnT w="1224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85679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buNone/>
                      </a:pPr>
                      <a:r>
                        <a:rPr lang="es-ES" sz="1000" b="0" strike="noStrike" spc="-1" dirty="0" smtClean="0">
                          <a:latin typeface="Arial"/>
                        </a:rPr>
                        <a:t>FENO</a:t>
                      </a:r>
                      <a:endParaRPr lang="es-ES" sz="10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9BBB59"/>
                      </a:solidFill>
                    </a:lnL>
                    <a:lnR w="12240">
                      <a:solidFill>
                        <a:srgbClr val="9BBB59"/>
                      </a:solidFill>
                    </a:lnR>
                    <a:lnT w="1224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9BBB59"/>
                      </a:solidFill>
                    </a:lnB>
                    <a:solidFill>
                      <a:srgbClr val="00B050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buNone/>
                      </a:pPr>
                      <a:r>
                        <a:rPr lang="es-ES" sz="1000" b="0" strike="noStrike" spc="-1" dirty="0" smtClean="0">
                          <a:latin typeface="Arial"/>
                        </a:rPr>
                        <a:t>41,2</a:t>
                      </a:r>
                      <a:endParaRPr lang="es-ES" sz="1000" b="0" strike="noStrike" spc="-1" dirty="0">
                        <a:latin typeface="Arial"/>
                      </a:endParaRPr>
                    </a:p>
                  </a:txBody>
                  <a:tcPr anchor="ctr">
                    <a:lnL w="12240">
                      <a:solidFill>
                        <a:srgbClr val="9BBB59"/>
                      </a:solidFill>
                    </a:lnL>
                    <a:lnR w="1224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9BBB59"/>
                      </a:solidFill>
                    </a:lnB>
                    <a:solidFill>
                      <a:srgbClr val="00B050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buNone/>
                      </a:pPr>
                      <a:r>
                        <a:rPr lang="es-ES" sz="1000" b="0" strike="noStrike" spc="-1" dirty="0" smtClean="0">
                          <a:latin typeface="Arial"/>
                        </a:rPr>
                        <a:t>20</a:t>
                      </a:r>
                      <a:endParaRPr lang="es-ES" sz="1000" b="0" strike="noStrike" spc="-1" dirty="0">
                        <a:latin typeface="Arial"/>
                      </a:endParaRPr>
                    </a:p>
                  </a:txBody>
                  <a:tcPr anchor="ctr">
                    <a:lnL w="12240">
                      <a:solidFill>
                        <a:srgbClr val="9BBB59"/>
                      </a:solidFill>
                    </a:lnL>
                    <a:lnR w="1224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buNone/>
                      </a:pPr>
                      <a:r>
                        <a:rPr lang="es-ES" sz="1000" b="0" strike="noStrike" spc="-1" dirty="0" smtClean="0">
                          <a:latin typeface="Arial"/>
                        </a:rPr>
                        <a:t>21,2</a:t>
                      </a:r>
                      <a:endParaRPr lang="es-ES" sz="1000" b="0" strike="noStrike" spc="-1" dirty="0">
                        <a:latin typeface="Arial"/>
                      </a:endParaRPr>
                    </a:p>
                  </a:txBody>
                  <a:tcPr anchor="ctr">
                    <a:lnL w="12240">
                      <a:solidFill>
                        <a:srgbClr val="9BBB59"/>
                      </a:solidFill>
                    </a:lnL>
                    <a:lnR w="1224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buNone/>
                      </a:pPr>
                      <a:r>
                        <a:rPr lang="es-ES" sz="1000" b="0" strike="noStrike" spc="-1" dirty="0" smtClean="0">
                          <a:latin typeface="Arial"/>
                        </a:rPr>
                        <a:t>&lt;0,1</a:t>
                      </a:r>
                      <a:endParaRPr lang="es-ES" sz="1000" b="0" strike="noStrike" spc="-1" dirty="0">
                        <a:latin typeface="Arial"/>
                      </a:endParaRPr>
                    </a:p>
                  </a:txBody>
                  <a:tcPr anchor="ctr">
                    <a:lnL w="12240">
                      <a:solidFill>
                        <a:srgbClr val="9BBB59"/>
                      </a:solidFill>
                    </a:lnL>
                    <a:lnR w="12240">
                      <a:solidFill>
                        <a:srgbClr val="9BBB59"/>
                      </a:solidFill>
                    </a:lnR>
                    <a:lnT w="1224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>
                        <a:alpha val="15000"/>
                      </a:srgbClr>
                    </a:solidFill>
                  </a:tcPr>
                </a:tc>
              </a:tr>
              <a:tr h="406409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buNone/>
                      </a:pPr>
                      <a:r>
                        <a:rPr lang="es-ES" sz="1000" b="0" strike="noStrike" spc="-1" dirty="0" smtClean="0">
                          <a:latin typeface="Arial"/>
                        </a:rPr>
                        <a:t>ACT</a:t>
                      </a:r>
                      <a:endParaRPr lang="es-ES" sz="10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9BBB59"/>
                      </a:solidFill>
                    </a:lnL>
                    <a:lnR w="12240">
                      <a:solidFill>
                        <a:srgbClr val="9BBB59"/>
                      </a:solidFill>
                    </a:lnR>
                    <a:lnT w="1224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9BBB5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buNone/>
                      </a:pPr>
                      <a:r>
                        <a:rPr lang="es-ES" sz="1000" b="0" strike="noStrike" spc="-1" dirty="0" smtClean="0">
                          <a:latin typeface="Arial"/>
                        </a:rPr>
                        <a:t>16,9</a:t>
                      </a:r>
                      <a:endParaRPr lang="es-ES" sz="1000" b="0" strike="noStrike" spc="-1" dirty="0">
                        <a:latin typeface="Arial"/>
                      </a:endParaRPr>
                    </a:p>
                  </a:txBody>
                  <a:tcPr anchor="ctr">
                    <a:lnL w="12240">
                      <a:solidFill>
                        <a:srgbClr val="9BBB59"/>
                      </a:solidFill>
                    </a:lnL>
                    <a:lnR w="1224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9BBB5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buNone/>
                      </a:pPr>
                      <a:r>
                        <a:rPr lang="es-ES" sz="1000" b="0" strike="noStrike" spc="-1" dirty="0" smtClean="0">
                          <a:latin typeface="Arial"/>
                        </a:rPr>
                        <a:t>18,9</a:t>
                      </a:r>
                      <a:endParaRPr lang="es-ES" sz="1000" b="0" strike="noStrike" spc="-1" dirty="0">
                        <a:latin typeface="Arial"/>
                      </a:endParaRPr>
                    </a:p>
                  </a:txBody>
                  <a:tcPr anchor="ctr">
                    <a:lnL w="12240">
                      <a:solidFill>
                        <a:srgbClr val="9BBB59"/>
                      </a:solidFill>
                    </a:lnL>
                    <a:lnR w="1224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9BBB5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buNone/>
                      </a:pPr>
                      <a:r>
                        <a:rPr lang="es-ES" sz="1000" b="0" strike="noStrike" spc="-1" dirty="0" smtClean="0">
                          <a:latin typeface="Arial"/>
                        </a:rPr>
                        <a:t>2</a:t>
                      </a:r>
                      <a:endParaRPr lang="es-ES" sz="1000" b="0" strike="noStrike" spc="-1" dirty="0">
                        <a:latin typeface="Arial"/>
                      </a:endParaRPr>
                    </a:p>
                  </a:txBody>
                  <a:tcPr anchor="ctr">
                    <a:lnL w="12240">
                      <a:solidFill>
                        <a:srgbClr val="9BBB59"/>
                      </a:solidFill>
                    </a:lnL>
                    <a:lnR w="1224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9BBB5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buNone/>
                      </a:pPr>
                      <a:r>
                        <a:rPr lang="es-ES" sz="1000" b="0" strike="noStrike" spc="-1" dirty="0" smtClean="0">
                          <a:latin typeface="Arial"/>
                        </a:rPr>
                        <a:t>&lt;0,541</a:t>
                      </a:r>
                      <a:endParaRPr lang="es-ES" sz="1000" b="0" strike="noStrike" spc="-1" dirty="0">
                        <a:latin typeface="Arial"/>
                      </a:endParaRPr>
                    </a:p>
                  </a:txBody>
                  <a:tcPr anchor="ctr">
                    <a:lnL w="12240">
                      <a:solidFill>
                        <a:srgbClr val="9BBB59"/>
                      </a:solidFill>
                    </a:lnL>
                    <a:lnR w="12240">
                      <a:solidFill>
                        <a:srgbClr val="9BBB59"/>
                      </a:solidFill>
                    </a:lnR>
                    <a:lnT w="1224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9BBB59"/>
                      </a:solidFill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164</TotalTime>
  <Words>343</Words>
  <Application>Microsoft Office PowerPoint</Application>
  <PresentationFormat>Presentación en pantalla (16:9)</PresentationFormat>
  <Paragraphs>64</Paragraphs>
  <Slides>2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3" baseType="lpstr">
      <vt:lpstr>Office Theme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subject/>
  <dc:creator>LUNA</dc:creator>
  <dc:description/>
  <cp:lastModifiedBy>Usuario</cp:lastModifiedBy>
  <cp:revision>20</cp:revision>
  <dcterms:created xsi:type="dcterms:W3CDTF">2024-02-05T13:08:18Z</dcterms:created>
  <dcterms:modified xsi:type="dcterms:W3CDTF">2024-02-25T11:51:30Z</dcterms:modified>
  <dc:language>es-ES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Format">
    <vt:lpwstr>Presentación en pantalla (16:9)</vt:lpwstr>
  </property>
  <property fmtid="{D5CDD505-2E9C-101B-9397-08002B2CF9AE}" pid="3" name="Slides">
    <vt:i4>2</vt:i4>
  </property>
</Properties>
</file>