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F371228-06AC-F4FC-EB45-669E65379B98}"/>
              </a:ext>
            </a:extLst>
          </p:cNvPr>
          <p:cNvSpPr txBox="1"/>
          <p:nvPr/>
        </p:nvSpPr>
        <p:spPr>
          <a:xfrm>
            <a:off x="1835619" y="26470"/>
            <a:ext cx="7204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PACIENTES CON VENTILACIÓN MECÁNICA DOMICILIARIA (VMD) EN EL HOSPITAL UNIVERSITARIO TORRECÁRDENAS (HUT): ANALISIS DESCRIPTIVO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8DFF87F-8B29-FA09-48C4-128F0507EBEC}"/>
              </a:ext>
            </a:extLst>
          </p:cNvPr>
          <p:cNvSpPr txBox="1"/>
          <p:nvPr/>
        </p:nvSpPr>
        <p:spPr>
          <a:xfrm>
            <a:off x="2508006" y="94980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García Mullor MM, Quesada </a:t>
            </a:r>
            <a:r>
              <a:rPr lang="es-ES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Quesada</a:t>
            </a: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A, Sánchez Álvarez J, </a:t>
            </a:r>
            <a:r>
              <a:rPr lang="es-ES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Fole</a:t>
            </a: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Vázquez D. 		      Servicio de Neumología del Hospital Universitario Torrecárdenas (HUT), Almería.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C07223B-9850-E1B3-C809-F7B783C3142B}"/>
              </a:ext>
            </a:extLst>
          </p:cNvPr>
          <p:cNvSpPr txBox="1"/>
          <p:nvPr/>
        </p:nvSpPr>
        <p:spPr>
          <a:xfrm>
            <a:off x="141834" y="1254358"/>
            <a:ext cx="1465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F912FB-81B8-D74F-5F5A-49799ED0914D}"/>
              </a:ext>
            </a:extLst>
          </p:cNvPr>
          <p:cNvSpPr txBox="1"/>
          <p:nvPr/>
        </p:nvSpPr>
        <p:spPr>
          <a:xfrm>
            <a:off x="216112" y="1604834"/>
            <a:ext cx="8711775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VMD constituye un tratamiento establecido de la insuficiencia respiratoria crónica. La gestión de dicho proceso se debe sustentar en protocolos, guías clínicas y con el apoyo de las empresas del sector de la salud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C9BD7B0-E810-3F9B-9DB5-9B4C98F8DA9B}"/>
              </a:ext>
            </a:extLst>
          </p:cNvPr>
          <p:cNvSpPr txBox="1"/>
          <p:nvPr/>
        </p:nvSpPr>
        <p:spPr>
          <a:xfrm>
            <a:off x="141834" y="2477276"/>
            <a:ext cx="1465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567837-93AC-7639-EB85-46C9E67DC1D7}"/>
              </a:ext>
            </a:extLst>
          </p:cNvPr>
          <p:cNvSpPr txBox="1"/>
          <p:nvPr/>
        </p:nvSpPr>
        <p:spPr>
          <a:xfrm>
            <a:off x="222857" y="2806720"/>
            <a:ext cx="8711775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s-E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escribir las características clínicas y datos relacionados con la ventilación de los pacientes con VMD en seguimiento por Neumología en nuestro hospital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A74659E-49F0-B324-5249-F6B69A1CCC42}"/>
              </a:ext>
            </a:extLst>
          </p:cNvPr>
          <p:cNvSpPr txBox="1"/>
          <p:nvPr/>
        </p:nvSpPr>
        <p:spPr>
          <a:xfrm>
            <a:off x="141834" y="3498562"/>
            <a:ext cx="256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DD27E04-5C34-709A-5920-93677D3166FB}"/>
              </a:ext>
            </a:extLst>
          </p:cNvPr>
          <p:cNvSpPr txBox="1"/>
          <p:nvPr/>
        </p:nvSpPr>
        <p:spPr>
          <a:xfrm>
            <a:off x="222857" y="3867894"/>
            <a:ext cx="8711775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observacional retrospectivo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Pacientes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VMD en seguimiento en el servicio de Neumología de nuestro hospital (cohorte 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obtenida de </a:t>
            </a:r>
            <a:r>
              <a:rPr lang="es-ES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PuntoVitalAire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recogidos hasta el 1/8/23: 343 en total.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Excluidos: Pediatría, CPAP, abandonos seguimiento, otras áreas de influencia.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914CB58-CA51-5108-2364-A3CD0F7108CA}"/>
              </a:ext>
            </a:extLst>
          </p:cNvPr>
          <p:cNvSpPr txBox="1"/>
          <p:nvPr/>
        </p:nvSpPr>
        <p:spPr>
          <a:xfrm>
            <a:off x="3300146" y="238114"/>
            <a:ext cx="139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7EC61B0-10C5-15EA-B303-E7CA2D0DB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240" y="209381"/>
            <a:ext cx="785003" cy="416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841C10A-43E9-FB01-DAA2-B19E62352A4E}"/>
              </a:ext>
            </a:extLst>
          </p:cNvPr>
          <p:cNvSpPr txBox="1"/>
          <p:nvPr/>
        </p:nvSpPr>
        <p:spPr>
          <a:xfrm>
            <a:off x="462016" y="719725"/>
            <a:ext cx="309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- 226 pacientes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136 (60%) </a:t>
            </a:r>
            <a:r>
              <a:rPr lang="es-ES" b="0" i="0" dirty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♂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EBDE0C-D582-5EFA-76FD-41599ECD9493}"/>
              </a:ext>
            </a:extLst>
          </p:cNvPr>
          <p:cNvSpPr txBox="1"/>
          <p:nvPr/>
        </p:nvSpPr>
        <p:spPr>
          <a:xfrm>
            <a:off x="462016" y="1076683"/>
            <a:ext cx="3533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dad al inicio VMD </a:t>
            </a:r>
            <a:r>
              <a:rPr lang="es-ES" sz="16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63±15 años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061ECD-C25E-BC47-FB1F-0C173E5808C7}"/>
              </a:ext>
            </a:extLst>
          </p:cNvPr>
          <p:cNvSpPr txBox="1"/>
          <p:nvPr/>
        </p:nvSpPr>
        <p:spPr>
          <a:xfrm>
            <a:off x="466123" y="1416975"/>
            <a:ext cx="8286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Inicio durante ingreso hospitalario en 175 (77%) casos </a:t>
            </a:r>
            <a:r>
              <a:rPr lang="es-ES" sz="16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s-ES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132 (75%) situación aguda</a:t>
            </a:r>
            <a:r>
              <a:rPr lang="es-ES" sz="16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4C7FDD8-C0A3-A90E-18F0-1444997E2925}"/>
              </a:ext>
            </a:extLst>
          </p:cNvPr>
          <p:cNvSpPr txBox="1"/>
          <p:nvPr/>
        </p:nvSpPr>
        <p:spPr>
          <a:xfrm>
            <a:off x="462016" y="1786307"/>
            <a:ext cx="8646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Grupos </a:t>
            </a:r>
            <a:r>
              <a:rPr lang="es-ES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dx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restrictivos SHO (48%) </a:t>
            </a:r>
            <a:r>
              <a:rPr lang="es-ES" sz="1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 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obstructivos (29%) </a:t>
            </a:r>
            <a:r>
              <a:rPr lang="es-ES" sz="1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 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neuromusculares (14%)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FCA4193-C634-1DCD-8905-94A9D3FD43FA}"/>
              </a:ext>
            </a:extLst>
          </p:cNvPr>
          <p:cNvSpPr txBox="1"/>
          <p:nvPr/>
        </p:nvSpPr>
        <p:spPr>
          <a:xfrm>
            <a:off x="3107650" y="321628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8FF6492-14FC-F456-5852-80E10DFA3A9E}"/>
              </a:ext>
            </a:extLst>
          </p:cNvPr>
          <p:cNvSpPr txBox="1"/>
          <p:nvPr/>
        </p:nvSpPr>
        <p:spPr>
          <a:xfrm>
            <a:off x="249352" y="3643226"/>
            <a:ext cx="8711775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Menos de la mitad de los pacientes con VMD se siguen exclusivamente en la consulta de terapias respiratorias.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Casi el 50% de nuestros pacientes tienen respiradores que no permiten la descarga del software para la lectura de curvas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 pesar de todo, el cumplimiento medio es en torno a 7 horas al día</a:t>
            </a:r>
            <a:endParaRPr lang="es-E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85A1266-F60D-CE68-B69F-E303C2559166}"/>
              </a:ext>
            </a:extLst>
          </p:cNvPr>
          <p:cNvSpPr txBox="1"/>
          <p:nvPr/>
        </p:nvSpPr>
        <p:spPr>
          <a:xfrm>
            <a:off x="462016" y="2199122"/>
            <a:ext cx="7920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VMNI 98%, modo PS 83%, interfase nasobucal 68%, cumplimiento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7±4 h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0122583-DBE4-2116-CFFC-4427869C41A5}"/>
              </a:ext>
            </a:extLst>
          </p:cNvPr>
          <p:cNvSpPr txBox="1"/>
          <p:nvPr/>
        </p:nvSpPr>
        <p:spPr>
          <a:xfrm>
            <a:off x="462016" y="2552540"/>
            <a:ext cx="8136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49% de nuestros respiradores no 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descarga 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software para la lectura de curvas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onclusión | Aumentaty Community">
            <a:extLst>
              <a:ext uri="{FF2B5EF4-FFF2-40B4-BE49-F238E27FC236}">
                <a16:creationId xmlns:a16="http://schemas.microsoft.com/office/drawing/2014/main" id="{76F9E2BC-DE95-60F7-F8AB-57C5B5DA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546" y="3056066"/>
            <a:ext cx="337502" cy="52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305</Words>
  <Application>Microsoft Office PowerPoint</Application>
  <PresentationFormat>Presentación en pantalla (16:9)</PresentationFormat>
  <Paragraphs>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García Mullor</cp:lastModifiedBy>
  <cp:revision>11</cp:revision>
  <dcterms:created xsi:type="dcterms:W3CDTF">2024-02-05T13:08:18Z</dcterms:created>
  <dcterms:modified xsi:type="dcterms:W3CDTF">2024-02-20T10:39:46Z</dcterms:modified>
</cp:coreProperties>
</file>