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g9N4z5u+xVFy3s27H+WjwzsWd/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309675" y="827700"/>
            <a:ext cx="8655000" cy="1228800"/>
          </a:xfrm>
          <a:prstGeom prst="rect">
            <a:avLst/>
          </a:prstGeom>
          <a:solidFill>
            <a:srgbClr val="63B69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s-ES" sz="1800">
                <a:solidFill>
                  <a:srgbClr val="085C38"/>
                </a:solidFill>
                <a:latin typeface="Arial"/>
                <a:ea typeface="Arial"/>
                <a:cs typeface="Arial"/>
                <a:sym typeface="Arial"/>
              </a:rPr>
              <a:t>ESTUDIO PROSPECTIVO Y DESCRIPTIVO DE TRES RAMAS QUE COMPARA TERAPIA SUSTITUTIVA CON NICOTINA, CITISINA Y TRATAMIENTO SECUENCIAL CON CITISINA Y POSTERIORMENTE NICOTINA, PARA EVALUAR CRAVING Y EFECTOS ADVERSOS.</a:t>
            </a:r>
            <a:endParaRPr b="1" sz="1800">
              <a:solidFill>
                <a:srgbClr val="085C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49350" y="-3300"/>
            <a:ext cx="7440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J. Fontoba Díaz</a:t>
            </a:r>
            <a:r>
              <a:rPr b="0" i="0" lang="es-ES" sz="1600" u="none" cap="none" strike="noStrike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¹, M. Figuerola Esteban¹, </a:t>
            </a:r>
            <a:r>
              <a:rPr lang="es-ES" sz="16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E. Doña Díaz¹ </a:t>
            </a:r>
            <a:endParaRPr b="0" i="0" sz="1600" u="none" cap="none" strike="noStrike">
              <a:solidFill>
                <a:srgbClr val="2361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S" sz="1600" u="none" cap="none" strike="noStrike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Unidad de Gestión Clínica de Enfermedades Respiratorias. Hospital Regional Universitario de Málaga¹</a:t>
            </a:r>
            <a:endParaRPr b="0" i="0" sz="1600" u="none" cap="none" strike="noStrike">
              <a:solidFill>
                <a:srgbClr val="2361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835425" y="2056500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085C38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b="1" sz="1800">
              <a:solidFill>
                <a:srgbClr val="085C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782775" y="3008838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085C38"/>
                </a:solidFill>
                <a:latin typeface="Calibri"/>
                <a:ea typeface="Calibri"/>
                <a:cs typeface="Calibri"/>
                <a:sym typeface="Calibri"/>
              </a:rPr>
              <a:t>METODOLOGÍA</a:t>
            </a:r>
            <a:endParaRPr b="1" sz="1800">
              <a:solidFill>
                <a:srgbClr val="085C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82675" y="2413175"/>
            <a:ext cx="43659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300">
                <a:solidFill>
                  <a:srgbClr val="222222"/>
                </a:solidFill>
              </a:rPr>
              <a:t>El tabaquismo es una enfermedad crónica, recidivante y de carácter adictivo. Es la primera causa evitable de muerte en España.</a:t>
            </a:r>
            <a:endParaRPr sz="1300">
              <a:solidFill>
                <a:srgbClr val="888888"/>
              </a:solidFill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282675" y="3342325"/>
            <a:ext cx="58059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300">
                <a:solidFill>
                  <a:srgbClr val="222222"/>
                </a:solidFill>
              </a:rPr>
              <a:t>Estudio observacional prospectivo  de Enero a Septiembre de 2023; en el que se compararon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los efectos adversos, y el grado de craving de los pacientes según el tratamiento recibido</a:t>
            </a:r>
            <a:r>
              <a:rPr lang="es-ES" sz="1300">
                <a:solidFill>
                  <a:srgbClr val="222222"/>
                </a:solidFill>
              </a:rPr>
              <a:t>: terapia sustitutiva con nicotina (combinada liberación lenta y rápida),  citisina exclusivamente y terapia secuencial con citisina y posteriormente con nicotina.</a:t>
            </a: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 Para ello realizamos una comparación de medias mediante Chi-cuadrado y usamos el programa IBM SPSS Statics 25.</a:t>
            </a:r>
            <a:endParaRPr sz="13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597575" y="4464450"/>
            <a:ext cx="195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Tabla </a:t>
            </a: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1. Características basales de los pacientes</a:t>
            </a:r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22163" r="20905" t="5953"/>
          <a:stretch/>
        </p:blipFill>
        <p:spPr>
          <a:xfrm>
            <a:off x="4804545" y="2132700"/>
            <a:ext cx="1045403" cy="9994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5249233" y="2244463"/>
            <a:ext cx="486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 b="1" sz="13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885798" y="2325201"/>
            <a:ext cx="486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33</a:t>
            </a:r>
            <a:endParaRPr b="1" sz="13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150925" y="2588845"/>
            <a:ext cx="486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1" sz="13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929425" y="3033875"/>
            <a:ext cx="215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Gráfico 1. Número de pacientes con cada tratamiento</a:t>
            </a:r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 b="0" l="0" r="12157" t="0"/>
          <a:stretch/>
        </p:blipFill>
        <p:spPr>
          <a:xfrm>
            <a:off x="6234525" y="2244475"/>
            <a:ext cx="2543150" cy="224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216300" y="4019100"/>
            <a:ext cx="8406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</a:rPr>
              <a:t>No encontramos diferencias significativas en cuanto a efectos adversos entre las diferentes ramas de tratamientos. Observamos menor craving, sin alcanzar la significación estadística, en los pacientes que habían recibido tratamiento con nicotina, seguida de la terapia secuencial y la de citisina sola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645000" y="3580950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3761850" y="309275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375900" y="3145000"/>
            <a:ext cx="419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Gráfico 2. Comparación de porcentajes de reacciones adversas según tratamiento</a:t>
            </a:r>
            <a:endParaRPr sz="11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4890525" y="3145000"/>
            <a:ext cx="373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Gráfico 3. Comparación de porcentajes de pacientes que presentaron craving según tratamiento</a:t>
            </a:r>
            <a:endParaRPr sz="11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850" y="876900"/>
            <a:ext cx="4196151" cy="22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0525" y="866225"/>
            <a:ext cx="3771991" cy="22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/>
          <p:nvPr/>
        </p:nvSpPr>
        <p:spPr>
          <a:xfrm>
            <a:off x="2567000" y="2433300"/>
            <a:ext cx="4161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6%</a:t>
            </a:r>
            <a:endParaRPr sz="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