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  <p15:guide id="3" orient="horz" pos="1134">
          <p15:clr>
            <a:srgbClr val="747775"/>
          </p15:clr>
        </p15:guide>
      </p15:sldGuideLst>
    </p:ext>
    <p:ext uri="GoogleSlidesCustomDataVersion2">
      <go:slidesCustomData xmlns:go="http://customooxmlschemas.google.com/" r:id="rId8" roundtripDataSignature="AMtx7mgOGWYD4IJMLQQ9Azv+1i+LE0dm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  <p:guide pos="113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7"/>
          <p:cNvSpPr txBox="1"/>
          <p:nvPr>
            <p:ph idx="2" type="body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8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8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8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6012656" y="771525"/>
            <a:ext cx="3290888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821656" y="-1209675"/>
            <a:ext cx="3290888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269550" y="822138"/>
            <a:ext cx="8604900" cy="1199100"/>
          </a:xfrm>
          <a:prstGeom prst="rect">
            <a:avLst/>
          </a:prstGeom>
          <a:solidFill>
            <a:srgbClr val="236147">
              <a:alpha val="825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es-E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ESTUDIO PROSPECTIVO DE TRES RAMAS QUE COMPARA TERAPIA SUSTITUTIVA CON NICOTINA, CITISINA Y TRATAMIENTO SECUENCIAL CON CITISINA Y POSTERIORMENTE NICOTINA, PARA EVALUAR ABSTINENCIA Y VALORES DE COOXIMETRÍA</a:t>
            </a:r>
            <a:endParaRPr b="1" sz="1800">
              <a:solidFill>
                <a:schemeClr val="lt1"/>
              </a:solidFill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313850" y="2355900"/>
            <a:ext cx="4479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lang="es-ES" sz="13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El tabaquismo es una enfermedad crónica, recidivante y de carácter adictivo. Primera causa evitable de muerte en España.</a:t>
            </a:r>
            <a:endParaRPr sz="13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1972350" y="72900"/>
            <a:ext cx="69738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5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J. Fontoba Díaz</a:t>
            </a:r>
            <a:r>
              <a:rPr b="0" i="0" lang="es-ES" sz="1500" u="none" cap="none" strike="noStrike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¹, M. Figuerola Esteban¹, </a:t>
            </a:r>
            <a:r>
              <a:rPr lang="es-ES" sz="15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E. Doña Díaz¹ </a:t>
            </a:r>
            <a:endParaRPr b="0" i="0" sz="1500" u="none" cap="none" strike="noStrike">
              <a:solidFill>
                <a:srgbClr val="236147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s-ES" sz="1500" u="none" cap="none" strike="noStrike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Unidad de Gestión Clínica de Enfermedades Respiratorias. Hospital Regional Universitario de Málaga¹</a:t>
            </a:r>
            <a:endParaRPr b="0" i="0" sz="1500" u="none" cap="none" strike="noStrike">
              <a:solidFill>
                <a:srgbClr val="2361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88" name="Google Shape;88;p1"/>
          <p:cNvSpPr txBox="1"/>
          <p:nvPr>
            <p:ph idx="1" type="subTitle"/>
          </p:nvPr>
        </p:nvSpPr>
        <p:spPr>
          <a:xfrm>
            <a:off x="313850" y="3350825"/>
            <a:ext cx="5914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s-ES" sz="13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Estudio observacional prospectivo  de Enero a Septiembre de 2023. En el que s</a:t>
            </a:r>
            <a:r>
              <a:rPr lang="es-ES" sz="1300">
                <a:solidFill>
                  <a:srgbClr val="222222"/>
                </a:solidFill>
                <a:latin typeface="Arial"/>
                <a:ea typeface="Arial"/>
                <a:cs typeface="Arial"/>
                <a:sym typeface="Arial"/>
              </a:rPr>
              <a:t>e compararon la abstinencia tabáquica a los 3 y 6 meses y los valores de cooximetría inicial y final de los pacientes según el tipo de tratamiento recibido: terapia sustitutiva con nicotina (combinada liberación lenta y rápida),  citisina exclusivamente y terapia secuencial con citisina y posteriormente con nicotina. Para ello realizamos una comparación de medias mediante Chi-Cuadrado, test de ANOVA, y usamos el programa IBM SPSS Statics 25.</a:t>
            </a:r>
            <a:endParaRPr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400">
              <a:solidFill>
                <a:srgbClr val="22222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1731750" y="1950600"/>
            <a:ext cx="18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INTRODUCCIÓN</a:t>
            </a:r>
            <a:endParaRPr b="1" sz="1800">
              <a:solidFill>
                <a:srgbClr val="2361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731750" y="2965313"/>
            <a:ext cx="18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METODOLOGÍA</a:t>
            </a:r>
            <a:endParaRPr b="1" sz="1800">
              <a:solidFill>
                <a:srgbClr val="2361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6438200" y="4438775"/>
            <a:ext cx="2097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Tabla 1. Características basales de los pacientes</a:t>
            </a:r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1"/>
          <p:cNvPicPr preferRelativeResize="0"/>
          <p:nvPr/>
        </p:nvPicPr>
        <p:blipFill rotWithShape="1">
          <a:blip r:embed="rId3">
            <a:alphaModFix/>
          </a:blip>
          <a:srcRect b="0" l="22163" r="20905" t="5953"/>
          <a:stretch/>
        </p:blipFill>
        <p:spPr>
          <a:xfrm>
            <a:off x="4895800" y="2080025"/>
            <a:ext cx="1276900" cy="11991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"/>
          <p:cNvSpPr txBox="1"/>
          <p:nvPr/>
        </p:nvSpPr>
        <p:spPr>
          <a:xfrm>
            <a:off x="5438961" y="2214119"/>
            <a:ext cx="593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23</a:t>
            </a:r>
            <a:endParaRPr b="1"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4995046" y="2310989"/>
            <a:ext cx="593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33</a:t>
            </a:r>
            <a:endParaRPr b="1"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5318884" y="2627312"/>
            <a:ext cx="5937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24</a:t>
            </a:r>
            <a:endParaRPr b="1" sz="13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 txBox="1"/>
          <p:nvPr/>
        </p:nvSpPr>
        <p:spPr>
          <a:xfrm>
            <a:off x="3326350" y="3156750"/>
            <a:ext cx="32253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Gráfico 1. Número de pacientes con cada tratamiento</a:t>
            </a:r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4">
            <a:alphaModFix/>
          </a:blip>
          <a:srcRect b="0" l="0" r="12157" t="0"/>
          <a:stretch/>
        </p:blipFill>
        <p:spPr>
          <a:xfrm>
            <a:off x="6275350" y="2197825"/>
            <a:ext cx="2543150" cy="224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/>
          <p:nvPr/>
        </p:nvSpPr>
        <p:spPr>
          <a:xfrm>
            <a:off x="288600" y="4188475"/>
            <a:ext cx="8190900" cy="8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s-ES" sz="1300">
                <a:solidFill>
                  <a:srgbClr val="222222"/>
                </a:solidFill>
                <a:highlight>
                  <a:srgbClr val="FFFFFF"/>
                </a:highlight>
              </a:rPr>
              <a:t>M</a:t>
            </a:r>
            <a:r>
              <a:rPr lang="es-ES" sz="1300">
                <a:solidFill>
                  <a:srgbClr val="222222"/>
                </a:solidFill>
                <a:highlight>
                  <a:srgbClr val="FFFFFF"/>
                </a:highlight>
              </a:rPr>
              <a:t>ayores tasas de abstinencia con la </a:t>
            </a:r>
            <a:r>
              <a:rPr lang="es-ES" sz="1300">
                <a:solidFill>
                  <a:srgbClr val="222222"/>
                </a:solidFill>
                <a:highlight>
                  <a:srgbClr val="FFFFFF"/>
                </a:highlight>
              </a:rPr>
              <a:t>terapia sustitutiva con nicotina </a:t>
            </a:r>
            <a:r>
              <a:rPr lang="es-ES" sz="1300">
                <a:solidFill>
                  <a:srgbClr val="222222"/>
                </a:solidFill>
                <a:highlight>
                  <a:srgbClr val="FFFFFF"/>
                </a:highlight>
              </a:rPr>
              <a:t>a los 3 y 6 meses, alcanzando la significación estadística a los 6 meses. Los niveles de cooximetría fueron menores también en el grupo de terapia sustitutiva con nicotina sin significación estadística (p= 0,379).</a:t>
            </a:r>
            <a:endParaRPr sz="13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  <p:sp>
        <p:nvSpPr>
          <p:cNvPr id="103" name="Google Shape;103;p2"/>
          <p:cNvSpPr txBox="1"/>
          <p:nvPr/>
        </p:nvSpPr>
        <p:spPr>
          <a:xfrm>
            <a:off x="3568800" y="3885750"/>
            <a:ext cx="18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CONCLUSIONES</a:t>
            </a:r>
            <a:endParaRPr b="1" sz="1800">
              <a:solidFill>
                <a:srgbClr val="2361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 txBox="1"/>
          <p:nvPr/>
        </p:nvSpPr>
        <p:spPr>
          <a:xfrm>
            <a:off x="3457050" y="156875"/>
            <a:ext cx="18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RESULTADOS</a:t>
            </a:r>
            <a:endParaRPr b="1" sz="1800">
              <a:solidFill>
                <a:srgbClr val="2361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 rot="-5400000">
            <a:off x="-457975" y="1201675"/>
            <a:ext cx="18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3 meses</a:t>
            </a:r>
            <a:endParaRPr b="1" sz="1800">
              <a:solidFill>
                <a:srgbClr val="2361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"/>
          <p:cNvSpPr txBox="1"/>
          <p:nvPr/>
        </p:nvSpPr>
        <p:spPr>
          <a:xfrm rot="-5400000">
            <a:off x="-457975" y="2723300"/>
            <a:ext cx="185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8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r>
              <a:rPr b="1" lang="es-ES" sz="1800">
                <a:solidFill>
                  <a:srgbClr val="236147"/>
                </a:solidFill>
                <a:latin typeface="Calibri"/>
                <a:ea typeface="Calibri"/>
                <a:cs typeface="Calibri"/>
                <a:sym typeface="Calibri"/>
              </a:rPr>
              <a:t> meses</a:t>
            </a:r>
            <a:endParaRPr b="1" sz="1800">
              <a:solidFill>
                <a:srgbClr val="23614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372125" y="2010875"/>
            <a:ext cx="193800" cy="386100"/>
          </a:xfrm>
          <a:prstGeom prst="downArrow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274E1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2" title="Gráfico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6575" y="645325"/>
            <a:ext cx="4042251" cy="2957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"/>
          <p:cNvSpPr txBox="1"/>
          <p:nvPr/>
        </p:nvSpPr>
        <p:spPr>
          <a:xfrm>
            <a:off x="5117400" y="3655275"/>
            <a:ext cx="4047000" cy="67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4945150" y="3524700"/>
            <a:ext cx="3780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Gráfico 3. Comparación de medias de </a:t>
            </a: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cooximetría</a:t>
            </a: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 antes de iniciar tratamiento y tras 6 meses de tratamiento</a:t>
            </a:r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661825" y="3600900"/>
            <a:ext cx="3856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Gráfico 2. Comparación de </a:t>
            </a: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porcentajes de </a:t>
            </a:r>
            <a:r>
              <a:rPr lang="es-ES"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abstinencia a los 3 y 6 meses según tratamiento</a:t>
            </a:r>
            <a:endParaRPr sz="9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2" title="Gráfico"/>
          <p:cNvPicPr preferRelativeResize="0"/>
          <p:nvPr/>
        </p:nvPicPr>
        <p:blipFill rotWithShape="1">
          <a:blip r:embed="rId4">
            <a:alphaModFix/>
          </a:blip>
          <a:srcRect b="0" l="15751" r="2801" t="0"/>
          <a:stretch/>
        </p:blipFill>
        <p:spPr>
          <a:xfrm>
            <a:off x="1115738" y="618574"/>
            <a:ext cx="3111024" cy="15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" title="Gráfico"/>
          <p:cNvPicPr preferRelativeResize="0"/>
          <p:nvPr/>
        </p:nvPicPr>
        <p:blipFill rotWithShape="1">
          <a:blip r:embed="rId5">
            <a:alphaModFix/>
          </a:blip>
          <a:srcRect b="0" l="17510" r="4976" t="0"/>
          <a:stretch/>
        </p:blipFill>
        <p:spPr>
          <a:xfrm>
            <a:off x="1143276" y="2144925"/>
            <a:ext cx="3111000" cy="152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2024-02-05T13:08:18Z</dcterms:created>
  <dc:creator>LUNA</dc:creator>
</cp:coreProperties>
</file>