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1" d="100"/>
          <a:sy n="71" d="100"/>
        </p:scale>
        <p:origin x="1140" y="25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11/02/2024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11/02/2024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11/02/2024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t>11/02/2024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t>11/02/2024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t>11/02/2024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11/02/2024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11/02/2024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11/02/2024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11/02/2024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11/02/2024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t>11/02/2024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1059582"/>
            <a:ext cx="8229600" cy="360040"/>
          </a:xfrm>
        </p:spPr>
        <p:txBody>
          <a:bodyPr>
            <a:normAutofit fontScale="90000"/>
          </a:bodyPr>
          <a:lstStyle/>
          <a:p>
            <a:pPr>
              <a:lnSpc>
                <a:spcPct val="107000"/>
              </a:lnSpc>
              <a:spcAft>
                <a:spcPts val="800"/>
              </a:spcAft>
            </a:pPr>
            <a:br>
              <a:rPr lang="es-ES" sz="1800" kern="100" dirty="0">
                <a:effectLst/>
                <a:latin typeface="Arial" panose="020B0604020202020204" pitchFamily="34" charset="0"/>
                <a:ea typeface="Calibri" panose="020F0502020204030204" pitchFamily="34" charset="0"/>
                <a:cs typeface="Arial" panose="020B0604020202020204" pitchFamily="34" charset="0"/>
              </a:rPr>
            </a:br>
            <a:r>
              <a:rPr lang="es-ES" sz="1800" kern="100" dirty="0">
                <a:effectLst/>
                <a:latin typeface="Arial" panose="020B0604020202020204" pitchFamily="34" charset="0"/>
                <a:ea typeface="Calibri" panose="020F0502020204030204" pitchFamily="34" charset="0"/>
                <a:cs typeface="Arial" panose="020B0604020202020204" pitchFamily="34" charset="0"/>
              </a:rPr>
              <a:t>RELACIÓN ENTRE TABAQUISMO ENFERMEDAD PREVENIBLE Y CONTROL DEL ASMA BRONQUIAL</a:t>
            </a:r>
            <a:br>
              <a:rPr lang="es-ES" sz="2000" kern="100" dirty="0">
                <a:effectLst/>
                <a:latin typeface="Arial" panose="020B0604020202020204" pitchFamily="34" charset="0"/>
                <a:ea typeface="Calibri" panose="020F0502020204030204" pitchFamily="34" charset="0"/>
                <a:cs typeface="Arial" panose="020B0604020202020204" pitchFamily="34" charset="0"/>
              </a:rPr>
            </a:br>
            <a:r>
              <a:rPr lang="es-ES" sz="1100" kern="100" dirty="0">
                <a:effectLst/>
                <a:latin typeface="Calibri" panose="020F0502020204030204" pitchFamily="34" charset="0"/>
                <a:ea typeface="Calibri" panose="020F0502020204030204" pitchFamily="34" charset="0"/>
                <a:cs typeface="Times New Roman" panose="02020603050405020304" pitchFamily="18" charset="0"/>
              </a:rPr>
              <a:t>Oliverio Ruiz Rodríguez</a:t>
            </a:r>
            <a:r>
              <a:rPr lang="es-ES" sz="1100" kern="100" dirty="0">
                <a:effectLst/>
                <a:latin typeface="Calibri" panose="020F0502020204030204" pitchFamily="34" charset="0"/>
                <a:ea typeface="Calibri" panose="020F0502020204030204" pitchFamily="34" charset="0"/>
                <a:cs typeface="Calibri" panose="020F0502020204030204" pitchFamily="34" charset="0"/>
              </a:rPr>
              <a:t>¹</a:t>
            </a:r>
            <a:r>
              <a:rPr lang="es-ES" sz="1100" kern="100" dirty="0">
                <a:effectLst/>
                <a:latin typeface="Calibri" panose="020F0502020204030204" pitchFamily="34" charset="0"/>
                <a:ea typeface="Calibri" panose="020F0502020204030204" pitchFamily="34" charset="0"/>
                <a:cs typeface="Times New Roman" panose="02020603050405020304" pitchFamily="18" charset="0"/>
              </a:rPr>
              <a:t>, María Ruiz Castellano</a:t>
            </a:r>
            <a:r>
              <a:rPr lang="es-ES" sz="1100" kern="100" dirty="0">
                <a:effectLst/>
                <a:latin typeface="Calibri" panose="020F0502020204030204" pitchFamily="34" charset="0"/>
                <a:ea typeface="Calibri" panose="020F0502020204030204" pitchFamily="34" charset="0"/>
                <a:cs typeface="Calibri" panose="020F0502020204030204" pitchFamily="34" charset="0"/>
              </a:rPr>
              <a:t>¹,</a:t>
            </a:r>
            <a:r>
              <a:rPr lang="es-ES" sz="1100" kern="100" dirty="0">
                <a:effectLst/>
                <a:latin typeface="Calibri" panose="020F0502020204030204" pitchFamily="34" charset="0"/>
                <a:ea typeface="Calibri" panose="020F0502020204030204" pitchFamily="34" charset="0"/>
                <a:cs typeface="Times New Roman" panose="02020603050405020304" pitchFamily="18" charset="0"/>
              </a:rPr>
              <a:t> M Rosario Ruiz Serrano</a:t>
            </a:r>
            <a:r>
              <a:rPr lang="es-ES" sz="1100" kern="100" dirty="0">
                <a:effectLst/>
                <a:latin typeface="Calibri" panose="020F0502020204030204" pitchFamily="34" charset="0"/>
                <a:ea typeface="Calibri" panose="020F0502020204030204" pitchFamily="34" charset="0"/>
                <a:cs typeface="Calibri" panose="020F0502020204030204" pitchFamily="34" charset="0"/>
              </a:rPr>
              <a:t>²</a:t>
            </a:r>
            <a:r>
              <a:rPr lang="es-ES" sz="1100" kern="100" dirty="0">
                <a:effectLst/>
                <a:latin typeface="Calibri" panose="020F0502020204030204" pitchFamily="34" charset="0"/>
                <a:ea typeface="Calibri" panose="020F0502020204030204" pitchFamily="34" charset="0"/>
                <a:cs typeface="Times New Roman" panose="02020603050405020304" pitchFamily="18" charset="0"/>
              </a:rPr>
              <a:t>, Pedro García Tamayo</a:t>
            </a:r>
            <a:r>
              <a:rPr lang="es-ES" sz="1100" kern="100" dirty="0">
                <a:effectLst/>
                <a:latin typeface="Calibri" panose="020F0502020204030204" pitchFamily="34" charset="0"/>
                <a:ea typeface="Calibri" panose="020F0502020204030204" pitchFamily="34" charset="0"/>
                <a:cs typeface="Calibri" panose="020F0502020204030204" pitchFamily="34" charset="0"/>
              </a:rPr>
              <a:t>², Dolores Núñez Ollero², David Chacón Cadiz², Jorge Cabrera Guerrero². ¹Hospital de Loja, Granada, ²Hospital Virgen del Rocío, Sevilla. </a:t>
            </a:r>
            <a:br>
              <a:rPr lang="es-ES" sz="1100" kern="100" dirty="0">
                <a:effectLst/>
                <a:latin typeface="Calibri" panose="020F0502020204030204" pitchFamily="34" charset="0"/>
                <a:ea typeface="Calibri" panose="020F0502020204030204" pitchFamily="34" charset="0"/>
                <a:cs typeface="Times New Roman" panose="02020603050405020304" pitchFamily="18" charset="0"/>
              </a:rPr>
            </a:br>
            <a:br>
              <a:rPr lang="es-ES" sz="1100" kern="100" dirty="0">
                <a:effectLst/>
                <a:latin typeface="Calibri" panose="020F0502020204030204" pitchFamily="34" charset="0"/>
                <a:ea typeface="Calibri" panose="020F0502020204030204" pitchFamily="34" charset="0"/>
                <a:cs typeface="Times New Roman" panose="02020603050405020304" pitchFamily="18" charset="0"/>
              </a:rPr>
            </a:br>
            <a:br>
              <a:rPr lang="es-ES" sz="2000" kern="100" dirty="0">
                <a:effectLst/>
                <a:latin typeface="Arial" panose="020B0604020202020204" pitchFamily="34" charset="0"/>
                <a:ea typeface="Calibri" panose="020F0502020204030204" pitchFamily="34" charset="0"/>
                <a:cs typeface="Arial" panose="020B0604020202020204" pitchFamily="34" charset="0"/>
              </a:rPr>
            </a:br>
            <a:endParaRPr lang="es-ES" sz="2000" dirty="0">
              <a:latin typeface="Arial" panose="020B0604020202020204" pitchFamily="34" charset="0"/>
              <a:cs typeface="Arial" panose="020B0604020202020204" pitchFamily="34" charset="0"/>
            </a:endParaRPr>
          </a:p>
        </p:txBody>
      </p:sp>
      <p:sp>
        <p:nvSpPr>
          <p:cNvPr id="4" name="Marcador de contenido 3">
            <a:extLst>
              <a:ext uri="{FF2B5EF4-FFF2-40B4-BE49-F238E27FC236}">
                <a16:creationId xmlns:a16="http://schemas.microsoft.com/office/drawing/2014/main" id="{3C47A67F-FD26-C712-FD7F-9B7172958A6F}"/>
              </a:ext>
            </a:extLst>
          </p:cNvPr>
          <p:cNvSpPr>
            <a:spLocks noGrp="1"/>
          </p:cNvSpPr>
          <p:nvPr>
            <p:ph sz="half" idx="1"/>
          </p:nvPr>
        </p:nvSpPr>
        <p:spPr>
          <a:xfrm>
            <a:off x="457200" y="1419621"/>
            <a:ext cx="3034680" cy="3312368"/>
          </a:xfrm>
          <a:solidFill>
            <a:schemeClr val="accent1">
              <a:lumMod val="20000"/>
              <a:lumOff val="80000"/>
            </a:schemeClr>
          </a:solidFill>
        </p:spPr>
        <p:txBody>
          <a:bodyPr>
            <a:normAutofit fontScale="85000" lnSpcReduction="20000"/>
          </a:bodyPr>
          <a:lstStyle/>
          <a:p>
            <a:pPr marL="0" indent="0">
              <a:buNone/>
            </a:pPr>
            <a:r>
              <a:rPr lang="es-ES" sz="1600" dirty="0"/>
              <a:t>                        </a:t>
            </a:r>
            <a:r>
              <a:rPr lang="es-ES" sz="2200" dirty="0"/>
              <a:t>Introducción</a:t>
            </a:r>
          </a:p>
          <a:p>
            <a:pPr marL="0" indent="0">
              <a:lnSpc>
                <a:spcPct val="107000"/>
              </a:lnSpc>
              <a:spcAft>
                <a:spcPts val="800"/>
              </a:spcAft>
              <a:buNone/>
            </a:pPr>
            <a:r>
              <a:rPr lang="es-ES" sz="1600" kern="100" dirty="0">
                <a:effectLst/>
                <a:latin typeface="Calibri" panose="020F0502020204030204" pitchFamily="34" charset="0"/>
                <a:ea typeface="Calibri" panose="020F0502020204030204" pitchFamily="34" charset="0"/>
                <a:cs typeface="Times New Roman" panose="02020603050405020304" pitchFamily="18" charset="0"/>
              </a:rPr>
              <a:t>El tabaquismo enfermedad prevenible y el asma bronquial son dos enfermedades muy prevalentes en nuestra sociedad. Siendo el tabaquismo un factor que afecta directamente sobre el control de la enfermedad del asma.</a:t>
            </a:r>
          </a:p>
          <a:p>
            <a:pPr marL="0" indent="0">
              <a:lnSpc>
                <a:spcPct val="107000"/>
              </a:lnSpc>
              <a:spcAft>
                <a:spcPts val="800"/>
              </a:spcAft>
              <a:buNone/>
            </a:pPr>
            <a:r>
              <a:rPr lang="es-ES" sz="1600" dirty="0"/>
              <a:t>                         </a:t>
            </a:r>
            <a:r>
              <a:rPr lang="es-ES" sz="2200" dirty="0"/>
              <a:t>Objetivos</a:t>
            </a:r>
          </a:p>
          <a:p>
            <a:pPr marL="0" indent="0">
              <a:lnSpc>
                <a:spcPct val="107000"/>
              </a:lnSpc>
              <a:spcAft>
                <a:spcPts val="800"/>
              </a:spcAft>
              <a:buNone/>
            </a:pPr>
            <a:r>
              <a:rPr lang="es-ES" sz="1600" dirty="0"/>
              <a:t>Evaluar el grado de tabaquismo de los pacientes</a:t>
            </a:r>
          </a:p>
          <a:p>
            <a:pPr marL="0" indent="0">
              <a:lnSpc>
                <a:spcPct val="107000"/>
              </a:lnSpc>
              <a:spcAft>
                <a:spcPts val="800"/>
              </a:spcAft>
              <a:buNone/>
            </a:pPr>
            <a:r>
              <a:rPr lang="es-ES" sz="1600" dirty="0"/>
              <a:t>Relación del tabaquismo con el control de la enfermedad</a:t>
            </a:r>
          </a:p>
          <a:p>
            <a:endParaRPr lang="es-ES" sz="1600" dirty="0"/>
          </a:p>
          <a:p>
            <a:endParaRPr lang="es-ES" sz="1600" dirty="0"/>
          </a:p>
        </p:txBody>
      </p:sp>
      <p:sp>
        <p:nvSpPr>
          <p:cNvPr id="5" name="Marcador de contenido 4">
            <a:extLst>
              <a:ext uri="{FF2B5EF4-FFF2-40B4-BE49-F238E27FC236}">
                <a16:creationId xmlns:a16="http://schemas.microsoft.com/office/drawing/2014/main" id="{3AB9E494-793B-1209-C477-E17EB93975D9}"/>
              </a:ext>
            </a:extLst>
          </p:cNvPr>
          <p:cNvSpPr>
            <a:spLocks noGrp="1"/>
          </p:cNvSpPr>
          <p:nvPr>
            <p:ph sz="half" idx="2"/>
          </p:nvPr>
        </p:nvSpPr>
        <p:spPr>
          <a:xfrm>
            <a:off x="3599892" y="1419621"/>
            <a:ext cx="4978896" cy="3312367"/>
          </a:xfrm>
          <a:solidFill>
            <a:schemeClr val="accent1">
              <a:lumMod val="20000"/>
              <a:lumOff val="80000"/>
            </a:schemeClr>
          </a:solidFill>
        </p:spPr>
        <p:txBody>
          <a:bodyPr>
            <a:normAutofit fontScale="85000" lnSpcReduction="20000"/>
          </a:bodyPr>
          <a:lstStyle/>
          <a:p>
            <a:pPr marL="0" indent="0" algn="ctr">
              <a:lnSpc>
                <a:spcPct val="107000"/>
              </a:lnSpc>
              <a:spcAft>
                <a:spcPts val="800"/>
              </a:spcAft>
              <a:buNone/>
            </a:pPr>
            <a:r>
              <a:rPr lang="es-ES" sz="2400" dirty="0"/>
              <a:t>Material y métodos</a:t>
            </a:r>
          </a:p>
          <a:p>
            <a:pPr marL="0" indent="0">
              <a:lnSpc>
                <a:spcPct val="107000"/>
              </a:lnSpc>
              <a:spcAft>
                <a:spcPts val="800"/>
              </a:spcAft>
              <a:buNone/>
            </a:pPr>
            <a:r>
              <a:rPr lang="es-ES" sz="1600" kern="100" dirty="0">
                <a:effectLst/>
                <a:latin typeface="Calibri" panose="020F0502020204030204" pitchFamily="34" charset="0"/>
                <a:ea typeface="Calibri" panose="020F0502020204030204" pitchFamily="34" charset="0"/>
                <a:cs typeface="Times New Roman" panose="02020603050405020304" pitchFamily="18" charset="0"/>
              </a:rPr>
              <a:t>Realizamos un estudio observacional prospectivo realizado en una consulta de Neumología general de consultas externas en donde se incluyeron adultos diagnosticados de asma bronquial en un periodo de doce meses comprendidos en junio 2022 a mayo 2023. En cada paciente se recogen antecedentes de tabaquismo, datos de consumo y variables de asma bronquial.</a:t>
            </a:r>
          </a:p>
          <a:p>
            <a:pPr marL="0" indent="0">
              <a:lnSpc>
                <a:spcPct val="107000"/>
              </a:lnSpc>
              <a:spcAft>
                <a:spcPts val="800"/>
              </a:spcAft>
              <a:buNone/>
            </a:pPr>
            <a:endParaRPr lang="es-E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s-ES" sz="1600" kern="100" dirty="0">
                <a:effectLst/>
                <a:latin typeface="Calibri" panose="020F0502020204030204" pitchFamily="34" charset="0"/>
                <a:ea typeface="Calibri" panose="020F0502020204030204" pitchFamily="34" charset="0"/>
                <a:cs typeface="Times New Roman" panose="02020603050405020304" pitchFamily="18" charset="0"/>
              </a:rPr>
              <a:t> En el análisis estadístico las variables continuas se expresan como media (DE). Las variables cualitativas se expresan con n (%). Se realizó comparación de variables cualitativas mediante T de </a:t>
            </a:r>
            <a:r>
              <a:rPr lang="es-ES" sz="1600" kern="100" dirty="0" err="1">
                <a:effectLst/>
                <a:latin typeface="Calibri" panose="020F0502020204030204" pitchFamily="34" charset="0"/>
                <a:ea typeface="Calibri" panose="020F0502020204030204" pitchFamily="34" charset="0"/>
                <a:cs typeface="Times New Roman" panose="02020603050405020304" pitchFamily="18" charset="0"/>
              </a:rPr>
              <a:t>Student</a:t>
            </a:r>
            <a:r>
              <a:rPr lang="es-ES" sz="1600" kern="100" dirty="0">
                <a:effectLst/>
                <a:latin typeface="Calibri" panose="020F0502020204030204" pitchFamily="34" charset="0"/>
                <a:ea typeface="Calibri" panose="020F0502020204030204" pitchFamily="34" charset="0"/>
                <a:cs typeface="Times New Roman" panose="02020603050405020304" pitchFamily="18" charset="0"/>
              </a:rPr>
              <a:t> o ANOVA, y la x</a:t>
            </a:r>
            <a:r>
              <a:rPr lang="es-ES" sz="1600" kern="100" dirty="0">
                <a:effectLst/>
                <a:latin typeface="Calibri" panose="020F0502020204030204" pitchFamily="34" charset="0"/>
                <a:ea typeface="Calibri" panose="020F0502020204030204" pitchFamily="34" charset="0"/>
                <a:cs typeface="Calibri" panose="020F0502020204030204" pitchFamily="34" charset="0"/>
              </a:rPr>
              <a:t>² para las cualitativas. Se consideró significativa un valor de p‹0.05.</a:t>
            </a:r>
            <a:endParaRPr lang="es-ES" sz="1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endParaRPr lang="es-ES" sz="1600" dirty="0"/>
          </a:p>
          <a:p>
            <a:pPr marL="0" indent="0" algn="ctr">
              <a:buNone/>
            </a:pPr>
            <a:endParaRPr lang="es-E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uadroTexto 12">
            <a:extLst>
              <a:ext uri="{FF2B5EF4-FFF2-40B4-BE49-F238E27FC236}">
                <a16:creationId xmlns:a16="http://schemas.microsoft.com/office/drawing/2014/main" id="{02BB8037-40E5-F676-E878-4B9307DC8F3E}"/>
              </a:ext>
            </a:extLst>
          </p:cNvPr>
          <p:cNvSpPr txBox="1"/>
          <p:nvPr/>
        </p:nvSpPr>
        <p:spPr>
          <a:xfrm>
            <a:off x="6516216" y="782002"/>
            <a:ext cx="2441982" cy="3966470"/>
          </a:xfrm>
          <a:prstGeom prst="rect">
            <a:avLst/>
          </a:prstGeom>
          <a:noFill/>
        </p:spPr>
        <p:txBody>
          <a:bodyPr wrap="square" rtlCol="0">
            <a:spAutoFit/>
          </a:bodyPr>
          <a:lstStyle/>
          <a:p>
            <a:r>
              <a:rPr lang="es-ES" sz="1400" dirty="0"/>
              <a:t>           </a:t>
            </a:r>
            <a:r>
              <a:rPr lang="es-ES" sz="2000" dirty="0"/>
              <a:t>Conclusiones</a:t>
            </a:r>
          </a:p>
          <a:p>
            <a:endParaRPr lang="es-ES" sz="1400" dirty="0"/>
          </a:p>
          <a:p>
            <a:pPr marL="285750" indent="-285750">
              <a:lnSpc>
                <a:spcPct val="107000"/>
              </a:lnSpc>
              <a:spcAft>
                <a:spcPts val="800"/>
              </a:spcAft>
              <a:buFont typeface="Arial" panose="020B0604020202020204" pitchFamily="34" charset="0"/>
              <a:buChar char="•"/>
            </a:pPr>
            <a:r>
              <a:rPr lang="es-ES" sz="1400" kern="100" dirty="0">
                <a:effectLst/>
                <a:latin typeface="Calibri" panose="020F0502020204030204" pitchFamily="34" charset="0"/>
                <a:ea typeface="Calibri" panose="020F0502020204030204" pitchFamily="34" charset="0"/>
                <a:cs typeface="Calibri" panose="020F0502020204030204" pitchFamily="34" charset="0"/>
              </a:rPr>
              <a:t>15% de los diagnosticados en asma en este grupo son fumadores activos</a:t>
            </a:r>
            <a:endParaRPr lang="es-E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s-ES" sz="1400" kern="100" dirty="0">
                <a:effectLst/>
                <a:latin typeface="Calibri" panose="020F0502020204030204" pitchFamily="34" charset="0"/>
                <a:ea typeface="Calibri" panose="020F0502020204030204" pitchFamily="34" charset="0"/>
                <a:cs typeface="Calibri" panose="020F0502020204030204" pitchFamily="34" charset="0"/>
              </a:rPr>
              <a:t>En este análisis de este grupo el hábito tabáquico no muestra diferencias en el control de la enfermedad.</a:t>
            </a:r>
          </a:p>
          <a:p>
            <a:pPr marL="285750" indent="-285750">
              <a:lnSpc>
                <a:spcPct val="107000"/>
              </a:lnSpc>
              <a:spcAft>
                <a:spcPts val="800"/>
              </a:spcAft>
              <a:buFont typeface="Arial" panose="020B0604020202020204" pitchFamily="34" charset="0"/>
              <a:buChar char="•"/>
            </a:pPr>
            <a:r>
              <a:rPr lang="es-ES" sz="1400" kern="100" dirty="0">
                <a:latin typeface="Calibri" panose="020F0502020204030204" pitchFamily="34" charset="0"/>
                <a:ea typeface="Calibri" panose="020F0502020204030204" pitchFamily="34" charset="0"/>
                <a:cs typeface="Calibri" panose="020F0502020204030204" pitchFamily="34" charset="0"/>
              </a:rPr>
              <a:t>S</a:t>
            </a:r>
            <a:r>
              <a:rPr lang="es-ES" sz="1400" kern="100" dirty="0">
                <a:effectLst/>
                <a:latin typeface="Calibri" panose="020F0502020204030204" pitchFamily="34" charset="0"/>
                <a:ea typeface="Calibri" panose="020F0502020204030204" pitchFamily="34" charset="0"/>
                <a:cs typeface="Calibri" panose="020F0502020204030204" pitchFamily="34" charset="0"/>
              </a:rPr>
              <a:t>on necesarias las medidas destinadas al abandono del tabaquismo por el equipo multidisciplinar.</a:t>
            </a:r>
            <a:r>
              <a:rPr lang="es-ES" sz="14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s-ES" dirty="0"/>
          </a:p>
        </p:txBody>
      </p:sp>
      <p:sp>
        <p:nvSpPr>
          <p:cNvPr id="14" name="CuadroTexto 13">
            <a:extLst>
              <a:ext uri="{FF2B5EF4-FFF2-40B4-BE49-F238E27FC236}">
                <a16:creationId xmlns:a16="http://schemas.microsoft.com/office/drawing/2014/main" id="{36BAADA9-AE8C-63DA-1A35-FAE9FA9F0E95}"/>
              </a:ext>
            </a:extLst>
          </p:cNvPr>
          <p:cNvSpPr txBox="1"/>
          <p:nvPr/>
        </p:nvSpPr>
        <p:spPr>
          <a:xfrm>
            <a:off x="3059832" y="195486"/>
            <a:ext cx="1512168" cy="400110"/>
          </a:xfrm>
          <a:prstGeom prst="rect">
            <a:avLst/>
          </a:prstGeom>
          <a:noFill/>
        </p:spPr>
        <p:txBody>
          <a:bodyPr wrap="square" rtlCol="0">
            <a:spAutoFit/>
          </a:bodyPr>
          <a:lstStyle/>
          <a:p>
            <a:r>
              <a:rPr lang="es-ES" sz="2000" dirty="0"/>
              <a:t>Resultados</a:t>
            </a:r>
          </a:p>
        </p:txBody>
      </p:sp>
      <p:sp>
        <p:nvSpPr>
          <p:cNvPr id="22" name="CuadroTexto 21">
            <a:extLst>
              <a:ext uri="{FF2B5EF4-FFF2-40B4-BE49-F238E27FC236}">
                <a16:creationId xmlns:a16="http://schemas.microsoft.com/office/drawing/2014/main" id="{64C0F4D4-EF14-3E12-C98C-127743295408}"/>
              </a:ext>
            </a:extLst>
          </p:cNvPr>
          <p:cNvSpPr txBox="1"/>
          <p:nvPr/>
        </p:nvSpPr>
        <p:spPr>
          <a:xfrm>
            <a:off x="544730" y="782002"/>
            <a:ext cx="2952328" cy="215444"/>
          </a:xfrm>
          <a:prstGeom prst="rect">
            <a:avLst/>
          </a:prstGeom>
          <a:noFill/>
        </p:spPr>
        <p:txBody>
          <a:bodyPr wrap="square" rtlCol="0">
            <a:spAutoFit/>
          </a:bodyPr>
          <a:lstStyle/>
          <a:p>
            <a:r>
              <a:rPr lang="es-ES" sz="800" dirty="0">
                <a:latin typeface="Arial" panose="020B0604020202020204" pitchFamily="34" charset="0"/>
                <a:cs typeface="Arial" panose="020B0604020202020204" pitchFamily="34" charset="0"/>
              </a:rPr>
              <a:t>Características de los participantes en el estudio</a:t>
            </a:r>
          </a:p>
        </p:txBody>
      </p:sp>
      <p:pic>
        <p:nvPicPr>
          <p:cNvPr id="23" name="Imagen 22">
            <a:extLst>
              <a:ext uri="{FF2B5EF4-FFF2-40B4-BE49-F238E27FC236}">
                <a16:creationId xmlns:a16="http://schemas.microsoft.com/office/drawing/2014/main" id="{071E4EA1-AA5E-5F42-6A64-11898B53AA26}"/>
              </a:ext>
            </a:extLst>
          </p:cNvPr>
          <p:cNvPicPr>
            <a:picLocks noChangeAspect="1"/>
          </p:cNvPicPr>
          <p:nvPr/>
        </p:nvPicPr>
        <p:blipFill>
          <a:blip r:embed="rId2"/>
          <a:stretch>
            <a:fillRect/>
          </a:stretch>
        </p:blipFill>
        <p:spPr>
          <a:xfrm>
            <a:off x="3253427" y="1203598"/>
            <a:ext cx="2758733" cy="1560711"/>
          </a:xfrm>
          <a:prstGeom prst="rect">
            <a:avLst/>
          </a:prstGeom>
        </p:spPr>
      </p:pic>
      <p:pic>
        <p:nvPicPr>
          <p:cNvPr id="24" name="Imagen 23">
            <a:extLst>
              <a:ext uri="{FF2B5EF4-FFF2-40B4-BE49-F238E27FC236}">
                <a16:creationId xmlns:a16="http://schemas.microsoft.com/office/drawing/2014/main" id="{84196DB1-50AF-3FAE-F66D-7337ADD73291}"/>
              </a:ext>
            </a:extLst>
          </p:cNvPr>
          <p:cNvPicPr>
            <a:picLocks noChangeAspect="1"/>
          </p:cNvPicPr>
          <p:nvPr/>
        </p:nvPicPr>
        <p:blipFill>
          <a:blip r:embed="rId3"/>
          <a:stretch>
            <a:fillRect/>
          </a:stretch>
        </p:blipFill>
        <p:spPr>
          <a:xfrm>
            <a:off x="3419872" y="3176792"/>
            <a:ext cx="2448272" cy="1627206"/>
          </a:xfrm>
          <a:prstGeom prst="rect">
            <a:avLst/>
          </a:prstGeom>
        </p:spPr>
      </p:pic>
      <p:pic>
        <p:nvPicPr>
          <p:cNvPr id="25" name="Imagen 24">
            <a:extLst>
              <a:ext uri="{FF2B5EF4-FFF2-40B4-BE49-F238E27FC236}">
                <a16:creationId xmlns:a16="http://schemas.microsoft.com/office/drawing/2014/main" id="{C6FA4451-2E88-4968-4918-5C41D753E861}"/>
              </a:ext>
            </a:extLst>
          </p:cNvPr>
          <p:cNvPicPr>
            <a:picLocks noChangeAspect="1"/>
          </p:cNvPicPr>
          <p:nvPr/>
        </p:nvPicPr>
        <p:blipFill>
          <a:blip r:embed="rId4"/>
          <a:stretch>
            <a:fillRect/>
          </a:stretch>
        </p:blipFill>
        <p:spPr>
          <a:xfrm>
            <a:off x="544730" y="954918"/>
            <a:ext cx="2304256" cy="4126659"/>
          </a:xfrm>
          <a:prstGeom prst="rect">
            <a:avLst/>
          </a:prstGeom>
        </p:spPr>
      </p:pic>
      <p:sp>
        <p:nvSpPr>
          <p:cNvPr id="26" name="CuadroTexto 25">
            <a:extLst>
              <a:ext uri="{FF2B5EF4-FFF2-40B4-BE49-F238E27FC236}">
                <a16:creationId xmlns:a16="http://schemas.microsoft.com/office/drawing/2014/main" id="{A500614D-F385-7EE0-F672-005B0F0E920E}"/>
              </a:ext>
            </a:extLst>
          </p:cNvPr>
          <p:cNvSpPr txBox="1"/>
          <p:nvPr/>
        </p:nvSpPr>
        <p:spPr>
          <a:xfrm>
            <a:off x="3275856" y="782002"/>
            <a:ext cx="3240360" cy="338554"/>
          </a:xfrm>
          <a:prstGeom prst="rect">
            <a:avLst/>
          </a:prstGeom>
          <a:noFill/>
        </p:spPr>
        <p:txBody>
          <a:bodyPr wrap="square" rtlCol="0">
            <a:spAutoFit/>
          </a:bodyPr>
          <a:lstStyle/>
          <a:p>
            <a:r>
              <a:rPr lang="es-ES" sz="800" dirty="0">
                <a:latin typeface="Arial" panose="020B0604020202020204" pitchFamily="34" charset="0"/>
                <a:cs typeface="Arial" panose="020B0604020202020204" pitchFamily="34" charset="0"/>
              </a:rPr>
              <a:t>Valores del cuestionario ACT dependiendo del grado de tabaquismo (p=</a:t>
            </a:r>
            <a:r>
              <a:rPr lang="es-ES" sz="800" dirty="0" err="1">
                <a:latin typeface="Arial" panose="020B0604020202020204" pitchFamily="34" charset="0"/>
                <a:cs typeface="Arial" panose="020B0604020202020204" pitchFamily="34" charset="0"/>
              </a:rPr>
              <a:t>ns</a:t>
            </a:r>
            <a:r>
              <a:rPr lang="es-ES" sz="800" dirty="0">
                <a:latin typeface="Arial" panose="020B0604020202020204" pitchFamily="34" charset="0"/>
                <a:cs typeface="Arial" panose="020B0604020202020204" pitchFamily="34" charset="0"/>
              </a:rPr>
              <a:t>)</a:t>
            </a:r>
          </a:p>
        </p:txBody>
      </p:sp>
      <p:sp>
        <p:nvSpPr>
          <p:cNvPr id="27" name="CuadroTexto 26">
            <a:extLst>
              <a:ext uri="{FF2B5EF4-FFF2-40B4-BE49-F238E27FC236}">
                <a16:creationId xmlns:a16="http://schemas.microsoft.com/office/drawing/2014/main" id="{CB874A15-511B-AA68-8A13-181248F17335}"/>
              </a:ext>
            </a:extLst>
          </p:cNvPr>
          <p:cNvSpPr txBox="1"/>
          <p:nvPr/>
        </p:nvSpPr>
        <p:spPr>
          <a:xfrm>
            <a:off x="3347864" y="2764309"/>
            <a:ext cx="2947152" cy="338554"/>
          </a:xfrm>
          <a:prstGeom prst="rect">
            <a:avLst/>
          </a:prstGeom>
          <a:noFill/>
        </p:spPr>
        <p:txBody>
          <a:bodyPr wrap="square" rtlCol="0">
            <a:spAutoFit/>
          </a:bodyPr>
          <a:lstStyle/>
          <a:p>
            <a:r>
              <a:rPr lang="es-ES" sz="800" dirty="0">
                <a:latin typeface="Arial" panose="020B0604020202020204" pitchFamily="34" charset="0"/>
                <a:cs typeface="Arial" panose="020B0604020202020204" pitchFamily="34" charset="0"/>
              </a:rPr>
              <a:t>Control del asma bronquial dependiendo del hábito tabáquico (p=</a:t>
            </a:r>
            <a:r>
              <a:rPr lang="es-ES" sz="800" dirty="0" err="1">
                <a:latin typeface="Arial" panose="020B0604020202020204" pitchFamily="34" charset="0"/>
                <a:cs typeface="Arial" panose="020B0604020202020204" pitchFamily="34" charset="0"/>
              </a:rPr>
              <a:t>ns</a:t>
            </a:r>
            <a:r>
              <a:rPr lang="es-ES" sz="800" dirty="0">
                <a:latin typeface="Arial" panose="020B0604020202020204" pitchFamily="34" charset="0"/>
                <a:cs typeface="Arial" panose="020B0604020202020204" pitchFamily="34" charset="0"/>
              </a:rPr>
              <a:t>)</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TotalTime>
  <Words>307</Words>
  <Application>Microsoft Office PowerPoint</Application>
  <PresentationFormat>Presentación en pantalla (16:9)</PresentationFormat>
  <Paragraphs>19</Paragraphs>
  <Slides>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 RELACIÓN ENTRE TABAQUISMO ENFERMEDAD PREVENIBLE Y CONTROL DEL ASMA BRONQUIAL Oliverio Ruiz Rodríguez¹, María Ruiz Castellano¹, M Rosario Ruiz Serrano², Pedro García Tamayo², Dolores Núñez Ollero², David Chacón Cadiz², Jorge Cabrera Guerrero². ¹Hospital de Loja, Granada, ²Hospital Virgen del Rocío, Sevilla.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oliverio ruiz rodriguez</cp:lastModifiedBy>
  <cp:revision>12</cp:revision>
  <dcterms:created xsi:type="dcterms:W3CDTF">2024-02-05T13:08:18Z</dcterms:created>
  <dcterms:modified xsi:type="dcterms:W3CDTF">2024-02-11T11:10:43Z</dcterms:modified>
</cp:coreProperties>
</file>