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640"/>
  </p:normalViewPr>
  <p:slideViewPr>
    <p:cSldViewPr>
      <p:cViewPr>
        <p:scale>
          <a:sx n="156" d="100"/>
          <a:sy n="156" d="100"/>
        </p:scale>
        <p:origin x="-1568" y="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039F9-C73A-234C-9ED2-4818DC57A98A}" type="datetimeFigureOut">
              <a:rPr lang="es-ES" smtClean="0"/>
              <a:t>22/2/24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EA3CC-06EB-EA4E-8F29-6134EFEB4EE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1634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EA3CC-06EB-EA4E-8F29-6134EFEB4EE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4808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EA3CC-06EB-EA4E-8F29-6134EFEB4EEC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1264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22/2/24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22/2/24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98B69E2-E2C5-85E9-E332-2F94A2F67BEE}"/>
              </a:ext>
            </a:extLst>
          </p:cNvPr>
          <p:cNvSpPr txBox="1"/>
          <p:nvPr/>
        </p:nvSpPr>
        <p:spPr>
          <a:xfrm>
            <a:off x="107198" y="2868288"/>
            <a:ext cx="4233414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MATERIAL Y MÉTODOS    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E4CACC1-8CBB-F595-1513-902F1E1025D2}"/>
              </a:ext>
            </a:extLst>
          </p:cNvPr>
          <p:cNvSpPr txBox="1"/>
          <p:nvPr/>
        </p:nvSpPr>
        <p:spPr>
          <a:xfrm>
            <a:off x="23115" y="1512097"/>
            <a:ext cx="4276599" cy="1071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suicidio constituye un problema de elevada importancia clínica y social, es fundamental identificar los factores de riesgo posibles a intervenir, siendo el tabaco uno de ellos. Analizar la prevalencia y la asociación del tabaco con los fenómenos del espectro suicida y otras variables de interés relacionadas.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E9254E9-8C15-4935-FFB7-7F68F6322D68}"/>
              </a:ext>
            </a:extLst>
          </p:cNvPr>
          <p:cNvSpPr txBox="1"/>
          <p:nvPr/>
        </p:nvSpPr>
        <p:spPr>
          <a:xfrm>
            <a:off x="37280" y="3325361"/>
            <a:ext cx="4312907" cy="874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Estudio descriptivo observacional retrospectivo</a:t>
            </a:r>
            <a:r>
              <a:rPr lang="es-E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incluyeron los pacientes que fueron atendidos en Urgencias del Hospital de Jerez de la Frontera en 2018 por clínica suicida (se incluyeron las ideas de suicidio, los intentos de suicidio y el suicidio consumado).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5E3A651-FDA6-0252-41D1-C25262A6902B}"/>
              </a:ext>
            </a:extLst>
          </p:cNvPr>
          <p:cNvSpPr txBox="1"/>
          <p:nvPr/>
        </p:nvSpPr>
        <p:spPr>
          <a:xfrm>
            <a:off x="87754" y="1068221"/>
            <a:ext cx="4211960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INTRODUCCIÓN Y OBJETIVO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D191309-BBE3-6AB5-9B8A-BF4EF2EF45A9}"/>
              </a:ext>
            </a:extLst>
          </p:cNvPr>
          <p:cNvSpPr txBox="1"/>
          <p:nvPr/>
        </p:nvSpPr>
        <p:spPr>
          <a:xfrm>
            <a:off x="4698268" y="1068221"/>
            <a:ext cx="4211960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RESULTADOS     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029729D-34DC-91C2-4B67-10AFB2E5DB80}"/>
              </a:ext>
            </a:extLst>
          </p:cNvPr>
          <p:cNvSpPr txBox="1"/>
          <p:nvPr/>
        </p:nvSpPr>
        <p:spPr>
          <a:xfrm>
            <a:off x="4698268" y="1658012"/>
            <a:ext cx="4211960" cy="276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/>
              <a:t>PREVALENCIAS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5732D0B-7962-ECF3-0552-4AFFF75963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605"/>
          <a:stretch/>
        </p:blipFill>
        <p:spPr>
          <a:xfrm>
            <a:off x="4705289" y="2140081"/>
            <a:ext cx="1954964" cy="256470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D1B2FC2-1D94-5FE5-913F-FA72DA6D33DF}"/>
              </a:ext>
            </a:extLst>
          </p:cNvPr>
          <p:cNvSpPr txBox="1"/>
          <p:nvPr/>
        </p:nvSpPr>
        <p:spPr>
          <a:xfrm>
            <a:off x="6948263" y="3094528"/>
            <a:ext cx="883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41-60 años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4611926-59FA-C954-EBFD-06EF26A487FE}"/>
              </a:ext>
            </a:extLst>
          </p:cNvPr>
          <p:cNvSpPr txBox="1"/>
          <p:nvPr/>
        </p:nvSpPr>
        <p:spPr>
          <a:xfrm>
            <a:off x="8117099" y="3158847"/>
            <a:ext cx="8835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21-40 años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66CF688-7C72-6ABF-F2BB-2B5BA93AE6AB}"/>
              </a:ext>
            </a:extLst>
          </p:cNvPr>
          <p:cNvSpPr txBox="1"/>
          <p:nvPr/>
        </p:nvSpPr>
        <p:spPr>
          <a:xfrm rot="1529835">
            <a:off x="8024949" y="2319272"/>
            <a:ext cx="8050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0-20 años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1BB1862-3F5B-205D-A054-CD537BF032D0}"/>
              </a:ext>
            </a:extLst>
          </p:cNvPr>
          <p:cNvSpPr txBox="1"/>
          <p:nvPr/>
        </p:nvSpPr>
        <p:spPr>
          <a:xfrm rot="20651966">
            <a:off x="7251219" y="2267835"/>
            <a:ext cx="750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</a:rPr>
              <a:t>&gt;60 años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E9546E6-DD2D-063D-F722-93B62B76BCAD}"/>
              </a:ext>
            </a:extLst>
          </p:cNvPr>
          <p:cNvSpPr txBox="1"/>
          <p:nvPr/>
        </p:nvSpPr>
        <p:spPr>
          <a:xfrm>
            <a:off x="5188024" y="4643241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(n=48)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BD8E050-D004-A77E-1A74-9B7D2D450081}"/>
              </a:ext>
            </a:extLst>
          </p:cNvPr>
          <p:cNvSpPr txBox="1"/>
          <p:nvPr/>
        </p:nvSpPr>
        <p:spPr>
          <a:xfrm>
            <a:off x="5988897" y="4644209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(n=138)</a:t>
            </a:r>
          </a:p>
        </p:txBody>
      </p:sp>
      <p:sp>
        <p:nvSpPr>
          <p:cNvPr id="19" name="1 Título">
            <a:extLst>
              <a:ext uri="{FF2B5EF4-FFF2-40B4-BE49-F238E27FC236}">
                <a16:creationId xmlns:a16="http://schemas.microsoft.com/office/drawing/2014/main" id="{1DC89BE2-2086-E48C-71A0-4D58598887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704" y="0"/>
            <a:ext cx="7236296" cy="463698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s-ES" sz="2000" b="1" i="1" dirty="0">
                <a:solidFill>
                  <a:schemeClr val="bg1"/>
                </a:solidFill>
                <a:effectLst/>
                <a:latin typeface="Avenir Next Condensed" panose="020B0506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¿QUÉ IMPORTANCIA TIENE EL TABACO EN EL ESPECTRO SUICIDA?</a:t>
            </a:r>
            <a:endParaRPr lang="es-ES" sz="4800" b="1" i="1" dirty="0">
              <a:solidFill>
                <a:schemeClr val="bg1"/>
              </a:solidFill>
              <a:latin typeface="Avenir Next Condensed" panose="020B0506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F17ABE4-EA50-1B0A-8C7E-DF12FBA7C779}"/>
              </a:ext>
            </a:extLst>
          </p:cNvPr>
          <p:cNvSpPr txBox="1"/>
          <p:nvPr/>
        </p:nvSpPr>
        <p:spPr>
          <a:xfrm>
            <a:off x="1907704" y="411510"/>
            <a:ext cx="7236296" cy="382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Isabel Romero Espejo, Cristina María Carrasco Carrasco, Iván Martínez Molina, María Ángeles </a:t>
            </a:r>
            <a:r>
              <a:rPr lang="es-ES" sz="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Zambonino</a:t>
            </a:r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Carreiras</a:t>
            </a:r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Josefa Rojas Villegas, José Gregorio Soto Campos. Hospital Universitario Jerez de la Frontera.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C269104-8746-0E20-D672-2810C0022E1C}"/>
              </a:ext>
            </a:extLst>
          </p:cNvPr>
          <p:cNvSpPr txBox="1"/>
          <p:nvPr/>
        </p:nvSpPr>
        <p:spPr>
          <a:xfrm rot="1693952">
            <a:off x="8139147" y="2464029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chemeClr val="bg1"/>
                </a:solidFill>
              </a:rPr>
              <a:t>(n=28)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7D2606-5B7F-D318-6786-20A317E6F64F}"/>
              </a:ext>
            </a:extLst>
          </p:cNvPr>
          <p:cNvSpPr txBox="1"/>
          <p:nvPr/>
        </p:nvSpPr>
        <p:spPr>
          <a:xfrm>
            <a:off x="8306858" y="3335155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chemeClr val="bg1"/>
                </a:solidFill>
              </a:rPr>
              <a:t>(n=58)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CB4092C-364D-F7DC-7DC2-2D2047DB6A83}"/>
              </a:ext>
            </a:extLst>
          </p:cNvPr>
          <p:cNvSpPr txBox="1"/>
          <p:nvPr/>
        </p:nvSpPr>
        <p:spPr>
          <a:xfrm>
            <a:off x="7136648" y="3263805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chemeClr val="bg1"/>
                </a:solidFill>
              </a:rPr>
              <a:t>(n=82)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334691CC-E516-939D-C896-18A30EF9B5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382"/>
          <a:stretch/>
        </p:blipFill>
        <p:spPr>
          <a:xfrm>
            <a:off x="6373066" y="2260272"/>
            <a:ext cx="2917543" cy="2178867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A737D6C6-483C-6ECF-083F-5D993FB1387D}"/>
              </a:ext>
            </a:extLst>
          </p:cNvPr>
          <p:cNvSpPr txBox="1"/>
          <p:nvPr/>
        </p:nvSpPr>
        <p:spPr>
          <a:xfrm>
            <a:off x="6789299" y="3335155"/>
            <a:ext cx="883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41-60 años</a:t>
            </a:r>
          </a:p>
          <a:p>
            <a:pPr algn="ctr"/>
            <a:r>
              <a:rPr lang="es-ES" sz="1000" b="1" dirty="0"/>
              <a:t>82 (44%)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6D05B02-573C-AF7C-8F0B-6EBDD7203EB4}"/>
              </a:ext>
            </a:extLst>
          </p:cNvPr>
          <p:cNvSpPr txBox="1"/>
          <p:nvPr/>
        </p:nvSpPr>
        <p:spPr>
          <a:xfrm>
            <a:off x="7120957" y="2390185"/>
            <a:ext cx="883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&gt; 60 años</a:t>
            </a:r>
          </a:p>
          <a:p>
            <a:pPr algn="ctr"/>
            <a:r>
              <a:rPr lang="es-ES" sz="1000" b="1" dirty="0"/>
              <a:t>18 (10%)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BCEDF71-AD82-53B4-C783-F614D2984D7A}"/>
              </a:ext>
            </a:extLst>
          </p:cNvPr>
          <p:cNvSpPr txBox="1"/>
          <p:nvPr/>
        </p:nvSpPr>
        <p:spPr>
          <a:xfrm>
            <a:off x="7780605" y="2499742"/>
            <a:ext cx="883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0-20 años</a:t>
            </a:r>
          </a:p>
          <a:p>
            <a:pPr algn="ctr"/>
            <a:r>
              <a:rPr lang="es-ES" sz="1000" b="1" dirty="0"/>
              <a:t>28 (15%)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C46A27A-BA8E-5C32-9E8C-BB8DE45A66D3}"/>
              </a:ext>
            </a:extLst>
          </p:cNvPr>
          <p:cNvSpPr txBox="1"/>
          <p:nvPr/>
        </p:nvSpPr>
        <p:spPr>
          <a:xfrm>
            <a:off x="7988053" y="3335155"/>
            <a:ext cx="8835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21-40 años</a:t>
            </a:r>
          </a:p>
          <a:p>
            <a:pPr algn="ctr"/>
            <a:r>
              <a:rPr lang="es-ES" sz="1000" b="1" dirty="0"/>
              <a:t>58 (31%)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5E3A651-FDA6-0252-41D1-C25262A6902B}"/>
              </a:ext>
            </a:extLst>
          </p:cNvPr>
          <p:cNvSpPr txBox="1"/>
          <p:nvPr/>
        </p:nvSpPr>
        <p:spPr>
          <a:xfrm>
            <a:off x="118856" y="834266"/>
            <a:ext cx="8876206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RESULTADOS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206169F-B9FE-1CF1-EE68-6E68702D4558}"/>
              </a:ext>
            </a:extLst>
          </p:cNvPr>
          <p:cNvSpPr txBox="1"/>
          <p:nvPr/>
        </p:nvSpPr>
        <p:spPr>
          <a:xfrm>
            <a:off x="118856" y="3091195"/>
            <a:ext cx="2973328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CONCLUSIONES</a:t>
            </a:r>
          </a:p>
        </p:txBody>
      </p:sp>
      <p:graphicFrame>
        <p:nvGraphicFramePr>
          <p:cNvPr id="12" name="Tabla 12">
            <a:extLst>
              <a:ext uri="{FF2B5EF4-FFF2-40B4-BE49-F238E27FC236}">
                <a16:creationId xmlns:a16="http://schemas.microsoft.com/office/drawing/2014/main" id="{31585CA2-5A67-4CAF-851F-5DD60F1D8D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28174"/>
              </p:ext>
            </p:extLst>
          </p:nvPr>
        </p:nvGraphicFramePr>
        <p:xfrm>
          <a:off x="118856" y="1291590"/>
          <a:ext cx="3084992" cy="141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1845">
                  <a:extLst>
                    <a:ext uri="{9D8B030D-6E8A-4147-A177-3AD203B41FA5}">
                      <a16:colId xmlns:a16="http://schemas.microsoft.com/office/drawing/2014/main" val="3201758603"/>
                    </a:ext>
                  </a:extLst>
                </a:gridCol>
                <a:gridCol w="750995">
                  <a:extLst>
                    <a:ext uri="{9D8B030D-6E8A-4147-A177-3AD203B41FA5}">
                      <a16:colId xmlns:a16="http://schemas.microsoft.com/office/drawing/2014/main" val="1533535121"/>
                    </a:ext>
                  </a:extLst>
                </a:gridCol>
                <a:gridCol w="832072">
                  <a:extLst>
                    <a:ext uri="{9D8B030D-6E8A-4147-A177-3AD203B41FA5}">
                      <a16:colId xmlns:a16="http://schemas.microsoft.com/office/drawing/2014/main" val="292262517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047072110"/>
                    </a:ext>
                  </a:extLst>
                </a:gridCol>
              </a:tblGrid>
              <a:tr h="201723">
                <a:tc gridSpan="4"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chemeClr val="bg1"/>
                          </a:solidFill>
                          <a:latin typeface="+mj-lt"/>
                        </a:rPr>
                        <a:t>CARACTERÍSTICAS DE LA POBLACIÓN (n=186)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7983391"/>
                  </a:ext>
                </a:extLst>
              </a:tr>
              <a:tr h="178149">
                <a:tc>
                  <a:txBody>
                    <a:bodyPr/>
                    <a:lstStyle/>
                    <a:p>
                      <a:r>
                        <a:rPr lang="es-ES" sz="900" b="1" dirty="0">
                          <a:latin typeface="+mj-lt"/>
                        </a:rPr>
                        <a:t>Mujeres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+mj-lt"/>
                        </a:rPr>
                        <a:t>118 (63,4%)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1" dirty="0">
                          <a:latin typeface="+mj-lt"/>
                        </a:rPr>
                        <a:t>Fumadores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+mj-lt"/>
                        </a:rPr>
                        <a:t>48 (25,8%)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905207"/>
                  </a:ext>
                </a:extLst>
              </a:tr>
              <a:tr h="201723">
                <a:tc>
                  <a:txBody>
                    <a:bodyPr/>
                    <a:lstStyle/>
                    <a:p>
                      <a:r>
                        <a:rPr lang="es-ES" sz="900" b="1" dirty="0">
                          <a:latin typeface="+mj-lt"/>
                        </a:rPr>
                        <a:t>Edad media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+mj-lt"/>
                        </a:rPr>
                        <a:t>40,95 (15,5)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1" dirty="0">
                          <a:latin typeface="+mj-lt"/>
                        </a:rPr>
                        <a:t>Alcohol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+mj-lt"/>
                        </a:rPr>
                        <a:t>39 (21%)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155465"/>
                  </a:ext>
                </a:extLst>
              </a:tr>
              <a:tr h="142291">
                <a:tc>
                  <a:txBody>
                    <a:bodyPr/>
                    <a:lstStyle/>
                    <a:p>
                      <a:r>
                        <a:rPr lang="es-ES" sz="900" b="1" dirty="0">
                          <a:latin typeface="+mj-lt"/>
                        </a:rPr>
                        <a:t>Patología Psiquiátrica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+mj-lt"/>
                        </a:rPr>
                        <a:t>135 (72,6%)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1" dirty="0">
                          <a:latin typeface="+mj-lt"/>
                        </a:rPr>
                        <a:t>Tóxicos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+mj-lt"/>
                        </a:rPr>
                        <a:t>12 (6,5%)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138918"/>
                  </a:ext>
                </a:extLst>
              </a:tr>
              <a:tr h="322757">
                <a:tc>
                  <a:txBody>
                    <a:bodyPr/>
                    <a:lstStyle/>
                    <a:p>
                      <a:r>
                        <a:rPr lang="es-ES" sz="900" b="1" dirty="0">
                          <a:latin typeface="+mj-lt"/>
                        </a:rPr>
                        <a:t>Patología Respiratoria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+mj-lt"/>
                        </a:rPr>
                        <a:t>28 (15,1%)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b="1" dirty="0">
                          <a:latin typeface="+mj-lt"/>
                        </a:rPr>
                        <a:t>Intentos previos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900" dirty="0">
                          <a:latin typeface="+mj-lt"/>
                        </a:rPr>
                        <a:t>39 (20,9%)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96543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AD46C76E-CC14-3554-FBE2-C51D74BB3C16}"/>
              </a:ext>
            </a:extLst>
          </p:cNvPr>
          <p:cNvSpPr txBox="1"/>
          <p:nvPr/>
        </p:nvSpPr>
        <p:spPr>
          <a:xfrm>
            <a:off x="52425" y="3560836"/>
            <a:ext cx="3049760" cy="1171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pesar de no encontrar una clara asociación en nuestra muestra entre el consumo de tabaco y los fenómenos del espectro suicida sí podemos reseñar otros aspectos de interés como el papel que juega la asociación entre el tabaco y el alcohol en estos pacientes.  </a:t>
            </a:r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9433287B-B064-9E60-26AA-60E20256F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7704" y="0"/>
            <a:ext cx="7236296" cy="463698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s-ES" sz="2000" b="1" i="1" dirty="0">
                <a:solidFill>
                  <a:schemeClr val="bg1"/>
                </a:solidFill>
                <a:effectLst/>
                <a:latin typeface="Avenir Next Condensed" panose="020B0506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¿QUÉ IMPORTANCIA TIENE EL TABACO EN EL ESPECTRO SUICIDA?</a:t>
            </a:r>
            <a:endParaRPr lang="es-ES" sz="4800" b="1" i="1" dirty="0">
              <a:solidFill>
                <a:schemeClr val="bg1"/>
              </a:solidFill>
              <a:latin typeface="Avenir Next Condensed" panose="020B0506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A83A72D-E983-3927-68FF-F43C978FFEA2}"/>
              </a:ext>
            </a:extLst>
          </p:cNvPr>
          <p:cNvSpPr txBox="1"/>
          <p:nvPr/>
        </p:nvSpPr>
        <p:spPr>
          <a:xfrm>
            <a:off x="1907704" y="411510"/>
            <a:ext cx="7236296" cy="382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Isabel Romero Espejo, Cristina María Carrasco Carrasco, Iván Martínez Molina, María Ángeles </a:t>
            </a:r>
            <a:r>
              <a:rPr lang="es-ES" sz="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Zambonino</a:t>
            </a:r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Carreiras</a:t>
            </a:r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Josefa Rojas Villegas, José Gregorio Soto Campos. Hospital Universitario Jerez de la Frontera.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A108827-1F4A-8D35-92C9-874229AC65B6}"/>
              </a:ext>
            </a:extLst>
          </p:cNvPr>
          <p:cNvSpPr txBox="1"/>
          <p:nvPr/>
        </p:nvSpPr>
        <p:spPr>
          <a:xfrm>
            <a:off x="53944" y="2683597"/>
            <a:ext cx="28689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/>
              <a:t>Resultados expresados como </a:t>
            </a:r>
            <a:r>
              <a:rPr lang="es-ES" sz="700" dirty="0" err="1"/>
              <a:t>Nº</a:t>
            </a:r>
            <a:r>
              <a:rPr lang="es-ES" sz="700" dirty="0"/>
              <a:t> (%) y media (</a:t>
            </a:r>
            <a:r>
              <a:rPr lang="es-ES" sz="700" kern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Desv</a:t>
            </a:r>
            <a:r>
              <a:rPr lang="es-ES" sz="7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s-ES" sz="700" kern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típ</a:t>
            </a:r>
            <a:r>
              <a:rPr lang="es-ES" sz="7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r>
              <a:rPr lang="es-ES" sz="700" kern="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)</a:t>
            </a:r>
            <a:endParaRPr lang="es-ES" sz="700" dirty="0"/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3ACA1838-BBE8-7724-0676-D39FF16CED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788248"/>
              </p:ext>
            </p:extLst>
          </p:nvPr>
        </p:nvGraphicFramePr>
        <p:xfrm>
          <a:off x="3427408" y="1563638"/>
          <a:ext cx="2727371" cy="2844365"/>
        </p:xfrm>
        <a:graphic>
          <a:graphicData uri="http://schemas.openxmlformats.org/drawingml/2006/table">
            <a:tbl>
              <a:tblPr/>
              <a:tblGrid>
                <a:gridCol w="789936">
                  <a:extLst>
                    <a:ext uri="{9D8B030D-6E8A-4147-A177-3AD203B41FA5}">
                      <a16:colId xmlns:a16="http://schemas.microsoft.com/office/drawing/2014/main" val="3736086397"/>
                    </a:ext>
                  </a:extLst>
                </a:gridCol>
                <a:gridCol w="726339">
                  <a:extLst>
                    <a:ext uri="{9D8B030D-6E8A-4147-A177-3AD203B41FA5}">
                      <a16:colId xmlns:a16="http://schemas.microsoft.com/office/drawing/2014/main" val="1927685677"/>
                    </a:ext>
                  </a:extLst>
                </a:gridCol>
                <a:gridCol w="726339">
                  <a:extLst>
                    <a:ext uri="{9D8B030D-6E8A-4147-A177-3AD203B41FA5}">
                      <a16:colId xmlns:a16="http://schemas.microsoft.com/office/drawing/2014/main" val="3117016718"/>
                    </a:ext>
                  </a:extLst>
                </a:gridCol>
                <a:gridCol w="484757">
                  <a:extLst>
                    <a:ext uri="{9D8B030D-6E8A-4147-A177-3AD203B41FA5}">
                      <a16:colId xmlns:a16="http://schemas.microsoft.com/office/drawing/2014/main" val="3173425698"/>
                    </a:ext>
                  </a:extLst>
                </a:gridCol>
              </a:tblGrid>
              <a:tr h="418908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VARIABLES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FUMADORES (n= 48)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2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 FUMADORES (n=138)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2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772568"/>
                  </a:ext>
                </a:extLst>
              </a:tr>
              <a:tr h="243733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Mujeres </a:t>
                      </a:r>
                      <a:endParaRPr lang="es-ES" sz="900" dirty="0">
                        <a:effectLst/>
                        <a:latin typeface="+mj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25 (31,2%)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43 (52,1%)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0,010</a:t>
                      </a: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0056441"/>
                  </a:ext>
                </a:extLst>
              </a:tr>
              <a:tr h="243733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Hombres</a:t>
                      </a: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+mj-lt"/>
                        </a:rPr>
                        <a:t>23 (47,9%)</a:t>
                      </a: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+mj-lt"/>
                        </a:rPr>
                        <a:t>95 (68,8%)</a:t>
                      </a: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+mj-lt"/>
                        </a:rPr>
                        <a:t>0,010</a:t>
                      </a: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2886405"/>
                  </a:ext>
                </a:extLst>
              </a:tr>
              <a:tr h="243733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Alcohol</a:t>
                      </a:r>
                      <a:endParaRPr lang="es-ES" sz="900" dirty="0">
                        <a:effectLst/>
                        <a:latin typeface="+mj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 (37,5%)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 (15,2%)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0E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0,001</a:t>
                      </a:r>
                      <a:endParaRPr lang="es-ES" sz="900" b="1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904649"/>
                  </a:ext>
                </a:extLst>
              </a:tr>
              <a:tr h="301473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Toxicomanía</a:t>
                      </a:r>
                      <a:endParaRPr lang="es-ES" sz="900" dirty="0">
                        <a:effectLst/>
                        <a:latin typeface="+mj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 (14,6%)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 (3,6%)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0,001</a:t>
                      </a:r>
                      <a:endParaRPr lang="es-ES" sz="900" b="1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3730768"/>
                  </a:ext>
                </a:extLst>
              </a:tr>
              <a:tr h="243733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Fibromialgia</a:t>
                      </a:r>
                      <a:endParaRPr lang="es-ES" sz="900" dirty="0">
                        <a:effectLst/>
                        <a:latin typeface="+mj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(6,3%)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16 (11,6%)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0,292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468911"/>
                  </a:ext>
                </a:extLst>
              </a:tr>
              <a:tr h="301473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Neurológicos</a:t>
                      </a:r>
                      <a:endParaRPr lang="es-ES" sz="900" dirty="0">
                        <a:effectLst/>
                        <a:latin typeface="+mj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 (18,8%)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24 (17,4%)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0,250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076865"/>
                  </a:ext>
                </a:extLst>
              </a:tr>
              <a:tr h="301473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Psiquiátricas</a:t>
                      </a:r>
                      <a:endParaRPr lang="es-ES" sz="900" dirty="0">
                        <a:effectLst/>
                        <a:latin typeface="+mj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31 (64,6%)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104 (75,4%)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0,149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511289"/>
                  </a:ext>
                </a:extLst>
              </a:tr>
              <a:tr h="243733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Respiratorio</a:t>
                      </a:r>
                      <a:endParaRPr lang="es-ES" sz="900" dirty="0">
                        <a:effectLst/>
                        <a:latin typeface="+mj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17 (35,4%)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 (8%)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&lt; 0,000</a:t>
                      </a:r>
                      <a:endParaRPr lang="es-ES" sz="900" b="1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206203"/>
                  </a:ext>
                </a:extLst>
              </a:tr>
              <a:tr h="301473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Intento previo</a:t>
                      </a:r>
                      <a:endParaRPr lang="es-ES" sz="900" dirty="0">
                        <a:effectLst/>
                        <a:latin typeface="+mj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 (14,6%)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32 (23,2%)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0,207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4164" marR="4164" marT="4164" marB="4164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922447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6B980666-89B1-C0C9-8DD0-E750804AA0FB}"/>
              </a:ext>
            </a:extLst>
          </p:cNvPr>
          <p:cNvSpPr txBox="1"/>
          <p:nvPr/>
        </p:nvSpPr>
        <p:spPr>
          <a:xfrm>
            <a:off x="3404270" y="1291590"/>
            <a:ext cx="5590791" cy="2308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solidFill>
                  <a:schemeClr val="bg1"/>
                </a:solidFill>
              </a:rPr>
              <a:t>VARIABLES ASOCIADAS AL ESPECTRO SUICIDA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6BFB536C-0908-1F1E-5BAD-79B992DB87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6791583"/>
              </p:ext>
            </p:extLst>
          </p:nvPr>
        </p:nvGraphicFramePr>
        <p:xfrm>
          <a:off x="6367213" y="1563638"/>
          <a:ext cx="2627848" cy="2849588"/>
        </p:xfrm>
        <a:graphic>
          <a:graphicData uri="http://schemas.openxmlformats.org/drawingml/2006/table">
            <a:tbl>
              <a:tblPr/>
              <a:tblGrid>
                <a:gridCol w="669169">
                  <a:extLst>
                    <a:ext uri="{9D8B030D-6E8A-4147-A177-3AD203B41FA5}">
                      <a16:colId xmlns:a16="http://schemas.microsoft.com/office/drawing/2014/main" val="2200427283"/>
                    </a:ext>
                  </a:extLst>
                </a:gridCol>
                <a:gridCol w="700886">
                  <a:extLst>
                    <a:ext uri="{9D8B030D-6E8A-4147-A177-3AD203B41FA5}">
                      <a16:colId xmlns:a16="http://schemas.microsoft.com/office/drawing/2014/main" val="1109591952"/>
                    </a:ext>
                  </a:extLst>
                </a:gridCol>
                <a:gridCol w="721081">
                  <a:extLst>
                    <a:ext uri="{9D8B030D-6E8A-4147-A177-3AD203B41FA5}">
                      <a16:colId xmlns:a16="http://schemas.microsoft.com/office/drawing/2014/main" val="3065076975"/>
                    </a:ext>
                  </a:extLst>
                </a:gridCol>
                <a:gridCol w="536712">
                  <a:extLst>
                    <a:ext uri="{9D8B030D-6E8A-4147-A177-3AD203B41FA5}">
                      <a16:colId xmlns:a16="http://schemas.microsoft.com/office/drawing/2014/main" val="2323083327"/>
                    </a:ext>
                  </a:extLst>
                </a:gridCol>
              </a:tblGrid>
              <a:tr h="442752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VARIABLES</a:t>
                      </a:r>
                      <a:endParaRPr lang="es-ES" sz="900" dirty="0">
                        <a:solidFill>
                          <a:schemeClr val="bg1"/>
                        </a:solidFill>
                        <a:effectLst/>
                        <a:latin typeface="+mj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FUMADORES (n=48)</a:t>
                      </a:r>
                      <a:endParaRPr lang="es-ES" sz="900" b="1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NO FUMADORES (n=138)</a:t>
                      </a:r>
                      <a:endParaRPr lang="es-ES" sz="900" b="1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</a:t>
                      </a:r>
                      <a:endParaRPr lang="es-ES" sz="900" b="1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9733724"/>
                  </a:ext>
                </a:extLst>
              </a:tr>
              <a:tr h="173637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Alcohol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900" b="1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7508545"/>
                  </a:ext>
                </a:extLst>
              </a:tr>
              <a:tr h="173637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(0-20 a)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+mj-lt"/>
                        </a:rPr>
                        <a:t>2 (4,2%)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+mj-lt"/>
                        </a:rPr>
                        <a:t>1 (0,7%)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effectLst/>
                          <a:latin typeface="+mj-lt"/>
                        </a:rPr>
                        <a:t>0,043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4284570"/>
                  </a:ext>
                </a:extLst>
              </a:tr>
              <a:tr h="173637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(21-40 a)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+mj-lt"/>
                        </a:rPr>
                        <a:t>4 (8,3%)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+mj-lt"/>
                        </a:rPr>
                        <a:t>8 (5,8%)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>
                          <a:effectLst/>
                          <a:latin typeface="+mj-lt"/>
                        </a:rPr>
                        <a:t>0,617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9375655"/>
                  </a:ext>
                </a:extLst>
              </a:tr>
              <a:tr h="173637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(41-60 a)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+mj-lt"/>
                        </a:rPr>
                        <a:t>10 (20,8%)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+mj-lt"/>
                        </a:rPr>
                        <a:t>11 (7,8%)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effectLst/>
                          <a:latin typeface="+mj-lt"/>
                        </a:rPr>
                        <a:t>0,021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382527"/>
                  </a:ext>
                </a:extLst>
              </a:tr>
              <a:tr h="173637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(&gt; 60 a)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+mj-lt"/>
                        </a:rPr>
                        <a:t>2 (4,2%)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+mj-lt"/>
                        </a:rPr>
                        <a:t>1 (0,7%)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effectLst/>
                          <a:latin typeface="+mj-lt"/>
                        </a:rPr>
                        <a:t>0,011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7035867"/>
                  </a:ext>
                </a:extLst>
              </a:tr>
              <a:tr h="173637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Pat. </a:t>
                      </a:r>
                      <a:r>
                        <a:rPr lang="es-ES" sz="900" b="1" dirty="0" err="1">
                          <a:solidFill>
                            <a:schemeClr val="bg1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Respir</a:t>
                      </a:r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.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900" b="1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841922"/>
                  </a:ext>
                </a:extLst>
              </a:tr>
              <a:tr h="173637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(0-20 a)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+mj-lt"/>
                        </a:rPr>
                        <a:t>2 (4,2%)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effectLst/>
                          <a:latin typeface="+mj-lt"/>
                        </a:rPr>
                        <a:t>3 (2,2%)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>
                          <a:effectLst/>
                          <a:latin typeface="+mj-lt"/>
                        </a:rPr>
                        <a:t>0,264</a:t>
                      </a: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340081"/>
                  </a:ext>
                </a:extLst>
              </a:tr>
              <a:tr h="173637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(21-40a)</a:t>
                      </a:r>
                      <a:endParaRPr lang="es-ES" sz="9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 (10,4%)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 (2,9%)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0,042</a:t>
                      </a:r>
                      <a:endParaRPr lang="es-ES" sz="900" b="1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2449285"/>
                  </a:ext>
                </a:extLst>
              </a:tr>
              <a:tr h="173637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(41-60 a)</a:t>
                      </a:r>
                      <a:endParaRPr lang="es-ES" sz="9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 (16,7%)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(1,4%)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&lt; 0,000</a:t>
                      </a:r>
                      <a:endParaRPr lang="es-ES" sz="900" b="1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431104"/>
                  </a:ext>
                </a:extLst>
              </a:tr>
              <a:tr h="173637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(&gt;60a)</a:t>
                      </a:r>
                      <a:endParaRPr lang="es-ES" sz="9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(4,2%)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(1,4%)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0,043</a:t>
                      </a:r>
                      <a:endParaRPr lang="es-ES" sz="900" b="1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5736083"/>
                  </a:ext>
                </a:extLst>
              </a:tr>
              <a:tr h="308195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Pat. Neurol.  (21-40a)</a:t>
                      </a:r>
                      <a:endParaRPr lang="es-ES" sz="9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 (8,3%)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2 (1,4%)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0,024</a:t>
                      </a:r>
                      <a:endParaRPr lang="es-ES" sz="900" b="1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3063356"/>
                  </a:ext>
                </a:extLst>
              </a:tr>
              <a:tr h="308195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Tóxicos (&gt;60a)</a:t>
                      </a:r>
                      <a:endParaRPr lang="es-ES" sz="90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(6,3%)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15 (10,9)%</a:t>
                      </a:r>
                      <a:endParaRPr lang="es-ES" sz="900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0,021</a:t>
                      </a:r>
                      <a:endParaRPr lang="es-ES" sz="900" b="1" dirty="0">
                        <a:effectLst/>
                        <a:latin typeface="+mj-lt"/>
                      </a:endParaRPr>
                    </a:p>
                  </a:txBody>
                  <a:tcPr marL="19918" marR="19918" marT="19918" marB="19918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487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9828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6274</TotalTime>
  <Words>632</Words>
  <Application>Microsoft Macintosh PowerPoint</Application>
  <PresentationFormat>Presentación en pantalla (16:9)</PresentationFormat>
  <Paragraphs>136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Avenir Next Condensed</vt:lpstr>
      <vt:lpstr>Calibri</vt:lpstr>
      <vt:lpstr>Tema de Office</vt:lpstr>
      <vt:lpstr> ¿QUÉ IMPORTANCIA TIENE EL TABACO EN EL ESPECTRO SUICIDA?</vt:lpstr>
      <vt:lpstr> ¿QUÉ IMPORTANCIA TIENE EL TABACO EN EL ESPECTRO SUICIDA?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Isabel Romero Espejo</cp:lastModifiedBy>
  <cp:revision>29</cp:revision>
  <dcterms:created xsi:type="dcterms:W3CDTF">2024-02-05T13:08:18Z</dcterms:created>
  <dcterms:modified xsi:type="dcterms:W3CDTF">2024-02-22T20:46:30Z</dcterms:modified>
</cp:coreProperties>
</file>