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45A413-C5EF-41C0-9233-3D265E404878}" type="doc">
      <dgm:prSet loTypeId="urn:microsoft.com/office/officeart/2005/8/layout/matrix2" loCatId="matrix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es-ES"/>
        </a:p>
      </dgm:t>
    </dgm:pt>
    <dgm:pt modelId="{D3D0B157-C89A-4083-8A80-11D31502CE75}">
      <dgm:prSet phldrT="[Texto]" custT="1"/>
      <dgm:spPr/>
      <dgm:t>
        <a:bodyPr/>
        <a:lstStyle/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HTA</a:t>
          </a:r>
        </a:p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(37,7%)</a:t>
          </a:r>
          <a:endParaRPr lang="es-E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A222F7-80BD-4A3C-BA00-4C650714BEBA}" type="parTrans" cxnId="{9D05E489-800A-432E-A2F2-8EE772EE5DE5}">
      <dgm:prSet/>
      <dgm:spPr/>
      <dgm:t>
        <a:bodyPr/>
        <a:lstStyle/>
        <a:p>
          <a:endParaRPr lang="es-ES"/>
        </a:p>
      </dgm:t>
    </dgm:pt>
    <dgm:pt modelId="{EE62BA9B-BB08-4D64-AD7D-55D12D0AAB9E}" type="sibTrans" cxnId="{9D05E489-800A-432E-A2F2-8EE772EE5DE5}">
      <dgm:prSet/>
      <dgm:spPr/>
      <dgm:t>
        <a:bodyPr/>
        <a:lstStyle/>
        <a:p>
          <a:endParaRPr lang="es-ES"/>
        </a:p>
      </dgm:t>
    </dgm:pt>
    <dgm:pt modelId="{E3F46771-9BBF-4E89-B4C8-750F7C376D96}">
      <dgm:prSet phldrT="[Texto]" custT="1"/>
      <dgm:spPr/>
      <dgm:t>
        <a:bodyPr/>
        <a:lstStyle/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DM2</a:t>
          </a:r>
        </a:p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(20,8%)</a:t>
          </a:r>
          <a:endParaRPr lang="es-E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FC5402-7B33-4A6A-B758-F4439982082A}" type="parTrans" cxnId="{1B047587-70D3-4AE5-BAE8-DAD5FA5C5023}">
      <dgm:prSet/>
      <dgm:spPr/>
      <dgm:t>
        <a:bodyPr/>
        <a:lstStyle/>
        <a:p>
          <a:endParaRPr lang="es-ES"/>
        </a:p>
      </dgm:t>
    </dgm:pt>
    <dgm:pt modelId="{22D4E7F2-72E5-4071-B4D3-8776D30F2DC4}" type="sibTrans" cxnId="{1B047587-70D3-4AE5-BAE8-DAD5FA5C5023}">
      <dgm:prSet/>
      <dgm:spPr/>
      <dgm:t>
        <a:bodyPr/>
        <a:lstStyle/>
        <a:p>
          <a:endParaRPr lang="es-ES"/>
        </a:p>
      </dgm:t>
    </dgm:pt>
    <dgm:pt modelId="{4DE4860D-1D48-4797-A19C-070A07497592}">
      <dgm:prSet phldrT="[Texto]" custT="1"/>
      <dgm:spPr/>
      <dgm:t>
        <a:bodyPr/>
        <a:lstStyle/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DLP</a:t>
          </a:r>
        </a:p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(33,8%)</a:t>
          </a:r>
          <a:endParaRPr lang="es-E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EC7BA6-C3B2-4072-B652-1ACD4E37FF2E}" type="parTrans" cxnId="{D4D6599D-BAA7-43D1-A62B-FB50D072A551}">
      <dgm:prSet/>
      <dgm:spPr/>
      <dgm:t>
        <a:bodyPr/>
        <a:lstStyle/>
        <a:p>
          <a:endParaRPr lang="es-ES"/>
        </a:p>
      </dgm:t>
    </dgm:pt>
    <dgm:pt modelId="{1E17A9A5-438C-4104-9C5D-BD279C4CCCB2}" type="sibTrans" cxnId="{D4D6599D-BAA7-43D1-A62B-FB50D072A551}">
      <dgm:prSet/>
      <dgm:spPr/>
      <dgm:t>
        <a:bodyPr/>
        <a:lstStyle/>
        <a:p>
          <a:endParaRPr lang="es-ES"/>
        </a:p>
      </dgm:t>
    </dgm:pt>
    <dgm:pt modelId="{33086B4A-6B48-4776-8AAB-66BA3ABCDDC0}">
      <dgm:prSet phldrT="[Texto]" custT="1"/>
      <dgm:spPr/>
      <dgm:t>
        <a:bodyPr/>
        <a:lstStyle/>
        <a:p>
          <a:r>
            <a:rPr lang="es-ES" sz="1000" b="1" dirty="0" smtClean="0">
              <a:latin typeface="Arial" panose="020B0604020202020204" pitchFamily="34" charset="0"/>
              <a:cs typeface="Arial" panose="020B0604020202020204" pitchFamily="34" charset="0"/>
            </a:rPr>
            <a:t>OBESIDAD</a:t>
          </a:r>
        </a:p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(27%)</a:t>
          </a:r>
          <a:endParaRPr lang="es-E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90F2FE-A2F8-41FF-B18F-8B5D469E7879}" type="parTrans" cxnId="{D57EC287-59A7-4C88-B769-D31D8D45B99E}">
      <dgm:prSet/>
      <dgm:spPr/>
      <dgm:t>
        <a:bodyPr/>
        <a:lstStyle/>
        <a:p>
          <a:endParaRPr lang="es-ES"/>
        </a:p>
      </dgm:t>
    </dgm:pt>
    <dgm:pt modelId="{3680312E-4E02-4CA7-9718-73D696B75A20}" type="sibTrans" cxnId="{D57EC287-59A7-4C88-B769-D31D8D45B99E}">
      <dgm:prSet/>
      <dgm:spPr/>
      <dgm:t>
        <a:bodyPr/>
        <a:lstStyle/>
        <a:p>
          <a:endParaRPr lang="es-ES"/>
        </a:p>
      </dgm:t>
    </dgm:pt>
    <dgm:pt modelId="{307A20C8-B74D-49AF-B44B-E0CB938A6E1E}" type="pres">
      <dgm:prSet presAssocID="{CD45A413-C5EF-41C0-9233-3D265E40487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53EFA97-1693-4459-96DD-49E38550C1B5}" type="pres">
      <dgm:prSet presAssocID="{CD45A413-C5EF-41C0-9233-3D265E404878}" presName="axisShape" presStyleLbl="bgShp" presStyleIdx="0" presStyleCnt="1"/>
      <dgm:spPr/>
      <dgm:t>
        <a:bodyPr/>
        <a:lstStyle/>
        <a:p>
          <a:endParaRPr lang="es-ES"/>
        </a:p>
      </dgm:t>
    </dgm:pt>
    <dgm:pt modelId="{E37BCDF2-3C8B-4B89-8367-7710A4C56892}" type="pres">
      <dgm:prSet presAssocID="{CD45A413-C5EF-41C0-9233-3D265E404878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74774B5-5FD2-4C5F-8F55-B24BA13C897B}" type="pres">
      <dgm:prSet presAssocID="{CD45A413-C5EF-41C0-9233-3D265E404878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BADB461-0100-4A44-99B2-396A7CC24F1E}" type="pres">
      <dgm:prSet presAssocID="{CD45A413-C5EF-41C0-9233-3D265E404878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702F907-99D8-4A8C-84C7-55C87771EE67}" type="pres">
      <dgm:prSet presAssocID="{CD45A413-C5EF-41C0-9233-3D265E404878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AE34C99-48A7-4D00-A4AB-05A74BD8F7A6}" type="presOf" srcId="{4DE4860D-1D48-4797-A19C-070A07497592}" destId="{EBADB461-0100-4A44-99B2-396A7CC24F1E}" srcOrd="0" destOrd="0" presId="urn:microsoft.com/office/officeart/2005/8/layout/matrix2"/>
    <dgm:cxn modelId="{9D05E489-800A-432E-A2F2-8EE772EE5DE5}" srcId="{CD45A413-C5EF-41C0-9233-3D265E404878}" destId="{D3D0B157-C89A-4083-8A80-11D31502CE75}" srcOrd="0" destOrd="0" parTransId="{8EA222F7-80BD-4A3C-BA00-4C650714BEBA}" sibTransId="{EE62BA9B-BB08-4D64-AD7D-55D12D0AAB9E}"/>
    <dgm:cxn modelId="{A0820F64-DC9A-49AD-98EB-A0A2F8DBD959}" type="presOf" srcId="{33086B4A-6B48-4776-8AAB-66BA3ABCDDC0}" destId="{D702F907-99D8-4A8C-84C7-55C87771EE67}" srcOrd="0" destOrd="0" presId="urn:microsoft.com/office/officeart/2005/8/layout/matrix2"/>
    <dgm:cxn modelId="{E69A49E0-E0A7-4EBF-9363-A954B5316999}" type="presOf" srcId="{D3D0B157-C89A-4083-8A80-11D31502CE75}" destId="{E37BCDF2-3C8B-4B89-8367-7710A4C56892}" srcOrd="0" destOrd="0" presId="urn:microsoft.com/office/officeart/2005/8/layout/matrix2"/>
    <dgm:cxn modelId="{1B047587-70D3-4AE5-BAE8-DAD5FA5C5023}" srcId="{CD45A413-C5EF-41C0-9233-3D265E404878}" destId="{E3F46771-9BBF-4E89-B4C8-750F7C376D96}" srcOrd="1" destOrd="0" parTransId="{9DFC5402-7B33-4A6A-B758-F4439982082A}" sibTransId="{22D4E7F2-72E5-4071-B4D3-8776D30F2DC4}"/>
    <dgm:cxn modelId="{4042C9ED-F6F2-41CC-8E5D-935C97C2CD33}" type="presOf" srcId="{CD45A413-C5EF-41C0-9233-3D265E404878}" destId="{307A20C8-B74D-49AF-B44B-E0CB938A6E1E}" srcOrd="0" destOrd="0" presId="urn:microsoft.com/office/officeart/2005/8/layout/matrix2"/>
    <dgm:cxn modelId="{9E054953-1611-4751-9D5E-A71C7A6B61BE}" type="presOf" srcId="{E3F46771-9BBF-4E89-B4C8-750F7C376D96}" destId="{D74774B5-5FD2-4C5F-8F55-B24BA13C897B}" srcOrd="0" destOrd="0" presId="urn:microsoft.com/office/officeart/2005/8/layout/matrix2"/>
    <dgm:cxn modelId="{D57EC287-59A7-4C88-B769-D31D8D45B99E}" srcId="{CD45A413-C5EF-41C0-9233-3D265E404878}" destId="{33086B4A-6B48-4776-8AAB-66BA3ABCDDC0}" srcOrd="3" destOrd="0" parTransId="{5F90F2FE-A2F8-41FF-B18F-8B5D469E7879}" sibTransId="{3680312E-4E02-4CA7-9718-73D696B75A20}"/>
    <dgm:cxn modelId="{D4D6599D-BAA7-43D1-A62B-FB50D072A551}" srcId="{CD45A413-C5EF-41C0-9233-3D265E404878}" destId="{4DE4860D-1D48-4797-A19C-070A07497592}" srcOrd="2" destOrd="0" parTransId="{47EC7BA6-C3B2-4072-B652-1ACD4E37FF2E}" sibTransId="{1E17A9A5-438C-4104-9C5D-BD279C4CCCB2}"/>
    <dgm:cxn modelId="{20068FE4-E6E3-4CA9-B5BA-A032294A4997}" type="presParOf" srcId="{307A20C8-B74D-49AF-B44B-E0CB938A6E1E}" destId="{553EFA97-1693-4459-96DD-49E38550C1B5}" srcOrd="0" destOrd="0" presId="urn:microsoft.com/office/officeart/2005/8/layout/matrix2"/>
    <dgm:cxn modelId="{7B7F11C8-689B-428E-9B28-B83E7FA807F5}" type="presParOf" srcId="{307A20C8-B74D-49AF-B44B-E0CB938A6E1E}" destId="{E37BCDF2-3C8B-4B89-8367-7710A4C56892}" srcOrd="1" destOrd="0" presId="urn:microsoft.com/office/officeart/2005/8/layout/matrix2"/>
    <dgm:cxn modelId="{4BD8B162-CCD9-49D3-AB3C-2195541E7E98}" type="presParOf" srcId="{307A20C8-B74D-49AF-B44B-E0CB938A6E1E}" destId="{D74774B5-5FD2-4C5F-8F55-B24BA13C897B}" srcOrd="2" destOrd="0" presId="urn:microsoft.com/office/officeart/2005/8/layout/matrix2"/>
    <dgm:cxn modelId="{5B3569D2-5CA4-4B61-BF4A-A60FFAD20928}" type="presParOf" srcId="{307A20C8-B74D-49AF-B44B-E0CB938A6E1E}" destId="{EBADB461-0100-4A44-99B2-396A7CC24F1E}" srcOrd="3" destOrd="0" presId="urn:microsoft.com/office/officeart/2005/8/layout/matrix2"/>
    <dgm:cxn modelId="{422DCCAA-F634-441B-A792-090033AB4B4E}" type="presParOf" srcId="{307A20C8-B74D-49AF-B44B-E0CB938A6E1E}" destId="{D702F907-99D8-4A8C-84C7-55C87771EE67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B442AC-0F67-462A-B1ED-1D2345B624D8}" type="doc">
      <dgm:prSet loTypeId="urn:microsoft.com/office/officeart/2005/8/layout/process1" loCatId="process" qsTypeId="urn:microsoft.com/office/officeart/2005/8/quickstyle/simple2" qsCatId="simple" csTypeId="urn:microsoft.com/office/officeart/2005/8/colors/accent3_4" csCatId="accent3" phldr="1"/>
      <dgm:spPr/>
    </dgm:pt>
    <dgm:pt modelId="{FC71FE3A-56EC-472E-923C-33DCEC7E6DCE}">
      <dgm:prSet phldrT="[Texto]"/>
      <dgm:spPr/>
      <dgm:t>
        <a:bodyPr/>
        <a:lstStyle/>
        <a:p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Edad inicio </a:t>
          </a:r>
        </a:p>
        <a:p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16 años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66F303-6AD5-4B85-93B2-363183A37103}" type="parTrans" cxnId="{E6F6BA0D-ED22-4AF2-8656-DCC8F587E8C4}">
      <dgm:prSet/>
      <dgm:spPr/>
      <dgm:t>
        <a:bodyPr/>
        <a:lstStyle/>
        <a:p>
          <a:endParaRPr lang="es-ES"/>
        </a:p>
      </dgm:t>
    </dgm:pt>
    <dgm:pt modelId="{A4F9F7C4-40B9-403A-BFF4-45E270B1F040}" type="sibTrans" cxnId="{E6F6BA0D-ED22-4AF2-8656-DCC8F587E8C4}">
      <dgm:prSet/>
      <dgm:spPr/>
      <dgm:t>
        <a:bodyPr/>
        <a:lstStyle/>
        <a:p>
          <a:endParaRPr lang="es-ES"/>
        </a:p>
      </dgm:t>
    </dgm:pt>
    <dgm:pt modelId="{57623563-E5E1-4549-B5E9-3ACABEC48BE6}">
      <dgm:prSet phldrT="[Texto]"/>
      <dgm:spPr/>
      <dgm:t>
        <a:bodyPr/>
        <a:lstStyle/>
        <a:p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IPA 36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FC3F0-F6C4-4264-B49E-0F26E8E9C0DF}" type="parTrans" cxnId="{8240DCD2-BC41-45C5-897C-80CB4D681998}">
      <dgm:prSet/>
      <dgm:spPr/>
      <dgm:t>
        <a:bodyPr/>
        <a:lstStyle/>
        <a:p>
          <a:endParaRPr lang="es-ES"/>
        </a:p>
      </dgm:t>
    </dgm:pt>
    <dgm:pt modelId="{F98A90A3-22FE-4CC4-B013-534E44841269}" type="sibTrans" cxnId="{8240DCD2-BC41-45C5-897C-80CB4D681998}">
      <dgm:prSet/>
      <dgm:spPr/>
      <dgm:t>
        <a:bodyPr/>
        <a:lstStyle/>
        <a:p>
          <a:endParaRPr lang="es-ES"/>
        </a:p>
      </dgm:t>
    </dgm:pt>
    <dgm:pt modelId="{10FA97E7-1530-452C-B8A9-0DC819353326}">
      <dgm:prSet phldrT="[Texto]"/>
      <dgm:spPr/>
      <dgm:t>
        <a:bodyPr/>
        <a:lstStyle/>
        <a:p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Alta dependencia (Fagerstrom 7)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9EA886-EFFC-469A-A9BF-32D106027A9B}" type="parTrans" cxnId="{4D4F3C2B-9724-4DFA-A715-EB383FD3144B}">
      <dgm:prSet/>
      <dgm:spPr/>
      <dgm:t>
        <a:bodyPr/>
        <a:lstStyle/>
        <a:p>
          <a:endParaRPr lang="es-ES"/>
        </a:p>
      </dgm:t>
    </dgm:pt>
    <dgm:pt modelId="{928D9AD3-E30D-4CF0-9D03-7CC727650DAA}" type="sibTrans" cxnId="{4D4F3C2B-9724-4DFA-A715-EB383FD3144B}">
      <dgm:prSet/>
      <dgm:spPr/>
      <dgm:t>
        <a:bodyPr/>
        <a:lstStyle/>
        <a:p>
          <a:endParaRPr lang="es-ES"/>
        </a:p>
      </dgm:t>
    </dgm:pt>
    <dgm:pt modelId="{85D768DA-67DC-435E-AB32-9E7AFED3AF92}">
      <dgm:prSet/>
      <dgm:spPr/>
      <dgm:t>
        <a:bodyPr/>
        <a:lstStyle/>
        <a:p>
          <a:r>
            <a:rPr lang="es-E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Alta motivación (Richmond 8)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72508F-3DAC-4B32-BD84-AB18D68668CF}" type="parTrans" cxnId="{A3BAF0F3-C59A-4424-A831-6C0889879BF5}">
      <dgm:prSet/>
      <dgm:spPr/>
      <dgm:t>
        <a:bodyPr/>
        <a:lstStyle/>
        <a:p>
          <a:endParaRPr lang="es-ES"/>
        </a:p>
      </dgm:t>
    </dgm:pt>
    <dgm:pt modelId="{296F4E04-33A3-4566-B42F-15707B965BA0}" type="sibTrans" cxnId="{A3BAF0F3-C59A-4424-A831-6C0889879BF5}">
      <dgm:prSet/>
      <dgm:spPr/>
      <dgm:t>
        <a:bodyPr/>
        <a:lstStyle/>
        <a:p>
          <a:endParaRPr lang="es-ES"/>
        </a:p>
      </dgm:t>
    </dgm:pt>
    <dgm:pt modelId="{C23BB620-B3EF-4DDF-95B0-75E4C9F4B0DB}" type="pres">
      <dgm:prSet presAssocID="{E1B442AC-0F67-462A-B1ED-1D2345B624D8}" presName="Name0" presStyleCnt="0">
        <dgm:presLayoutVars>
          <dgm:dir/>
          <dgm:resizeHandles val="exact"/>
        </dgm:presLayoutVars>
      </dgm:prSet>
      <dgm:spPr/>
    </dgm:pt>
    <dgm:pt modelId="{1C544FC7-E4B3-4E44-905B-5127484FDBEB}" type="pres">
      <dgm:prSet presAssocID="{FC71FE3A-56EC-472E-923C-33DCEC7E6DC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F02A6C-7DEA-4380-8FD6-3362D11D4D99}" type="pres">
      <dgm:prSet presAssocID="{A4F9F7C4-40B9-403A-BFF4-45E270B1F040}" presName="sibTrans" presStyleLbl="sibTrans2D1" presStyleIdx="0" presStyleCnt="3"/>
      <dgm:spPr/>
      <dgm:t>
        <a:bodyPr/>
        <a:lstStyle/>
        <a:p>
          <a:endParaRPr lang="es-ES"/>
        </a:p>
      </dgm:t>
    </dgm:pt>
    <dgm:pt modelId="{D0670A37-6016-4901-B9FF-754C71D285B0}" type="pres">
      <dgm:prSet presAssocID="{A4F9F7C4-40B9-403A-BFF4-45E270B1F040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31E860DF-9E12-4540-9FD7-7089B136252D}" type="pres">
      <dgm:prSet presAssocID="{57623563-E5E1-4549-B5E9-3ACABEC48BE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D4351DD-8885-48C8-8DE4-EF5FCA762D8E}" type="pres">
      <dgm:prSet presAssocID="{F98A90A3-22FE-4CC4-B013-534E44841269}" presName="sibTrans" presStyleLbl="sibTrans2D1" presStyleIdx="1" presStyleCnt="3"/>
      <dgm:spPr/>
      <dgm:t>
        <a:bodyPr/>
        <a:lstStyle/>
        <a:p>
          <a:endParaRPr lang="es-ES"/>
        </a:p>
      </dgm:t>
    </dgm:pt>
    <dgm:pt modelId="{C1FA37B8-127D-46D5-8D70-AD6091BB0686}" type="pres">
      <dgm:prSet presAssocID="{F98A90A3-22FE-4CC4-B013-534E44841269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3B7F275A-DB69-48EC-B1FA-908BE37ECCCE}" type="pres">
      <dgm:prSet presAssocID="{10FA97E7-1530-452C-B8A9-0DC819353326}" presName="node" presStyleLbl="node1" presStyleIdx="2" presStyleCnt="4" custScaleX="12637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DE4E74E-828E-4DAC-925E-DD8824774526}" type="pres">
      <dgm:prSet presAssocID="{928D9AD3-E30D-4CF0-9D03-7CC727650DAA}" presName="sibTrans" presStyleLbl="sibTrans2D1" presStyleIdx="2" presStyleCnt="3"/>
      <dgm:spPr/>
      <dgm:t>
        <a:bodyPr/>
        <a:lstStyle/>
        <a:p>
          <a:endParaRPr lang="es-ES"/>
        </a:p>
      </dgm:t>
    </dgm:pt>
    <dgm:pt modelId="{80A1C088-A45F-4A06-B661-C1D987FFD777}" type="pres">
      <dgm:prSet presAssocID="{928D9AD3-E30D-4CF0-9D03-7CC727650DAA}" presName="connectorText" presStyleLbl="sibTrans2D1" presStyleIdx="2" presStyleCnt="3"/>
      <dgm:spPr/>
      <dgm:t>
        <a:bodyPr/>
        <a:lstStyle/>
        <a:p>
          <a:endParaRPr lang="es-ES"/>
        </a:p>
      </dgm:t>
    </dgm:pt>
    <dgm:pt modelId="{931809F3-27A4-4130-B85A-62EF6F8FDD15}" type="pres">
      <dgm:prSet presAssocID="{85D768DA-67DC-435E-AB32-9E7AFED3AF9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67DA387-1A70-47BD-A069-AFD53D8D4116}" type="presOf" srcId="{57623563-E5E1-4549-B5E9-3ACABEC48BE6}" destId="{31E860DF-9E12-4540-9FD7-7089B136252D}" srcOrd="0" destOrd="0" presId="urn:microsoft.com/office/officeart/2005/8/layout/process1"/>
    <dgm:cxn modelId="{92BB96AA-0E61-4169-A200-4BE653B5108A}" type="presOf" srcId="{FC71FE3A-56EC-472E-923C-33DCEC7E6DCE}" destId="{1C544FC7-E4B3-4E44-905B-5127484FDBEB}" srcOrd="0" destOrd="0" presId="urn:microsoft.com/office/officeart/2005/8/layout/process1"/>
    <dgm:cxn modelId="{4D4F3C2B-9724-4DFA-A715-EB383FD3144B}" srcId="{E1B442AC-0F67-462A-B1ED-1D2345B624D8}" destId="{10FA97E7-1530-452C-B8A9-0DC819353326}" srcOrd="2" destOrd="0" parTransId="{AE9EA886-EFFC-469A-A9BF-32D106027A9B}" sibTransId="{928D9AD3-E30D-4CF0-9D03-7CC727650DAA}"/>
    <dgm:cxn modelId="{389AF6FD-477E-4789-A395-B29F544837A5}" type="presOf" srcId="{E1B442AC-0F67-462A-B1ED-1D2345B624D8}" destId="{C23BB620-B3EF-4DDF-95B0-75E4C9F4B0DB}" srcOrd="0" destOrd="0" presId="urn:microsoft.com/office/officeart/2005/8/layout/process1"/>
    <dgm:cxn modelId="{44F145CE-4AD5-465D-8637-69C5AB592893}" type="presOf" srcId="{928D9AD3-E30D-4CF0-9D03-7CC727650DAA}" destId="{EDE4E74E-828E-4DAC-925E-DD8824774526}" srcOrd="0" destOrd="0" presId="urn:microsoft.com/office/officeart/2005/8/layout/process1"/>
    <dgm:cxn modelId="{0B3119AD-61F9-424B-8B65-9721CC1DCA60}" type="presOf" srcId="{10FA97E7-1530-452C-B8A9-0DC819353326}" destId="{3B7F275A-DB69-48EC-B1FA-908BE37ECCCE}" srcOrd="0" destOrd="0" presId="urn:microsoft.com/office/officeart/2005/8/layout/process1"/>
    <dgm:cxn modelId="{8240DCD2-BC41-45C5-897C-80CB4D681998}" srcId="{E1B442AC-0F67-462A-B1ED-1D2345B624D8}" destId="{57623563-E5E1-4549-B5E9-3ACABEC48BE6}" srcOrd="1" destOrd="0" parTransId="{B89FC3F0-F6C4-4264-B49E-0F26E8E9C0DF}" sibTransId="{F98A90A3-22FE-4CC4-B013-534E44841269}"/>
    <dgm:cxn modelId="{A3BAF0F3-C59A-4424-A831-6C0889879BF5}" srcId="{E1B442AC-0F67-462A-B1ED-1D2345B624D8}" destId="{85D768DA-67DC-435E-AB32-9E7AFED3AF92}" srcOrd="3" destOrd="0" parTransId="{5D72508F-3DAC-4B32-BD84-AB18D68668CF}" sibTransId="{296F4E04-33A3-4566-B42F-15707B965BA0}"/>
    <dgm:cxn modelId="{6C090CBA-0377-48C3-9CFB-54C7649DA433}" type="presOf" srcId="{F98A90A3-22FE-4CC4-B013-534E44841269}" destId="{C1FA37B8-127D-46D5-8D70-AD6091BB0686}" srcOrd="1" destOrd="0" presId="urn:microsoft.com/office/officeart/2005/8/layout/process1"/>
    <dgm:cxn modelId="{50265123-354E-481D-A33E-83B15F63BCCE}" type="presOf" srcId="{928D9AD3-E30D-4CF0-9D03-7CC727650DAA}" destId="{80A1C088-A45F-4A06-B661-C1D987FFD777}" srcOrd="1" destOrd="0" presId="urn:microsoft.com/office/officeart/2005/8/layout/process1"/>
    <dgm:cxn modelId="{C1B63CC0-4FB6-400C-9A87-7E055C97E92A}" type="presOf" srcId="{85D768DA-67DC-435E-AB32-9E7AFED3AF92}" destId="{931809F3-27A4-4130-B85A-62EF6F8FDD15}" srcOrd="0" destOrd="0" presId="urn:microsoft.com/office/officeart/2005/8/layout/process1"/>
    <dgm:cxn modelId="{E6F6BA0D-ED22-4AF2-8656-DCC8F587E8C4}" srcId="{E1B442AC-0F67-462A-B1ED-1D2345B624D8}" destId="{FC71FE3A-56EC-472E-923C-33DCEC7E6DCE}" srcOrd="0" destOrd="0" parTransId="{2E66F303-6AD5-4B85-93B2-363183A37103}" sibTransId="{A4F9F7C4-40B9-403A-BFF4-45E270B1F040}"/>
    <dgm:cxn modelId="{3364C8B6-720B-4391-BBB5-856F052E2B47}" type="presOf" srcId="{A4F9F7C4-40B9-403A-BFF4-45E270B1F040}" destId="{D0670A37-6016-4901-B9FF-754C71D285B0}" srcOrd="1" destOrd="0" presId="urn:microsoft.com/office/officeart/2005/8/layout/process1"/>
    <dgm:cxn modelId="{F03B7411-5D4A-4401-B4C5-CD247B0605A6}" type="presOf" srcId="{A4F9F7C4-40B9-403A-BFF4-45E270B1F040}" destId="{D1F02A6C-7DEA-4380-8FD6-3362D11D4D99}" srcOrd="0" destOrd="0" presId="urn:microsoft.com/office/officeart/2005/8/layout/process1"/>
    <dgm:cxn modelId="{A96CDC44-93D8-498F-A16B-C92161F6A655}" type="presOf" srcId="{F98A90A3-22FE-4CC4-B013-534E44841269}" destId="{3D4351DD-8885-48C8-8DE4-EF5FCA762D8E}" srcOrd="0" destOrd="0" presId="urn:microsoft.com/office/officeart/2005/8/layout/process1"/>
    <dgm:cxn modelId="{25C25181-7335-4814-BA6E-03E6C8D6D80D}" type="presParOf" srcId="{C23BB620-B3EF-4DDF-95B0-75E4C9F4B0DB}" destId="{1C544FC7-E4B3-4E44-905B-5127484FDBEB}" srcOrd="0" destOrd="0" presId="urn:microsoft.com/office/officeart/2005/8/layout/process1"/>
    <dgm:cxn modelId="{F58FF910-0BEF-48C6-B4E3-F10FE7C158EF}" type="presParOf" srcId="{C23BB620-B3EF-4DDF-95B0-75E4C9F4B0DB}" destId="{D1F02A6C-7DEA-4380-8FD6-3362D11D4D99}" srcOrd="1" destOrd="0" presId="urn:microsoft.com/office/officeart/2005/8/layout/process1"/>
    <dgm:cxn modelId="{B0ED4F5C-AFF4-4BF6-A63C-B37DBD0269A1}" type="presParOf" srcId="{D1F02A6C-7DEA-4380-8FD6-3362D11D4D99}" destId="{D0670A37-6016-4901-B9FF-754C71D285B0}" srcOrd="0" destOrd="0" presId="urn:microsoft.com/office/officeart/2005/8/layout/process1"/>
    <dgm:cxn modelId="{1B42EF06-057C-4D09-8DD8-F143E5D0D54C}" type="presParOf" srcId="{C23BB620-B3EF-4DDF-95B0-75E4C9F4B0DB}" destId="{31E860DF-9E12-4540-9FD7-7089B136252D}" srcOrd="2" destOrd="0" presId="urn:microsoft.com/office/officeart/2005/8/layout/process1"/>
    <dgm:cxn modelId="{A9254C01-5AD2-4AF6-A058-B13F2E746586}" type="presParOf" srcId="{C23BB620-B3EF-4DDF-95B0-75E4C9F4B0DB}" destId="{3D4351DD-8885-48C8-8DE4-EF5FCA762D8E}" srcOrd="3" destOrd="0" presId="urn:microsoft.com/office/officeart/2005/8/layout/process1"/>
    <dgm:cxn modelId="{C3F6C3DE-0459-45D0-BA1D-4A8634CD206D}" type="presParOf" srcId="{3D4351DD-8885-48C8-8DE4-EF5FCA762D8E}" destId="{C1FA37B8-127D-46D5-8D70-AD6091BB0686}" srcOrd="0" destOrd="0" presId="urn:microsoft.com/office/officeart/2005/8/layout/process1"/>
    <dgm:cxn modelId="{9EEDA11E-DCBD-4586-8B02-261D8078C98C}" type="presParOf" srcId="{C23BB620-B3EF-4DDF-95B0-75E4C9F4B0DB}" destId="{3B7F275A-DB69-48EC-B1FA-908BE37ECCCE}" srcOrd="4" destOrd="0" presId="urn:microsoft.com/office/officeart/2005/8/layout/process1"/>
    <dgm:cxn modelId="{6FE80715-3578-4326-8620-B60BF28B2325}" type="presParOf" srcId="{C23BB620-B3EF-4DDF-95B0-75E4C9F4B0DB}" destId="{EDE4E74E-828E-4DAC-925E-DD8824774526}" srcOrd="5" destOrd="0" presId="urn:microsoft.com/office/officeart/2005/8/layout/process1"/>
    <dgm:cxn modelId="{2F02C110-10C1-49D9-A2BF-2D335880A58D}" type="presParOf" srcId="{EDE4E74E-828E-4DAC-925E-DD8824774526}" destId="{80A1C088-A45F-4A06-B661-C1D987FFD777}" srcOrd="0" destOrd="0" presId="urn:microsoft.com/office/officeart/2005/8/layout/process1"/>
    <dgm:cxn modelId="{BDE058CF-85D2-476A-9A63-34269FCEE166}" type="presParOf" srcId="{C23BB620-B3EF-4DDF-95B0-75E4C9F4B0DB}" destId="{931809F3-27A4-4130-B85A-62EF6F8FDD15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3EFA97-1693-4459-96DD-49E38550C1B5}">
      <dsp:nvSpPr>
        <dsp:cNvPr id="0" name=""/>
        <dsp:cNvSpPr/>
      </dsp:nvSpPr>
      <dsp:spPr>
        <a:xfrm>
          <a:off x="509081" y="0"/>
          <a:ext cx="2076524" cy="2076524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37BCDF2-3C8B-4B89-8367-7710A4C56892}">
      <dsp:nvSpPr>
        <dsp:cNvPr id="0" name=""/>
        <dsp:cNvSpPr/>
      </dsp:nvSpPr>
      <dsp:spPr>
        <a:xfrm>
          <a:off x="644055" y="134974"/>
          <a:ext cx="830609" cy="830609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HTA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(37,7%)</a:t>
          </a:r>
          <a:endParaRPr lang="es-E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4602" y="175521"/>
        <a:ext cx="749515" cy="749515"/>
      </dsp:txXfrm>
    </dsp:sp>
    <dsp:sp modelId="{D74774B5-5FD2-4C5F-8F55-B24BA13C897B}">
      <dsp:nvSpPr>
        <dsp:cNvPr id="0" name=""/>
        <dsp:cNvSpPr/>
      </dsp:nvSpPr>
      <dsp:spPr>
        <a:xfrm>
          <a:off x="1620021" y="134974"/>
          <a:ext cx="830609" cy="830609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133778"/>
                <a:satOff val="-2135"/>
                <a:lumOff val="20553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133778"/>
                <a:satOff val="-2135"/>
                <a:lumOff val="20553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133778"/>
                <a:satOff val="-2135"/>
                <a:lumOff val="205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DM2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(20,8%)</a:t>
          </a:r>
          <a:endParaRPr lang="es-E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60568" y="175521"/>
        <a:ext cx="749515" cy="749515"/>
      </dsp:txXfrm>
    </dsp:sp>
    <dsp:sp modelId="{EBADB461-0100-4A44-99B2-396A7CC24F1E}">
      <dsp:nvSpPr>
        <dsp:cNvPr id="0" name=""/>
        <dsp:cNvSpPr/>
      </dsp:nvSpPr>
      <dsp:spPr>
        <a:xfrm>
          <a:off x="644055" y="1110940"/>
          <a:ext cx="830609" cy="830609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267556"/>
                <a:satOff val="-4269"/>
                <a:lumOff val="41107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267556"/>
                <a:satOff val="-4269"/>
                <a:lumOff val="41107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267556"/>
                <a:satOff val="-4269"/>
                <a:lumOff val="4110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DLP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(33,8%)</a:t>
          </a:r>
          <a:endParaRPr lang="es-E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4602" y="1151487"/>
        <a:ext cx="749515" cy="749515"/>
      </dsp:txXfrm>
    </dsp:sp>
    <dsp:sp modelId="{D702F907-99D8-4A8C-84C7-55C87771EE67}">
      <dsp:nvSpPr>
        <dsp:cNvPr id="0" name=""/>
        <dsp:cNvSpPr/>
      </dsp:nvSpPr>
      <dsp:spPr>
        <a:xfrm>
          <a:off x="1620021" y="1110940"/>
          <a:ext cx="830609" cy="830609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133778"/>
                <a:satOff val="-2135"/>
                <a:lumOff val="20553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133778"/>
                <a:satOff val="-2135"/>
                <a:lumOff val="20553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133778"/>
                <a:satOff val="-2135"/>
                <a:lumOff val="205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OBESIDAD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(27%)</a:t>
          </a:r>
          <a:endParaRPr lang="es-E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60568" y="1151487"/>
        <a:ext cx="749515" cy="7495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44FC7-E4B3-4E44-905B-5127484FDBEB}">
      <dsp:nvSpPr>
        <dsp:cNvPr id="0" name=""/>
        <dsp:cNvSpPr/>
      </dsp:nvSpPr>
      <dsp:spPr>
        <a:xfrm>
          <a:off x="2641" y="0"/>
          <a:ext cx="1092900" cy="1008112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Edad inicio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16 años</a:t>
          </a:r>
          <a:endParaRPr lang="es-ES" sz="1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168" y="29527"/>
        <a:ext cx="1033846" cy="949058"/>
      </dsp:txXfrm>
    </dsp:sp>
    <dsp:sp modelId="{D1F02A6C-7DEA-4380-8FD6-3362D11D4D99}">
      <dsp:nvSpPr>
        <dsp:cNvPr id="0" name=""/>
        <dsp:cNvSpPr/>
      </dsp:nvSpPr>
      <dsp:spPr>
        <a:xfrm>
          <a:off x="1204832" y="368536"/>
          <a:ext cx="231694" cy="271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>
        <a:off x="1204832" y="422744"/>
        <a:ext cx="162186" cy="162623"/>
      </dsp:txXfrm>
    </dsp:sp>
    <dsp:sp modelId="{31E860DF-9E12-4540-9FD7-7089B136252D}">
      <dsp:nvSpPr>
        <dsp:cNvPr id="0" name=""/>
        <dsp:cNvSpPr/>
      </dsp:nvSpPr>
      <dsp:spPr>
        <a:xfrm>
          <a:off x="1532702" y="0"/>
          <a:ext cx="1092900" cy="1008112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33778"/>
            <a:satOff val="-2135"/>
            <a:lumOff val="2055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IPA 36</a:t>
          </a:r>
          <a:endParaRPr lang="es-ES" sz="1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62229" y="29527"/>
        <a:ext cx="1033846" cy="949058"/>
      </dsp:txXfrm>
    </dsp:sp>
    <dsp:sp modelId="{3D4351DD-8885-48C8-8DE4-EF5FCA762D8E}">
      <dsp:nvSpPr>
        <dsp:cNvPr id="0" name=""/>
        <dsp:cNvSpPr/>
      </dsp:nvSpPr>
      <dsp:spPr>
        <a:xfrm>
          <a:off x="2734893" y="368536"/>
          <a:ext cx="231694" cy="271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186893"/>
            <a:satOff val="-4005"/>
            <a:lumOff val="20541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>
        <a:off x="2734893" y="422744"/>
        <a:ext cx="162186" cy="162623"/>
      </dsp:txXfrm>
    </dsp:sp>
    <dsp:sp modelId="{3B7F275A-DB69-48EC-B1FA-908BE37ECCCE}">
      <dsp:nvSpPr>
        <dsp:cNvPr id="0" name=""/>
        <dsp:cNvSpPr/>
      </dsp:nvSpPr>
      <dsp:spPr>
        <a:xfrm>
          <a:off x="3062764" y="0"/>
          <a:ext cx="1381196" cy="1008112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267556"/>
            <a:satOff val="-4269"/>
            <a:lumOff val="411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Alta dependencia (Fagerstrom 7)</a:t>
          </a:r>
          <a:endParaRPr lang="es-ES" sz="1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92291" y="29527"/>
        <a:ext cx="1322142" cy="949058"/>
      </dsp:txXfrm>
    </dsp:sp>
    <dsp:sp modelId="{EDE4E74E-828E-4DAC-925E-DD8824774526}">
      <dsp:nvSpPr>
        <dsp:cNvPr id="0" name=""/>
        <dsp:cNvSpPr/>
      </dsp:nvSpPr>
      <dsp:spPr>
        <a:xfrm>
          <a:off x="4553251" y="368536"/>
          <a:ext cx="231694" cy="271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186893"/>
            <a:satOff val="-4005"/>
            <a:lumOff val="20541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>
        <a:off x="4553251" y="422744"/>
        <a:ext cx="162186" cy="162623"/>
      </dsp:txXfrm>
    </dsp:sp>
    <dsp:sp modelId="{931809F3-27A4-4130-B85A-62EF6F8FDD15}">
      <dsp:nvSpPr>
        <dsp:cNvPr id="0" name=""/>
        <dsp:cNvSpPr/>
      </dsp:nvSpPr>
      <dsp:spPr>
        <a:xfrm>
          <a:off x="4881121" y="0"/>
          <a:ext cx="1092900" cy="1008112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33778"/>
            <a:satOff val="-2135"/>
            <a:lumOff val="2055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Alta motivación (Richmond 8)</a:t>
          </a:r>
          <a:endParaRPr lang="es-ES" sz="1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10648" y="29527"/>
        <a:ext cx="1033846" cy="9490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979712" y="195486"/>
            <a:ext cx="6192688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CITISINA PARA LA DESHABITUACIÓN TABÁQUICA.</a:t>
            </a:r>
            <a:endParaRPr lang="es-ES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EXPERIENCIA DE UNA UNIDAD </a:t>
            </a: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TABAQUISMO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Hospital Universitario Virgen Macarena">
            <a:extLst>
              <a:ext uri="{FF2B5EF4-FFF2-40B4-BE49-F238E27FC236}">
                <a16:creationId xmlns:a16="http://schemas.microsoft.com/office/drawing/2014/main" id="{32453092-C80C-4F67-90FE-1BB68366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9931"/>
            <a:ext cx="685337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3521947" y="951991"/>
            <a:ext cx="50642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1210"/>
              </a:spcBef>
              <a:buAutoNum type="arabicPeriod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UGC Neumología. Hospital Universitario Virgen Macarena. Sevilla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48691" y="1173583"/>
            <a:ext cx="1692308" cy="369332"/>
          </a:xfrm>
          <a:prstGeom prst="rect">
            <a:avLst/>
          </a:prstGeom>
          <a:solidFill>
            <a:srgbClr val="00330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INTRODUCCIÓN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48691" y="1542768"/>
            <a:ext cx="864096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Desde finales del año 2021 existe en España la opción de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Citisina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como alternativa terapéutica para la deshabituación tabáquica, siendo desde febrero de 2023 financiada para determinados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casos.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48691" y="2142093"/>
            <a:ext cx="2402485" cy="369332"/>
          </a:xfrm>
          <a:prstGeom prst="rect">
            <a:avLst/>
          </a:prstGeom>
          <a:solidFill>
            <a:srgbClr val="00330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MATERIAL Y MÉTODOS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48691" y="2511425"/>
            <a:ext cx="864096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retrospectivo de una cohorte de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207 pacientes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que tomaron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Citisina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desde noviembre de 2021 hasta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diciembre 2023.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3667" y="3540846"/>
            <a:ext cx="1321570" cy="1327269"/>
            <a:chOff x="3065830" y="1364430"/>
            <a:chExt cx="1800000" cy="1800000"/>
          </a:xfrm>
        </p:grpSpPr>
        <p:sp>
          <p:nvSpPr>
            <p:cNvPr id="13" name="Shape 1457"/>
            <p:cNvSpPr>
              <a:spLocks/>
            </p:cNvSpPr>
            <p:nvPr/>
          </p:nvSpPr>
          <p:spPr bwMode="auto">
            <a:xfrm>
              <a:off x="3065830" y="1364430"/>
              <a:ext cx="1800000" cy="1800000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57150">
              <a:solidFill>
                <a:schemeClr val="bg1"/>
              </a:solidFill>
            </a:ln>
            <a:extLst/>
          </p:spPr>
          <p:txBody>
            <a:bodyPr lIns="50800" tIns="50800" rIns="50800" bIns="50800" anchor="ctr"/>
            <a:lstStyle/>
            <a:p>
              <a:endParaRPr lang="es-ES"/>
            </a:p>
          </p:txBody>
        </p:sp>
        <p:sp>
          <p:nvSpPr>
            <p:cNvPr id="14" name="Shape 1458"/>
            <p:cNvSpPr/>
            <p:nvPr/>
          </p:nvSpPr>
          <p:spPr>
            <a:xfrm>
              <a:off x="3479830" y="1724430"/>
              <a:ext cx="972000" cy="108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0" extrusionOk="0">
                  <a:moveTo>
                    <a:pt x="13619" y="14237"/>
                  </a:moveTo>
                  <a:cubicBezTo>
                    <a:pt x="13499" y="14911"/>
                    <a:pt x="13809" y="15409"/>
                    <a:pt x="14346" y="15709"/>
                  </a:cubicBezTo>
                  <a:cubicBezTo>
                    <a:pt x="15131" y="16148"/>
                    <a:pt x="15967" y="16518"/>
                    <a:pt x="16811" y="16856"/>
                  </a:cubicBezTo>
                  <a:cubicBezTo>
                    <a:pt x="17998" y="17331"/>
                    <a:pt x="19225" y="17731"/>
                    <a:pt x="20201" y="18555"/>
                  </a:cubicBezTo>
                  <a:cubicBezTo>
                    <a:pt x="21086" y="19303"/>
                    <a:pt x="21554" y="20225"/>
                    <a:pt x="21600" y="21370"/>
                  </a:cubicBezTo>
                  <a:cubicBezTo>
                    <a:pt x="14389" y="21370"/>
                    <a:pt x="7223" y="21370"/>
                    <a:pt x="0" y="21370"/>
                  </a:cubicBezTo>
                  <a:cubicBezTo>
                    <a:pt x="28" y="20272"/>
                    <a:pt x="428" y="19303"/>
                    <a:pt x="1344" y="18638"/>
                  </a:cubicBezTo>
                  <a:cubicBezTo>
                    <a:pt x="2146" y="18057"/>
                    <a:pt x="3075" y="17611"/>
                    <a:pt x="3990" y="17180"/>
                  </a:cubicBezTo>
                  <a:cubicBezTo>
                    <a:pt x="4908" y="16747"/>
                    <a:pt x="5903" y="16450"/>
                    <a:pt x="6818" y="16010"/>
                  </a:cubicBezTo>
                  <a:cubicBezTo>
                    <a:pt x="7539" y="15664"/>
                    <a:pt x="8132" y="15161"/>
                    <a:pt x="8010" y="14261"/>
                  </a:cubicBezTo>
                  <a:cubicBezTo>
                    <a:pt x="7192" y="14102"/>
                    <a:pt x="6360" y="13970"/>
                    <a:pt x="5546" y="13770"/>
                  </a:cubicBezTo>
                  <a:cubicBezTo>
                    <a:pt x="5108" y="13663"/>
                    <a:pt x="4680" y="13474"/>
                    <a:pt x="4294" y="13253"/>
                  </a:cubicBezTo>
                  <a:cubicBezTo>
                    <a:pt x="4146" y="13169"/>
                    <a:pt x="4001" y="12828"/>
                    <a:pt x="4070" y="12718"/>
                  </a:cubicBezTo>
                  <a:cubicBezTo>
                    <a:pt x="4637" y="11817"/>
                    <a:pt x="4582" y="10822"/>
                    <a:pt x="4667" y="9846"/>
                  </a:cubicBezTo>
                  <a:cubicBezTo>
                    <a:pt x="4818" y="8105"/>
                    <a:pt x="4859" y="6349"/>
                    <a:pt x="5150" y="4629"/>
                  </a:cubicBezTo>
                  <a:cubicBezTo>
                    <a:pt x="5428" y="2989"/>
                    <a:pt x="6273" y="1562"/>
                    <a:pt x="7965" y="739"/>
                  </a:cubicBezTo>
                  <a:cubicBezTo>
                    <a:pt x="9202" y="138"/>
                    <a:pt x="10540" y="-230"/>
                    <a:pt x="11920" y="163"/>
                  </a:cubicBezTo>
                  <a:cubicBezTo>
                    <a:pt x="12708" y="387"/>
                    <a:pt x="13495" y="578"/>
                    <a:pt x="14292" y="767"/>
                  </a:cubicBezTo>
                  <a:cubicBezTo>
                    <a:pt x="15590" y="1074"/>
                    <a:pt x="16271" y="2015"/>
                    <a:pt x="16561" y="3132"/>
                  </a:cubicBezTo>
                  <a:cubicBezTo>
                    <a:pt x="16838" y="4198"/>
                    <a:pt x="17018" y="5297"/>
                    <a:pt x="17097" y="6390"/>
                  </a:cubicBezTo>
                  <a:cubicBezTo>
                    <a:pt x="17208" y="7949"/>
                    <a:pt x="17151" y="9517"/>
                    <a:pt x="17244" y="11076"/>
                  </a:cubicBezTo>
                  <a:cubicBezTo>
                    <a:pt x="17276" y="11616"/>
                    <a:pt x="17502" y="12157"/>
                    <a:pt x="17710" y="12673"/>
                  </a:cubicBezTo>
                  <a:cubicBezTo>
                    <a:pt x="17871" y="13071"/>
                    <a:pt x="17595" y="13261"/>
                    <a:pt x="17336" y="13346"/>
                  </a:cubicBezTo>
                  <a:cubicBezTo>
                    <a:pt x="16471" y="13630"/>
                    <a:pt x="15586" y="13861"/>
                    <a:pt x="14700" y="14086"/>
                  </a:cubicBezTo>
                  <a:cubicBezTo>
                    <a:pt x="14365" y="14171"/>
                    <a:pt x="14009" y="14185"/>
                    <a:pt x="13619" y="142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  <a:effectLst>
              <a:outerShdw blurRad="330200" dist="25400" dir="5400000" rotWithShape="0">
                <a:srgbClr val="000000">
                  <a:alpha val="5000"/>
                </a:srgbClr>
              </a:outerShdw>
            </a:effectLst>
          </p:spPr>
          <p:txBody>
            <a:bodyPr lIns="38100" tIns="38100" rIns="38100" bIns="38100" anchor="ctr"/>
            <a:lstStyle/>
            <a:p>
              <a:pPr algn="ctr" defTabSz="584200" eaLnBrk="1" fontAlgn="auto" hangingPunct="1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FFFFFE"/>
                  </a:solidFill>
                </a:defRPr>
              </a:pPr>
              <a:endParaRPr kern="0">
                <a:solidFill>
                  <a:srgbClr val="FFFFFE"/>
                </a:solidFill>
                <a:latin typeface="+mj-lt"/>
                <a:ea typeface="+mj-ea"/>
                <a:cs typeface="+mj-cs"/>
                <a:sym typeface="Roboto Regular"/>
              </a:endParaRPr>
            </a:p>
          </p:txBody>
        </p:sp>
      </p:grpSp>
      <p:sp>
        <p:nvSpPr>
          <p:cNvPr id="15" name="CuadroTexto 14"/>
          <p:cNvSpPr txBox="1"/>
          <p:nvPr/>
        </p:nvSpPr>
        <p:spPr>
          <a:xfrm>
            <a:off x="148691" y="3200681"/>
            <a:ext cx="103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N = 207 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148691" y="4830220"/>
            <a:ext cx="1272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55,6% mujeres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Diagrama 19"/>
          <p:cNvGraphicFramePr/>
          <p:nvPr>
            <p:extLst>
              <p:ext uri="{D42A27DB-BD31-4B8C-83A1-F6EECF244321}">
                <p14:modId xmlns:p14="http://schemas.microsoft.com/office/powerpoint/2010/main" val="3222324350"/>
              </p:ext>
            </p:extLst>
          </p:nvPr>
        </p:nvGraphicFramePr>
        <p:xfrm>
          <a:off x="1192295" y="3066976"/>
          <a:ext cx="3094687" cy="2076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1" name="Tab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462429"/>
              </p:ext>
            </p:extLst>
          </p:nvPr>
        </p:nvGraphicFramePr>
        <p:xfrm>
          <a:off x="3995936" y="3349981"/>
          <a:ext cx="4440501" cy="160648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824798">
                  <a:extLst>
                    <a:ext uri="{9D8B030D-6E8A-4147-A177-3AD203B41FA5}">
                      <a16:colId xmlns:a16="http://schemas.microsoft.com/office/drawing/2014/main" val="3758878958"/>
                    </a:ext>
                  </a:extLst>
                </a:gridCol>
                <a:gridCol w="1615703">
                  <a:extLst>
                    <a:ext uri="{9D8B030D-6E8A-4147-A177-3AD203B41FA5}">
                      <a16:colId xmlns:a16="http://schemas.microsoft.com/office/drawing/2014/main" val="3967926358"/>
                    </a:ext>
                  </a:extLst>
                </a:gridCol>
              </a:tblGrid>
              <a:tr h="383143">
                <a:tc>
                  <a:txBody>
                    <a:bodyPr/>
                    <a:lstStyle/>
                    <a:p>
                      <a:r>
                        <a:rPr lang="es-ES" sz="1600" b="0" dirty="0" smtClean="0"/>
                        <a:t>Trastorno psiquiátrico</a:t>
                      </a:r>
                      <a:endParaRPr lang="es-ES" sz="16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es-ES" sz="1600" b="0" kern="1200" dirty="0" smtClean="0"/>
                        <a:t>51%</a:t>
                      </a:r>
                      <a:endParaRPr lang="es-ES" sz="16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154312"/>
                  </a:ext>
                </a:extLst>
              </a:tr>
              <a:tr h="481882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Antecedentes respiratorios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/>
                        <a:t>Asma: 7,2% </a:t>
                      </a:r>
                    </a:p>
                    <a:p>
                      <a:pPr algn="ctr"/>
                      <a:r>
                        <a:rPr lang="es-ES" sz="1400" dirty="0" smtClean="0"/>
                        <a:t>EPOC: 7,7%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720537"/>
                  </a:ext>
                </a:extLst>
              </a:tr>
              <a:tr h="311806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Cardiopatía isquémica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7,2%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344074"/>
                  </a:ext>
                </a:extLst>
              </a:tr>
              <a:tr h="311806"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ACV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5,8%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05746"/>
                  </a:ext>
                </a:extLst>
              </a:tr>
            </a:tbl>
          </a:graphicData>
        </a:graphic>
      </p:graphicFrame>
      <p:sp>
        <p:nvSpPr>
          <p:cNvPr id="17" name="Text Box 5">
            <a:extLst>
              <a:ext uri="{FF2B5EF4-FFF2-40B4-BE49-F238E27FC236}">
                <a16:creationId xmlns:a16="http://schemas.microsoft.com/office/drawing/2014/main" id="{F8C34EF8-41DB-4B0E-9DB9-D2A24F5E3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919" y="776751"/>
            <a:ext cx="7020273" cy="23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1210"/>
              </a:spcBef>
              <a:buNone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 Ignacio Expósito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C. Amezcua Sánchez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R. Perera Louvier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A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 Valido Morales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900" baseline="30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354346307"/>
              </p:ext>
            </p:extLst>
          </p:nvPr>
        </p:nvGraphicFramePr>
        <p:xfrm>
          <a:off x="2051720" y="195486"/>
          <a:ext cx="5976664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30" name="Picture 6" descr="Huellas SVG, silueta de pies descalzos, imágenes prediseñadas de pies humanos, archivo cortado de pasos de pies, huellas PNG, contorno de pies descalzos, calcomanía de pies humanos imagen 1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8" b="1811"/>
          <a:stretch/>
        </p:blipFill>
        <p:spPr bwMode="auto">
          <a:xfrm rot="12536145">
            <a:off x="1256547" y="704693"/>
            <a:ext cx="646008" cy="59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Huellas SVG, silueta de pies descalzos, imágenes prediseñadas de pies humanos, archivo cortado de pasos de pies, huellas PNG, contorno de pies descalzos, calcomanía de pies humanos imagen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36145">
            <a:off x="927358" y="1224650"/>
            <a:ext cx="802865" cy="60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upo 22"/>
          <p:cNvGrpSpPr/>
          <p:nvPr/>
        </p:nvGrpSpPr>
        <p:grpSpPr>
          <a:xfrm>
            <a:off x="279304" y="1419622"/>
            <a:ext cx="3197879" cy="2264704"/>
            <a:chOff x="3376582" y="2964399"/>
            <a:chExt cx="3600000" cy="2520000"/>
          </a:xfrm>
        </p:grpSpPr>
        <p:grpSp>
          <p:nvGrpSpPr>
            <p:cNvPr id="24" name="Grupo 23"/>
            <p:cNvGrpSpPr/>
            <p:nvPr/>
          </p:nvGrpSpPr>
          <p:grpSpPr>
            <a:xfrm>
              <a:off x="3376582" y="2964399"/>
              <a:ext cx="3600000" cy="2520000"/>
              <a:chOff x="3376582" y="2964399"/>
              <a:chExt cx="3600000" cy="2520000"/>
            </a:xfrm>
          </p:grpSpPr>
          <p:cxnSp>
            <p:nvCxnSpPr>
              <p:cNvPr id="28" name="Conector recto 27"/>
              <p:cNvCxnSpPr/>
              <p:nvPr/>
            </p:nvCxnSpPr>
            <p:spPr>
              <a:xfrm>
                <a:off x="3376582" y="5456590"/>
                <a:ext cx="3600000" cy="396"/>
              </a:xfrm>
              <a:prstGeom prst="line">
                <a:avLst/>
              </a:prstGeom>
              <a:ln w="57150">
                <a:solidFill>
                  <a:schemeClr val="tx1">
                    <a:lumMod val="65000"/>
                    <a:lumOff val="3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cto 28"/>
              <p:cNvCxnSpPr/>
              <p:nvPr/>
            </p:nvCxnSpPr>
            <p:spPr>
              <a:xfrm rot="16200000">
                <a:off x="2130452" y="4224201"/>
                <a:ext cx="2520000" cy="396"/>
              </a:xfrm>
              <a:prstGeom prst="line">
                <a:avLst/>
              </a:prstGeom>
              <a:ln w="57150">
                <a:solidFill>
                  <a:schemeClr val="tx1">
                    <a:lumMod val="65000"/>
                    <a:lumOff val="3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Rectángulo redondeado 24"/>
            <p:cNvSpPr/>
            <p:nvPr/>
          </p:nvSpPr>
          <p:spPr>
            <a:xfrm>
              <a:off x="3639125" y="4312247"/>
              <a:ext cx="612609" cy="1049695"/>
            </a:xfrm>
            <a:prstGeom prst="roundRect">
              <a:avLst/>
            </a:pr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Rectángulo redondeado 25"/>
            <p:cNvSpPr/>
            <p:nvPr/>
          </p:nvSpPr>
          <p:spPr>
            <a:xfrm>
              <a:off x="4672199" y="4448746"/>
              <a:ext cx="601335" cy="910056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Rectángulo redondeado 26"/>
            <p:cNvSpPr/>
            <p:nvPr/>
          </p:nvSpPr>
          <p:spPr>
            <a:xfrm>
              <a:off x="5725425" y="4471809"/>
              <a:ext cx="582619" cy="911968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0" name="CuadroTexto 29"/>
          <p:cNvSpPr txBox="1"/>
          <p:nvPr/>
        </p:nvSpPr>
        <p:spPr>
          <a:xfrm>
            <a:off x="512521" y="1684813"/>
            <a:ext cx="2311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ABSTINENCIA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348305" y="3593897"/>
            <a:ext cx="3125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 meses    6 meses     12 meses</a:t>
            </a:r>
            <a:endParaRPr lang="es-ES" dirty="0"/>
          </a:p>
        </p:txBody>
      </p:sp>
      <p:sp>
        <p:nvSpPr>
          <p:cNvPr id="32" name="Rectangle 18">
            <a:extLst>
              <a:ext uri="{FF2B5EF4-FFF2-40B4-BE49-F238E27FC236}">
                <a16:creationId xmlns:a16="http://schemas.microsoft.com/office/drawing/2014/main" id="{5CE49990-FAB4-489D-A8B7-D0A0D0B634EA}"/>
              </a:ext>
            </a:extLst>
          </p:cNvPr>
          <p:cNvSpPr/>
          <p:nvPr/>
        </p:nvSpPr>
        <p:spPr>
          <a:xfrm>
            <a:off x="423142" y="2180243"/>
            <a:ext cx="817322" cy="3872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rPr>
              <a:t>43,3</a:t>
            </a:r>
            <a:r>
              <a:rPr lang="en-US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rPr>
              <a:t>%</a:t>
            </a:r>
            <a:endParaRPr lang="en-US" sz="11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Lato" charset="0"/>
              <a:cs typeface="Arial" panose="020B0604020202020204" pitchFamily="34" charset="0"/>
            </a:endParaRPr>
          </a:p>
        </p:txBody>
      </p:sp>
      <p:sp>
        <p:nvSpPr>
          <p:cNvPr id="33" name="Rectangle 18">
            <a:extLst>
              <a:ext uri="{FF2B5EF4-FFF2-40B4-BE49-F238E27FC236}">
                <a16:creationId xmlns:a16="http://schemas.microsoft.com/office/drawing/2014/main" id="{5CE49990-FAB4-489D-A8B7-D0A0D0B634EA}"/>
              </a:ext>
            </a:extLst>
          </p:cNvPr>
          <p:cNvSpPr/>
          <p:nvPr/>
        </p:nvSpPr>
        <p:spPr>
          <a:xfrm>
            <a:off x="1297469" y="2385480"/>
            <a:ext cx="817322" cy="3872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rPr>
              <a:t>34,7</a:t>
            </a:r>
            <a:r>
              <a:rPr lang="en-US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rPr>
              <a:t>%</a:t>
            </a:r>
            <a:endParaRPr lang="en-US" sz="11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Lato" charset="0"/>
              <a:cs typeface="Arial" panose="020B0604020202020204" pitchFamily="34" charset="0"/>
            </a:endParaRPr>
          </a:p>
        </p:txBody>
      </p:sp>
      <p:sp>
        <p:nvSpPr>
          <p:cNvPr id="34" name="Rectangle 18">
            <a:extLst>
              <a:ext uri="{FF2B5EF4-FFF2-40B4-BE49-F238E27FC236}">
                <a16:creationId xmlns:a16="http://schemas.microsoft.com/office/drawing/2014/main" id="{5CE49990-FAB4-489D-A8B7-D0A0D0B634EA}"/>
              </a:ext>
            </a:extLst>
          </p:cNvPr>
          <p:cNvSpPr/>
          <p:nvPr/>
        </p:nvSpPr>
        <p:spPr>
          <a:xfrm>
            <a:off x="2248886" y="2385480"/>
            <a:ext cx="817322" cy="3872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rPr>
              <a:t>35,6</a:t>
            </a:r>
            <a:r>
              <a:rPr lang="en-US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rPr>
              <a:t>%</a:t>
            </a:r>
            <a:endParaRPr lang="en-US" sz="11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Lato" charset="0"/>
              <a:cs typeface="Arial" panose="020B0604020202020204" pitchFamily="34" charset="0"/>
            </a:endParaRPr>
          </a:p>
        </p:txBody>
      </p:sp>
      <p:sp>
        <p:nvSpPr>
          <p:cNvPr id="35" name="Flecha derecha 34"/>
          <p:cNvSpPr/>
          <p:nvPr/>
        </p:nvSpPr>
        <p:spPr>
          <a:xfrm>
            <a:off x="525610" y="3011768"/>
            <a:ext cx="2371263" cy="357719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6" name="Picture 6" descr="Huellas SVG, silueta de pies descalzos, imágenes prediseñadas de pies humanos, archivo cortado de pasos de pies, huellas PNG, contorno de pies descalzos, calcomanía de pies humanos imagen 1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8" b="1811"/>
          <a:stretch/>
        </p:blipFill>
        <p:spPr bwMode="auto">
          <a:xfrm rot="6486126">
            <a:off x="3104445" y="1779547"/>
            <a:ext cx="646008" cy="59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Huellas SVG, silueta de pies descalzos, imágenes prediseñadas de pies humanos, archivo cortado de pasos de pies, huellas PNG, contorno de pies descalzos, calcomanía de pies humanos imagen 1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8" b="1811"/>
          <a:stretch/>
        </p:blipFill>
        <p:spPr bwMode="auto">
          <a:xfrm rot="7178355">
            <a:off x="3914716" y="1651325"/>
            <a:ext cx="646008" cy="59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Huellas SVG, silueta de pies descalzos, imágenes prediseñadas de pies humanos, archivo cortado de pasos de pies, huellas PNG, contorno de pies descalzos, calcomanía de pies humanos imagen 1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8" b="1811"/>
          <a:stretch/>
        </p:blipFill>
        <p:spPr bwMode="auto">
          <a:xfrm rot="8422688">
            <a:off x="4694393" y="1718642"/>
            <a:ext cx="646008" cy="59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80795"/>
              </p:ext>
            </p:extLst>
          </p:nvPr>
        </p:nvGraphicFramePr>
        <p:xfrm>
          <a:off x="4040616" y="2812714"/>
          <a:ext cx="5047884" cy="133718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61967">
                  <a:extLst>
                    <a:ext uri="{9D8B030D-6E8A-4147-A177-3AD203B41FA5}">
                      <a16:colId xmlns:a16="http://schemas.microsoft.com/office/drawing/2014/main" val="122513203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079881931"/>
                    </a:ext>
                  </a:extLst>
                </a:gridCol>
                <a:gridCol w="710247">
                  <a:extLst>
                    <a:ext uri="{9D8B030D-6E8A-4147-A177-3AD203B41FA5}">
                      <a16:colId xmlns:a16="http://schemas.microsoft.com/office/drawing/2014/main" val="105388320"/>
                    </a:ext>
                  </a:extLst>
                </a:gridCol>
                <a:gridCol w="718185">
                  <a:extLst>
                    <a:ext uri="{9D8B030D-6E8A-4147-A177-3AD203B41FA5}">
                      <a16:colId xmlns:a16="http://schemas.microsoft.com/office/drawing/2014/main" val="3154283657"/>
                    </a:ext>
                  </a:extLst>
                </a:gridCol>
                <a:gridCol w="710248">
                  <a:extLst>
                    <a:ext uri="{9D8B030D-6E8A-4147-A177-3AD203B41FA5}">
                      <a16:colId xmlns:a16="http://schemas.microsoft.com/office/drawing/2014/main" val="2596942303"/>
                    </a:ext>
                  </a:extLst>
                </a:gridCol>
                <a:gridCol w="611133">
                  <a:extLst>
                    <a:ext uri="{9D8B030D-6E8A-4147-A177-3AD203B41FA5}">
                      <a16:colId xmlns:a16="http://schemas.microsoft.com/office/drawing/2014/main" val="144521322"/>
                    </a:ext>
                  </a:extLst>
                </a:gridCol>
              </a:tblGrid>
              <a:tr h="172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NO FINANCIADO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FINANCIADO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826503"/>
                  </a:ext>
                </a:extLst>
              </a:tr>
              <a:tr h="1628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N (%)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IC 95%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N (%)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IC 95%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P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334413"/>
                  </a:ext>
                </a:extLst>
              </a:tr>
              <a:tr h="447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ABSTINENCIA 3 MESES</a:t>
                      </a:r>
                      <a:endParaRPr lang="es-ES" sz="1100" dirty="0">
                        <a:effectLst/>
                      </a:endParaRPr>
                    </a:p>
                    <a:p>
                      <a:pPr marL="4495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No</a:t>
                      </a:r>
                      <a:endParaRPr lang="es-ES" sz="1100" dirty="0">
                        <a:effectLst/>
                      </a:endParaRPr>
                    </a:p>
                    <a:p>
                      <a:pPr marL="4495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Si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31 (59,6%)</a:t>
                      </a:r>
                      <a:endParaRPr lang="es-ES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21 (40,4%)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46,1 ; 72,1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27,9 ; 53,9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83 (55,7%)</a:t>
                      </a:r>
                      <a:endParaRPr lang="es-ES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66 (44,3%)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47,7 ; 63,5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36,5 ; 52,3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0,624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295765"/>
                  </a:ext>
                </a:extLst>
              </a:tr>
              <a:tr h="447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ABSTINENCIA 6 MESES</a:t>
                      </a:r>
                      <a:endParaRPr lang="es-ES" sz="1100" dirty="0">
                        <a:effectLst/>
                      </a:endParaRPr>
                    </a:p>
                    <a:p>
                      <a:pPr marL="4495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No</a:t>
                      </a:r>
                      <a:endParaRPr lang="es-ES" sz="1100" dirty="0">
                        <a:effectLst/>
                      </a:endParaRPr>
                    </a:p>
                    <a:p>
                      <a:pPr marL="4495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Si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31 (59,6%)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21 (40,4%)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46,1 ; 72,1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27,9 ; 53,9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 </a:t>
                      </a:r>
                      <a:endParaRPr lang="es-ES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82 (67,8%)</a:t>
                      </a:r>
                      <a:endParaRPr lang="es-ES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39 (32,2%)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59.1 ; 75,6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24,4 ; 40,9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0,302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335780"/>
                  </a:ext>
                </a:extLst>
              </a:tr>
            </a:tbl>
          </a:graphicData>
        </a:graphic>
      </p:graphicFrame>
      <p:pic>
        <p:nvPicPr>
          <p:cNvPr id="1032" name="Picture 8" descr="Calendario 2023 para imprimir de Westwing | Westwi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583" y="1415314"/>
            <a:ext cx="1792210" cy="123214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sp>
        <p:nvSpPr>
          <p:cNvPr id="20" name="Elipse 19"/>
          <p:cNvSpPr/>
          <p:nvPr/>
        </p:nvSpPr>
        <p:spPr>
          <a:xfrm>
            <a:off x="6444208" y="1851670"/>
            <a:ext cx="288032" cy="131769"/>
          </a:xfrm>
          <a:prstGeom prst="ellipse">
            <a:avLst/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3300"/>
              </a:solidFill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5D913706-7785-3E21-5839-C42D86C50D5A}"/>
              </a:ext>
            </a:extLst>
          </p:cNvPr>
          <p:cNvSpPr txBox="1"/>
          <p:nvPr/>
        </p:nvSpPr>
        <p:spPr>
          <a:xfrm>
            <a:off x="148842" y="4002973"/>
            <a:ext cx="1692308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CONCLUSIONES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9443C7B9-848D-444F-C260-361F33F3EA58}"/>
              </a:ext>
            </a:extLst>
          </p:cNvPr>
          <p:cNvSpPr txBox="1"/>
          <p:nvPr/>
        </p:nvSpPr>
        <p:spPr>
          <a:xfrm>
            <a:off x="148842" y="4363950"/>
            <a:ext cx="7984661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/>
              <a:buChar char="ü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 eficacia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disminuye a lo largo del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seguimiento similar a lo publicado previamente. </a:t>
            </a:r>
          </a:p>
          <a:p>
            <a:pPr marL="285750" indent="-285750">
              <a:buFont typeface="Wingdings"/>
              <a:buChar char="ü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 hay diferencias estadísticamente significativas entre aquellos que tomaron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Citisina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financiada y los que no. </a:t>
            </a:r>
          </a:p>
        </p:txBody>
      </p:sp>
      <p:pic>
        <p:nvPicPr>
          <p:cNvPr id="44" name="Picture 2" descr="Hospital Universitario Virgen Macarena">
            <a:extLst>
              <a:ext uri="{FF2B5EF4-FFF2-40B4-BE49-F238E27FC236}">
                <a16:creationId xmlns:a16="http://schemas.microsoft.com/office/drawing/2014/main" id="{32453092-C80C-4F67-90FE-1BB68366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9931"/>
            <a:ext cx="685337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224</Words>
  <Application>Microsoft Office PowerPoint</Application>
  <PresentationFormat>Presentación en pantalla (16:9)</PresentationFormat>
  <Paragraphs>83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Yu Gothic UI</vt:lpstr>
      <vt:lpstr>Arial</vt:lpstr>
      <vt:lpstr>Calibri</vt:lpstr>
      <vt:lpstr>Lato</vt:lpstr>
      <vt:lpstr>Roboto Regular</vt:lpstr>
      <vt:lpstr>Times New Roman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del mar ignacio exposito</cp:lastModifiedBy>
  <cp:revision>15</cp:revision>
  <dcterms:created xsi:type="dcterms:W3CDTF">2024-02-05T13:08:18Z</dcterms:created>
  <dcterms:modified xsi:type="dcterms:W3CDTF">2024-02-28T19:02:27Z</dcterms:modified>
</cp:coreProperties>
</file>