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DA2804-6DEC-58B1-FA36-AB70B50CB11B}" v="1" dt="2024-02-27T15:39:13.147"/>
    <p1510:client id="{639386BA-FAD8-3ABA-99E0-0FBF4B773AEB}" v="43" dt="2024-02-27T15:35:58.178"/>
    <p1510:client id="{7056EC69-35DF-AED7-AD77-49C70987B274}" v="317" dt="2024-02-26T17:40:23.722"/>
    <p1510:client id="{8CECADFE-65D6-7274-939D-417CD99BAE3E}" v="102" dt="2024-02-25T20:26:24.176"/>
    <p1510:client id="{98772D56-8BDB-AD96-FB2B-26A87BD4B37A}" v="72" dt="2024-02-25T20:19:13.399"/>
    <p1510:client id="{E6A5B0DD-18C3-9075-A7ED-2236518C8143}" v="257" dt="2024-02-25T20:42:11.601"/>
    <p1510:client id="{F7F9287C-5067-073E-2786-1B0E1BCB6E3B}" v="128" dt="2024-02-25T23:05:40.0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31062" y="72029"/>
            <a:ext cx="7055148" cy="933754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s-ES" sz="3000">
                <a:latin typeface="Arial"/>
                <a:cs typeface="Arial"/>
              </a:rPr>
              <a:t>Análisis del perfil de paciente de nuestra unidad específica de tabaquismo(UET)</a:t>
            </a:r>
            <a:endParaRPr lang="es-ES" sz="300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054" y="1042892"/>
            <a:ext cx="8844059" cy="9615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R. Rodríguez </a:t>
            </a:r>
            <a:r>
              <a:rPr lang="es-ES" sz="1100" err="1">
                <a:solidFill>
                  <a:schemeClr val="tx1"/>
                </a:solidFill>
                <a:latin typeface="Arial"/>
                <a:cs typeface="Arial"/>
              </a:rPr>
              <a:t>Villamor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,</a:t>
            </a:r>
            <a:r>
              <a:rPr lang="es-ES" sz="1100" b="1" dirty="0">
                <a:solidFill>
                  <a:schemeClr val="tx1"/>
                </a:solidFill>
                <a:latin typeface="Arial"/>
                <a:cs typeface="Arial"/>
              </a:rPr>
              <a:t> 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F.R. Guzmán Ruiz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, M. Sanz Flores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, A.P. Arenas Polo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 ,  N. Vega Dombidau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 , J.A. Riesco Miranda</a:t>
            </a:r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1 </a:t>
            </a:r>
            <a:endParaRPr lang="es-ES" sz="1100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r>
              <a:rPr lang="es-ES" sz="1100" baseline="30000" dirty="0">
                <a:solidFill>
                  <a:schemeClr val="tx1"/>
                </a:solidFill>
                <a:latin typeface="Arial"/>
                <a:cs typeface="Arial"/>
              </a:rPr>
              <a:t>1 </a:t>
            </a:r>
            <a:r>
              <a:rPr lang="es-ES" sz="1100" dirty="0">
                <a:solidFill>
                  <a:schemeClr val="tx1"/>
                </a:solidFill>
                <a:latin typeface="Arial"/>
                <a:cs typeface="Arial"/>
              </a:rPr>
              <a:t>Cáceres - Hospital San Pedro de Alcántara</a:t>
            </a:r>
            <a:br>
              <a:rPr lang="es-ES" sz="1100" baseline="30000" dirty="0">
                <a:latin typeface="Arial"/>
                <a:cs typeface="Arial"/>
              </a:rPr>
            </a:br>
            <a:endParaRPr lang="es-ES" sz="110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C5201E0-BD21-4281-934B-E7DD10E6766B}"/>
              </a:ext>
            </a:extLst>
          </p:cNvPr>
          <p:cNvSpPr txBox="1"/>
          <p:nvPr/>
        </p:nvSpPr>
        <p:spPr>
          <a:xfrm>
            <a:off x="493833" y="2665534"/>
            <a:ext cx="807683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u="sng" dirty="0">
                <a:latin typeface="Arial"/>
                <a:ea typeface="+mn-lt"/>
                <a:cs typeface="+mn-lt"/>
              </a:rPr>
              <a:t>OBJETIVO: </a:t>
            </a:r>
            <a:r>
              <a:rPr lang="es-ES" sz="1600" dirty="0">
                <a:latin typeface="Arial"/>
                <a:ea typeface="+mn-lt"/>
                <a:cs typeface="+mn-lt"/>
              </a:rPr>
              <a:t>A</a:t>
            </a:r>
            <a:r>
              <a:rPr lang="es-ES" sz="1600" dirty="0">
                <a:latin typeface="Arial"/>
                <a:ea typeface="+mn-lt"/>
                <a:cs typeface="Arial"/>
              </a:rPr>
              <a:t>nalizar</a:t>
            </a:r>
            <a:r>
              <a:rPr lang="es-ES" sz="1600" dirty="0">
                <a:latin typeface="Arial"/>
                <a:cs typeface="Arial"/>
              </a:rPr>
              <a:t> el perfil clínico-epidemiológico del fumador que acude a nuestra consulta</a:t>
            </a:r>
            <a:endParaRPr lang="es-ES" sz="1600">
              <a:cs typeface="Calibr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98DBB2-FF1E-CB30-DEDE-3AA3A30DB3AE}"/>
              </a:ext>
            </a:extLst>
          </p:cNvPr>
          <p:cNvSpPr txBox="1"/>
          <p:nvPr/>
        </p:nvSpPr>
        <p:spPr>
          <a:xfrm>
            <a:off x="490902" y="3346939"/>
            <a:ext cx="8075001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600" u="sng" dirty="0">
                <a:latin typeface="Arial"/>
                <a:cs typeface="Arial"/>
              </a:rPr>
              <a:t>METODOLOGÍA</a:t>
            </a:r>
            <a:r>
              <a:rPr lang="es-ES" sz="1600" b="1" dirty="0">
                <a:latin typeface="Arial"/>
                <a:cs typeface="Arial"/>
              </a:rPr>
              <a:t>: </a:t>
            </a:r>
            <a:r>
              <a:rPr lang="es-ES" sz="1600" dirty="0">
                <a:latin typeface="Arial"/>
                <a:cs typeface="Arial"/>
              </a:rPr>
              <a:t>Se realiza un estudio retrospectivo y descriptivo a partir de los pacientes en seguimiento en nuestra UET correspondiente al periodo comprendido entre Noviembre de 2022 y Octubre de 2023.Se incluyen tanto citas presenciales como telefónicas. Se analiza el perfil de los pacientes según variables epidemiológicas, clínicas-diagnósticas y terapéuticas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BB4F590-4587-09AB-9CD9-816D68EFAA8C}"/>
              </a:ext>
            </a:extLst>
          </p:cNvPr>
          <p:cNvSpPr txBox="1"/>
          <p:nvPr/>
        </p:nvSpPr>
        <p:spPr>
          <a:xfrm>
            <a:off x="485775" y="1687389"/>
            <a:ext cx="8077199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u="sng" dirty="0">
                <a:latin typeface="Arial"/>
                <a:cs typeface="Arial"/>
              </a:rPr>
              <a:t>INTRODUCCIÓN:</a:t>
            </a:r>
            <a:r>
              <a:rPr lang="es-ES" sz="1600" dirty="0">
                <a:latin typeface="Arial"/>
                <a:cs typeface="Arial"/>
              </a:rPr>
              <a:t> El tabaquismo es una enfermedad crónica adictiva y recurrente que requiere de intervención en consultas específicas mediante protocolos de seguimiento adecuado.</a:t>
            </a:r>
            <a:endParaRPr lang="es-E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38135" y="3623333"/>
            <a:ext cx="8020171" cy="1352524"/>
          </a:xfrm>
          <a:solidFill>
            <a:schemeClr val="accent2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s-ES" sz="1600" u="sng" dirty="0">
                <a:solidFill>
                  <a:schemeClr val="tx1"/>
                </a:solidFill>
                <a:latin typeface="Arial"/>
                <a:ea typeface="Calibri"/>
                <a:cs typeface="Calibri"/>
              </a:rPr>
              <a:t>CONCLUSIONES</a:t>
            </a:r>
            <a:r>
              <a:rPr lang="es-ES" sz="1600" u="sng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</a:t>
            </a:r>
            <a:r>
              <a:rPr lang="es-ES" sz="16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s-ES" sz="1600" dirty="0">
                <a:solidFill>
                  <a:schemeClr val="tx1"/>
                </a:solidFill>
                <a:latin typeface="Arial"/>
                <a:cs typeface="Arial"/>
              </a:rPr>
              <a:t>El perfil del paciente que acude a nuestra UET corresponde a una persona de edad media sin predominio de sexo que en su mayoría ha realizado algún intento previo de abandono y que presenta un alto grado de tabaquismo con dependencia nicotínica elevada. El tratamiento de elección que reciben nuestros pacientes es </a:t>
            </a:r>
            <a:r>
              <a:rPr lang="es-ES" sz="1600" dirty="0" err="1">
                <a:solidFill>
                  <a:schemeClr val="tx1"/>
                </a:solidFill>
                <a:latin typeface="Arial"/>
                <a:cs typeface="Arial"/>
              </a:rPr>
              <a:t>Citisina</a:t>
            </a:r>
            <a:r>
              <a:rPr lang="es-ES" sz="1600" dirty="0">
                <a:solidFill>
                  <a:schemeClr val="tx1"/>
                </a:solidFill>
                <a:latin typeface="Arial"/>
                <a:cs typeface="Arial"/>
              </a:rPr>
              <a:t> en su mayoría.</a:t>
            </a:r>
            <a:endParaRPr lang="es-ES" sz="1600">
              <a:solidFill>
                <a:schemeClr val="tx1"/>
              </a:solidFill>
              <a:ea typeface="Calibri"/>
              <a:cs typeface="Calibri"/>
            </a:endParaRPr>
          </a:p>
          <a:p>
            <a:pPr algn="just"/>
            <a:endParaRPr lang="es-ES"/>
          </a:p>
          <a:p>
            <a:pPr algn="just"/>
            <a:endParaRPr lang="es-ES"/>
          </a:p>
          <a:p>
            <a:pPr algn="just"/>
            <a:endParaRPr lang="es-ES" sz="1800">
              <a:solidFill>
                <a:schemeClr val="tx1"/>
              </a:solidFill>
              <a:ea typeface="Calibri"/>
              <a:cs typeface="Calibri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F9F6F5C-849E-75ED-3D3C-D5D1A7E84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719782"/>
              </p:ext>
            </p:extLst>
          </p:nvPr>
        </p:nvGraphicFramePr>
        <p:xfrm>
          <a:off x="1900237" y="520065"/>
          <a:ext cx="6353175" cy="304868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71750">
                  <a:extLst>
                    <a:ext uri="{9D8B030D-6E8A-4147-A177-3AD203B41FA5}">
                      <a16:colId xmlns:a16="http://schemas.microsoft.com/office/drawing/2014/main" val="207343249"/>
                    </a:ext>
                  </a:extLst>
                </a:gridCol>
                <a:gridCol w="3781425">
                  <a:extLst>
                    <a:ext uri="{9D8B030D-6E8A-4147-A177-3AD203B41FA5}">
                      <a16:colId xmlns:a16="http://schemas.microsoft.com/office/drawing/2014/main" val="116526522"/>
                    </a:ext>
                  </a:extLst>
                </a:gridCol>
              </a:tblGrid>
              <a:tr h="788095">
                <a:tc>
                  <a:txBody>
                    <a:bodyPr/>
                    <a:lstStyle/>
                    <a:p>
                      <a:pPr fontAlgn="auto"/>
                      <a:endParaRPr lang="es-ES" sz="1600" b="1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fontAlgn="base"/>
                      <a:r>
                        <a:rPr lang="es-ES" sz="1600" b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Variables epidemiológicas</a:t>
                      </a:r>
                      <a:endParaRPr lang="es-ES" b="1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s-ES" sz="1500" b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N:146 Edad media:54 años</a:t>
                      </a:r>
                      <a:endParaRPr lang="es-ES" sz="15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  <a:p>
                      <a:pPr fontAlgn="base"/>
                      <a:r>
                        <a:rPr lang="es-ES" sz="1500" b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Media consultas telefónicas:6</a:t>
                      </a:r>
                      <a:endParaRPr lang="es-ES" sz="1500" b="1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  <a:p>
                      <a:pPr fontAlgn="base"/>
                      <a:r>
                        <a:rPr lang="es-ES" sz="1500" b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Varones:51,4% Mujeres:48,6%</a:t>
                      </a:r>
                      <a:endParaRPr lang="es-ES" sz="1500" b="1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895502"/>
                  </a:ext>
                </a:extLst>
              </a:tr>
              <a:tr h="1472494">
                <a:tc>
                  <a:txBody>
                    <a:bodyPr/>
                    <a:lstStyle/>
                    <a:p>
                      <a:pPr fontAlgn="base"/>
                      <a:r>
                        <a:rPr lang="es-ES" sz="1600" dirty="0">
                          <a:effectLst/>
                          <a:latin typeface="Calibri"/>
                        </a:rPr>
                        <a:t>Variables clínicas</a:t>
                      </a:r>
                      <a:endParaRPr lang="es-ES" dirty="0">
                        <a:effectLst/>
                        <a:latin typeface="Calibri"/>
                      </a:endParaRPr>
                    </a:p>
                  </a:txBody>
                  <a:tcPr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s-ES" sz="1500" dirty="0">
                          <a:effectLst/>
                          <a:latin typeface="Calibri"/>
                        </a:rPr>
                        <a:t>Edad media inicio tabaquismo: 16 años</a:t>
                      </a:r>
                    </a:p>
                    <a:p>
                      <a:pPr fontAlgn="base"/>
                      <a:r>
                        <a:rPr lang="es-ES" sz="1500" dirty="0">
                          <a:effectLst/>
                          <a:latin typeface="Calibri"/>
                        </a:rPr>
                        <a:t>Media </a:t>
                      </a:r>
                      <a:r>
                        <a:rPr lang="es-ES" sz="1500" err="1">
                          <a:effectLst/>
                          <a:latin typeface="Calibri"/>
                        </a:rPr>
                        <a:t>cig</a:t>
                      </a:r>
                      <a:r>
                        <a:rPr lang="es-ES" sz="1500" dirty="0">
                          <a:effectLst/>
                          <a:latin typeface="Calibri"/>
                        </a:rPr>
                        <a:t>/dia:21</a:t>
                      </a:r>
                    </a:p>
                    <a:p>
                      <a:pPr fontAlgn="base"/>
                      <a:r>
                        <a:rPr lang="es-ES" sz="1500" dirty="0">
                          <a:effectLst/>
                          <a:latin typeface="Calibri"/>
                        </a:rPr>
                        <a:t>Media IPA:33</a:t>
                      </a:r>
                    </a:p>
                    <a:p>
                      <a:pPr fontAlgn="base"/>
                      <a:r>
                        <a:rPr lang="es-ES" sz="1500" dirty="0">
                          <a:effectLst/>
                          <a:latin typeface="Calibri"/>
                        </a:rPr>
                        <a:t>Media Test Fägerstrom:7</a:t>
                      </a:r>
                    </a:p>
                    <a:p>
                      <a:pPr fontAlgn="base"/>
                      <a:r>
                        <a:rPr lang="es-ES" sz="1500" err="1">
                          <a:effectLst/>
                          <a:latin typeface="Calibri"/>
                        </a:rPr>
                        <a:t>Cooximetría</a:t>
                      </a:r>
                      <a:r>
                        <a:rPr lang="es-ES" sz="1500" dirty="0">
                          <a:effectLst/>
                          <a:latin typeface="Calibri"/>
                        </a:rPr>
                        <a:t> media al inicio:20,8</a:t>
                      </a:r>
                    </a:p>
                    <a:p>
                      <a:pPr fontAlgn="base"/>
                      <a:r>
                        <a:rPr lang="es-ES" sz="1500" dirty="0">
                          <a:effectLst/>
                          <a:latin typeface="Calibri"/>
                        </a:rPr>
                        <a:t>Pacientes con intentos previos abandono 60%</a:t>
                      </a:r>
                    </a:p>
                  </a:txBody>
                  <a:tcPr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59832"/>
                  </a:ext>
                </a:extLst>
              </a:tr>
              <a:tr h="788095">
                <a:tc>
                  <a:txBody>
                    <a:bodyPr/>
                    <a:lstStyle/>
                    <a:p>
                      <a:pPr fontAlgn="auto"/>
                      <a:endParaRPr lang="es-ES" sz="1600">
                        <a:effectLst/>
                        <a:latin typeface="Calibri" panose="020F0502020204030204" pitchFamily="34" charset="0"/>
                      </a:endParaRPr>
                    </a:p>
                    <a:p>
                      <a:pPr fontAlgn="base"/>
                      <a:r>
                        <a:rPr lang="es-ES" sz="1600" dirty="0">
                          <a:effectLst/>
                          <a:latin typeface="Calibri"/>
                        </a:rPr>
                        <a:t>Variables tratamiento</a:t>
                      </a:r>
                      <a:endParaRPr lang="es-ES" dirty="0">
                        <a:effectLst/>
                        <a:latin typeface="Calibri"/>
                      </a:endParaRPr>
                    </a:p>
                  </a:txBody>
                  <a:tcPr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s-ES" sz="1500" dirty="0">
                          <a:effectLst/>
                          <a:latin typeface="Calibri"/>
                        </a:rPr>
                        <a:t>Citisina:60,3%</a:t>
                      </a:r>
                    </a:p>
                    <a:p>
                      <a:pPr fontAlgn="base"/>
                      <a:r>
                        <a:rPr lang="es-ES" sz="1500" dirty="0">
                          <a:effectLst/>
                          <a:latin typeface="Calibri"/>
                        </a:rPr>
                        <a:t>Bupropión:13,7%</a:t>
                      </a:r>
                    </a:p>
                    <a:p>
                      <a:pPr fontAlgn="base"/>
                      <a:r>
                        <a:rPr lang="es-ES" sz="1500" dirty="0">
                          <a:effectLst/>
                          <a:latin typeface="Calibri"/>
                        </a:rPr>
                        <a:t>TSN asociado a otra terapia:31,5%</a:t>
                      </a:r>
                    </a:p>
                  </a:txBody>
                  <a:tcPr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122748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98718C6-0C8E-B98D-A537-D52B87D6AAE4}"/>
              </a:ext>
            </a:extLst>
          </p:cNvPr>
          <p:cNvSpPr txBox="1"/>
          <p:nvPr/>
        </p:nvSpPr>
        <p:spPr>
          <a:xfrm>
            <a:off x="4038600" y="76199"/>
            <a:ext cx="1688123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u="sng" dirty="0">
                <a:cs typeface="Calibri"/>
              </a:rPr>
              <a:t>RESULTADOS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Presentación en pantalla (16:9)</PresentationFormat>
  <Slides>2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Análisis del perfil de paciente de nuestra unidad específica de tabaquismo(UET)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revision>154</cp:revision>
  <dcterms:created xsi:type="dcterms:W3CDTF">2024-02-05T13:08:18Z</dcterms:created>
  <dcterms:modified xsi:type="dcterms:W3CDTF">2024-02-27T15:39:29Z</dcterms:modified>
</cp:coreProperties>
</file>