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52"/>
    <p:restoredTop sz="94301"/>
  </p:normalViewPr>
  <p:slideViewPr>
    <p:cSldViewPr>
      <p:cViewPr varScale="1">
        <p:scale>
          <a:sx n="143" d="100"/>
          <a:sy n="143" d="100"/>
        </p:scale>
        <p:origin x="216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32061781495177"/>
          <c:y val="5.5388033361104393E-2"/>
          <c:w val="0.82561560310325"/>
          <c:h val="0.519133985112765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7600"/>
            </a:solidFill>
            <a:ln>
              <a:noFill/>
            </a:ln>
            <a:effectLst/>
          </c:spPr>
          <c:invertIfNegative val="0"/>
          <c:cat>
            <c:strRef>
              <c:f>Hoja1!$A$2:$A$13</c:f>
              <c:strCache>
                <c:ptCount val="12"/>
                <c:pt idx="0">
                  <c:v>Psiquiátricas</c:v>
                </c:pt>
                <c:pt idx="1">
                  <c:v>HTA</c:v>
                </c:pt>
                <c:pt idx="2">
                  <c:v>DLP</c:v>
                </c:pt>
                <c:pt idx="3">
                  <c:v>DM2</c:v>
                </c:pt>
                <c:pt idx="4">
                  <c:v>EPOC</c:v>
                </c:pt>
                <c:pt idx="5">
                  <c:v>Osteoarticulares</c:v>
                </c:pt>
                <c:pt idx="6">
                  <c:v>Cardiopatía isquémica</c:v>
                </c:pt>
                <c:pt idx="7">
                  <c:v>AOS</c:v>
                </c:pt>
                <c:pt idx="8">
                  <c:v>Neoplásicos</c:v>
                </c:pt>
                <c:pt idx="9">
                  <c:v>Asma</c:v>
                </c:pt>
                <c:pt idx="10">
                  <c:v>Gastrointestinales</c:v>
                </c:pt>
                <c:pt idx="11">
                  <c:v>Insuficiencia renal</c:v>
                </c:pt>
              </c:strCache>
            </c:strRef>
          </c:cat>
          <c:val>
            <c:numRef>
              <c:f>Hoja1!$B$2:$B$13</c:f>
              <c:numCache>
                <c:formatCode>General</c:formatCode>
                <c:ptCount val="12"/>
                <c:pt idx="0">
                  <c:v>65</c:v>
                </c:pt>
                <c:pt idx="1">
                  <c:v>38.299999999999997</c:v>
                </c:pt>
                <c:pt idx="2">
                  <c:v>25</c:v>
                </c:pt>
                <c:pt idx="3">
                  <c:v>21.7</c:v>
                </c:pt>
                <c:pt idx="4">
                  <c:v>16.7</c:v>
                </c:pt>
                <c:pt idx="5">
                  <c:v>15</c:v>
                </c:pt>
                <c:pt idx="6">
                  <c:v>10</c:v>
                </c:pt>
                <c:pt idx="7">
                  <c:v>8.3000000000000007</c:v>
                </c:pt>
                <c:pt idx="8">
                  <c:v>6.7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7-F143-ABFA-48739B9F9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9"/>
        <c:overlap val="-27"/>
        <c:axId val="906721888"/>
        <c:axId val="906723616"/>
      </c:barChart>
      <c:catAx>
        <c:axId val="90672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6723616"/>
        <c:crosses val="autoZero"/>
        <c:auto val="1"/>
        <c:lblAlgn val="ctr"/>
        <c:lblOffset val="100"/>
        <c:noMultiLvlLbl val="0"/>
      </c:catAx>
      <c:valAx>
        <c:axId val="9067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672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78195111302688"/>
          <c:y val="4.1896144896358463E-2"/>
          <c:w val="0.82661771837891485"/>
          <c:h val="0.697520426909510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76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FARGESTRÖM</c:v>
                </c:pt>
                <c:pt idx="1">
                  <c:v>RICHMOND</c:v>
                </c:pt>
                <c:pt idx="2">
                  <c:v>HASD A</c:v>
                </c:pt>
                <c:pt idx="3">
                  <c:v>HASD D 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9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D-854C-8F02-31262031224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FARGESTRÖM</c:v>
                </c:pt>
                <c:pt idx="1">
                  <c:v>RICHMOND</c:v>
                </c:pt>
                <c:pt idx="2">
                  <c:v>HASD A</c:v>
                </c:pt>
                <c:pt idx="3">
                  <c:v>HASD D 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FDAD-854C-8F02-31262031224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FARGESTRÖM</c:v>
                </c:pt>
                <c:pt idx="1">
                  <c:v>RICHMOND</c:v>
                </c:pt>
                <c:pt idx="2">
                  <c:v>HASD A</c:v>
                </c:pt>
                <c:pt idx="3">
                  <c:v>HASD D 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FDAD-854C-8F02-312620312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7"/>
        <c:axId val="982368303"/>
        <c:axId val="982370031"/>
      </c:barChart>
      <c:catAx>
        <c:axId val="982368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82370031"/>
        <c:crosses val="autoZero"/>
        <c:auto val="1"/>
        <c:lblAlgn val="ctr"/>
        <c:lblOffset val="100"/>
        <c:noMultiLvlLbl val="0"/>
      </c:catAx>
      <c:valAx>
        <c:axId val="9823700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82368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BDBF2-CB97-824E-B811-2F858B665D0E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5CDB8-183E-EB42-8E8E-44F732F37C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277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CDB8-183E-EB42-8E8E-44F732F37C7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8613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A5CDB8-183E-EB42-8E8E-44F732F37C7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209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4FE6E4B-2F4B-60AF-64A1-5B2F45B61A38}"/>
              </a:ext>
            </a:extLst>
          </p:cNvPr>
          <p:cNvSpPr txBox="1"/>
          <p:nvPr/>
        </p:nvSpPr>
        <p:spPr>
          <a:xfrm>
            <a:off x="140296" y="2720516"/>
            <a:ext cx="467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Describir el perfil de pacientes y los resultados obtenidos tras la realización del programa completo de 12 meses para cesación tabáquica de los pacientes tratados con </a:t>
            </a:r>
            <a:r>
              <a:rPr lang="es-ES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Citisina</a:t>
            </a: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desde su aprobación en España en Noviembre de 2021.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A2052D-AC09-F323-7911-3ABBE8B7EFB3}"/>
              </a:ext>
            </a:extLst>
          </p:cNvPr>
          <p:cNvSpPr txBox="1"/>
          <p:nvPr/>
        </p:nvSpPr>
        <p:spPr>
          <a:xfrm>
            <a:off x="106684" y="1329002"/>
            <a:ext cx="4673480" cy="872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Desde finales del año 2021 los pacientes con tabaquismo activo tienen una nuevo opción terapéutica (no financiada </a:t>
            </a:r>
            <a:r>
              <a:rPr lang="es-ES" sz="1200" dirty="0"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hasta Febrero 2023)</a:t>
            </a: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aprobada por la Agencia Española del Medicamento, </a:t>
            </a:r>
            <a:r>
              <a:rPr lang="es-ES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Citisina</a:t>
            </a:r>
            <a:r>
              <a:rPr lang="es-ES" sz="1200" dirty="0"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85B7F5-3439-B49D-62D7-9BB076424871}"/>
              </a:ext>
            </a:extLst>
          </p:cNvPr>
          <p:cNvSpPr txBox="1"/>
          <p:nvPr/>
        </p:nvSpPr>
        <p:spPr>
          <a:xfrm>
            <a:off x="157808" y="4122337"/>
            <a:ext cx="4673480" cy="675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Estudio descriptivo retrospectivo de una cohorte de pacientes seguidos en la Unidad de Tabaquismo que han completado un año de seguimiento tras iniciar la terapia con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Citisina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9659A0E-D7EE-3761-CE71-975BE890899C}"/>
              </a:ext>
            </a:extLst>
          </p:cNvPr>
          <p:cNvSpPr txBox="1"/>
          <p:nvPr/>
        </p:nvSpPr>
        <p:spPr>
          <a:xfrm>
            <a:off x="2051720" y="123478"/>
            <a:ext cx="69847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Experiencia en el uso de </a:t>
            </a:r>
            <a:r>
              <a:rPr lang="es-ES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Citisina</a:t>
            </a:r>
            <a:r>
              <a:rPr lang="es-ES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en una Unidad de Tabaquismo</a:t>
            </a:r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6E1F1E4-FE15-B297-E790-FB1A6AB92EAA}"/>
              </a:ext>
            </a:extLst>
          </p:cNvPr>
          <p:cNvSpPr txBox="1"/>
          <p:nvPr/>
        </p:nvSpPr>
        <p:spPr>
          <a:xfrm>
            <a:off x="2087288" y="417026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M. M Ignacio, C. Amezcua, R. Perera, A. Valido.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32C6A96-1CB2-C3B4-EC08-BC82054F017F}"/>
              </a:ext>
            </a:extLst>
          </p:cNvPr>
          <p:cNvSpPr txBox="1"/>
          <p:nvPr/>
        </p:nvSpPr>
        <p:spPr>
          <a:xfrm>
            <a:off x="205270" y="825248"/>
            <a:ext cx="299107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600"/>
                </a:solidFill>
              </a:rPr>
              <a:t>INTRODUCCIÓN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11C31C-CA7D-9286-3BFF-D48E2FC9C28E}"/>
              </a:ext>
            </a:extLst>
          </p:cNvPr>
          <p:cNvSpPr txBox="1"/>
          <p:nvPr/>
        </p:nvSpPr>
        <p:spPr>
          <a:xfrm>
            <a:off x="205270" y="2298788"/>
            <a:ext cx="299107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600"/>
                </a:solidFill>
              </a:rPr>
              <a:t>OBJETIVO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36141EF-A5F1-3ED4-22CE-C132CF67F203}"/>
              </a:ext>
            </a:extLst>
          </p:cNvPr>
          <p:cNvSpPr txBox="1"/>
          <p:nvPr/>
        </p:nvSpPr>
        <p:spPr>
          <a:xfrm>
            <a:off x="226247" y="3685419"/>
            <a:ext cx="2998577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600"/>
                </a:solidFill>
              </a:rPr>
              <a:t>MATERIAL Y MÉTODOS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7213FAC-FD2E-A6CA-F230-C686BF9903F6}"/>
              </a:ext>
            </a:extLst>
          </p:cNvPr>
          <p:cNvSpPr txBox="1"/>
          <p:nvPr/>
        </p:nvSpPr>
        <p:spPr>
          <a:xfrm>
            <a:off x="5359395" y="825248"/>
            <a:ext cx="299107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600"/>
                </a:solidFill>
              </a:rPr>
              <a:t>RESULTADOS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6C258295-83B8-B66C-1C3A-1D25DB77CA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330074"/>
                  </p:ext>
                </p:extLst>
              </p:nvPr>
            </p:nvGraphicFramePr>
            <p:xfrm>
              <a:off x="4932040" y="1367722"/>
              <a:ext cx="4104456" cy="3074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>
                      <a:extLst>
                        <a:ext uri="{9D8B030D-6E8A-4147-A177-3AD203B41FA5}">
                          <a16:colId xmlns:a16="http://schemas.microsoft.com/office/drawing/2014/main" val="4029599015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1569871046"/>
                        </a:ext>
                      </a:extLst>
                    </a:gridCol>
                  </a:tblGrid>
                  <a:tr h="44013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/>
                            <a:t>CARACTERÍSTICAS BASALES</a:t>
                          </a:r>
                        </a:p>
                        <a:p>
                          <a:pPr algn="ctr"/>
                          <a:r>
                            <a:rPr lang="es-ES" sz="1400" dirty="0"/>
                            <a:t>N=60</a:t>
                          </a: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rgbClr val="0076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1189365"/>
                      </a:ext>
                    </a:extLst>
                  </a:tr>
                  <a:tr h="473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SEXO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58,3% mujeres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1514373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EDAD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59 </a:t>
                          </a:r>
                          <a14:m>
                            <m:oMath xmlns:m="http://schemas.openxmlformats.org/officeDocument/2006/math">
                              <m:r>
                                <a:rPr lang="es-E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600" dirty="0"/>
                            <a:t> 9 años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4831884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EDAD INICIO HÁBITO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16 </a:t>
                          </a:r>
                          <a14:m>
                            <m:oMath xmlns:m="http://schemas.openxmlformats.org/officeDocument/2006/math">
                              <m:r>
                                <a:rPr lang="es-E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600" dirty="0"/>
                            <a:t>  4 años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78027724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CIGARRILLOS/DÍA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23 </a:t>
                          </a:r>
                          <a14:m>
                            <m:oMath xmlns:m="http://schemas.openxmlformats.org/officeDocument/2006/math">
                              <m:r>
                                <a:rPr lang="es-E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600" dirty="0"/>
                            <a:t> 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29971760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PAQUETES/AÑO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43,4 </a:t>
                          </a:r>
                          <a14:m>
                            <m:oMath xmlns:m="http://schemas.openxmlformats.org/officeDocument/2006/math">
                              <m:r>
                                <a:rPr lang="es-E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s-ES" sz="1600" dirty="0"/>
                            <a:t> 21,69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92668823"/>
                      </a:ext>
                    </a:extLst>
                  </a:tr>
                  <a:tr h="53296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INTENTO ABANDONO PREVIO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56,7%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5071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6C258295-83B8-B66C-1C3A-1D25DB77CA2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330074"/>
                  </p:ext>
                </p:extLst>
              </p:nvPr>
            </p:nvGraphicFramePr>
            <p:xfrm>
              <a:off x="4932040" y="1367722"/>
              <a:ext cx="4104456" cy="307470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92288">
                      <a:extLst>
                        <a:ext uri="{9D8B030D-6E8A-4147-A177-3AD203B41FA5}">
                          <a16:colId xmlns:a16="http://schemas.microsoft.com/office/drawing/2014/main" val="4029599015"/>
                        </a:ext>
                      </a:extLst>
                    </a:gridCol>
                    <a:gridCol w="1512168">
                      <a:extLst>
                        <a:ext uri="{9D8B030D-6E8A-4147-A177-3AD203B41FA5}">
                          <a16:colId xmlns:a16="http://schemas.microsoft.com/office/drawing/2014/main" val="1569871046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400" dirty="0"/>
                            <a:t>CARACTERÍSTICAS BASALES</a:t>
                          </a:r>
                        </a:p>
                        <a:p>
                          <a:pPr algn="ctr"/>
                          <a:r>
                            <a:rPr lang="es-ES" sz="1400" dirty="0"/>
                            <a:t>N=60</a:t>
                          </a:r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ES" dirty="0"/>
                        </a:p>
                      </a:txBody>
                      <a:tcPr>
                        <a:solidFill>
                          <a:srgbClr val="0076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1189365"/>
                      </a:ext>
                    </a:extLst>
                  </a:tr>
                  <a:tr h="4739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SEXO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58,3% mujeres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1514373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EDAD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73109" t="-260000" r="-1681" b="-4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831884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EDAD INICIO HÁBITO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73109" t="-360000" r="-1681" b="-3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78027724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CIGARRILLOS/DÍA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73109" t="-460000" r="-1681" b="-27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29971760"/>
                      </a:ext>
                    </a:extLst>
                  </a:tr>
                  <a:tr h="3758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PAQUETES/AÑO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s-ES"/>
                        </a:p>
                      </a:txBody>
                      <a:tcPr>
                        <a:blipFill>
                          <a:blip r:embed="rId3"/>
                          <a:stretch>
                            <a:fillRect l="-173109" t="-579310" r="-1681" b="-17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92668823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b="0" dirty="0">
                              <a:latin typeface="+mn-lt"/>
                              <a:cs typeface="Arial" panose="020B0604020202020204" pitchFamily="34" charset="0"/>
                            </a:rPr>
                            <a:t>INTENTO ABANDONO PREVIO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ES" sz="1600" dirty="0"/>
                            <a:t>56,7%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5071896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D177978-30F4-0757-4BC7-07CAB68FF8B6}"/>
              </a:ext>
            </a:extLst>
          </p:cNvPr>
          <p:cNvSpPr txBox="1"/>
          <p:nvPr/>
        </p:nvSpPr>
        <p:spPr>
          <a:xfrm>
            <a:off x="1" y="4184491"/>
            <a:ext cx="8460432" cy="99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buSzPts val="1200"/>
            </a:pPr>
            <a:r>
              <a:rPr lang="es-E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Citisina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es un fármaco eficaz y seguro para conseguir la abstinencia tabáquica, sin necesidad de retiradas del fármaco por efectos adversos. </a:t>
            </a:r>
          </a:p>
          <a:p>
            <a:pPr lvl="0" algn="just">
              <a:lnSpc>
                <a:spcPct val="107000"/>
              </a:lnSpc>
              <a:buSzPts val="1200"/>
            </a:pP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eficacia y la adherencia al programa 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disminuyen a lo largo del seguimiento, de manera similar a otras terapias.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31FEC1-02A6-0CAC-A9FD-D7F8E98CFC8A}"/>
              </a:ext>
            </a:extLst>
          </p:cNvPr>
          <p:cNvSpPr txBox="1"/>
          <p:nvPr/>
        </p:nvSpPr>
        <p:spPr>
          <a:xfrm>
            <a:off x="107504" y="3786594"/>
            <a:ext cx="2232248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600"/>
                </a:solidFill>
              </a:rPr>
              <a:t>CONCLUSIÓN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253F88E-A397-CA1E-DB68-0056AC8870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3803947"/>
              </p:ext>
            </p:extLst>
          </p:nvPr>
        </p:nvGraphicFramePr>
        <p:xfrm>
          <a:off x="43917" y="1080202"/>
          <a:ext cx="3224102" cy="270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F3BDA6E4-371D-6262-E6D8-B9FF92232227}"/>
              </a:ext>
            </a:extLst>
          </p:cNvPr>
          <p:cNvSpPr txBox="1"/>
          <p:nvPr/>
        </p:nvSpPr>
        <p:spPr>
          <a:xfrm>
            <a:off x="445540" y="774638"/>
            <a:ext cx="2420856" cy="276999"/>
          </a:xfrm>
          <a:prstGeom prst="rect">
            <a:avLst/>
          </a:prstGeom>
          <a:noFill/>
          <a:ln w="19050">
            <a:solidFill>
              <a:srgbClr val="007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COMORBILIDADES (%)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9540F7C-E637-FD43-637A-17AB7369A59B}"/>
              </a:ext>
            </a:extLst>
          </p:cNvPr>
          <p:cNvSpPr txBox="1"/>
          <p:nvPr/>
        </p:nvSpPr>
        <p:spPr>
          <a:xfrm>
            <a:off x="6270656" y="123478"/>
            <a:ext cx="2420856" cy="276999"/>
          </a:xfrm>
          <a:prstGeom prst="rect">
            <a:avLst/>
          </a:prstGeom>
          <a:noFill/>
          <a:ln w="19050">
            <a:solidFill>
              <a:srgbClr val="007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ADHERENCIA vs ABSTINENCIA (%) </a:t>
            </a: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F9D88800-BB68-E261-25C1-AE6FE62D9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789284"/>
              </p:ext>
            </p:extLst>
          </p:nvPr>
        </p:nvGraphicFramePr>
        <p:xfrm>
          <a:off x="5875981" y="591197"/>
          <a:ext cx="3224102" cy="20678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590">
                  <a:extLst>
                    <a:ext uri="{9D8B030D-6E8A-4147-A177-3AD203B41FA5}">
                      <a16:colId xmlns:a16="http://schemas.microsoft.com/office/drawing/2014/main" val="2801770977"/>
                    </a:ext>
                  </a:extLst>
                </a:gridCol>
                <a:gridCol w="1075756">
                  <a:extLst>
                    <a:ext uri="{9D8B030D-6E8A-4147-A177-3AD203B41FA5}">
                      <a16:colId xmlns:a16="http://schemas.microsoft.com/office/drawing/2014/main" val="1879868316"/>
                    </a:ext>
                  </a:extLst>
                </a:gridCol>
                <a:gridCol w="1075756">
                  <a:extLst>
                    <a:ext uri="{9D8B030D-6E8A-4147-A177-3AD203B41FA5}">
                      <a16:colId xmlns:a16="http://schemas.microsoft.com/office/drawing/2014/main" val="1072681302"/>
                    </a:ext>
                  </a:extLst>
                </a:gridCol>
              </a:tblGrid>
              <a:tr h="383641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ADHERENCIA PROGRAMA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ABSTINENCIA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02878"/>
                  </a:ext>
                </a:extLst>
              </a:tr>
              <a:tr h="576201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3 M</a:t>
                      </a:r>
                    </a:p>
                  </a:txBody>
                  <a:tcPr>
                    <a:solidFill>
                      <a:srgbClr val="007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68,8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11132"/>
                  </a:ext>
                </a:extLst>
              </a:tr>
              <a:tr h="517226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6 M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48,3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56,3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00575"/>
                  </a:ext>
                </a:extLst>
              </a:tr>
              <a:tr h="517226">
                <a:tc>
                  <a:txBody>
                    <a:bodyPr/>
                    <a:lstStyle/>
                    <a:p>
                      <a:r>
                        <a:rPr lang="es-ES" sz="1400" b="1" dirty="0">
                          <a:solidFill>
                            <a:schemeClr val="bg1"/>
                          </a:solidFill>
                        </a:rPr>
                        <a:t>12 M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41,7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/>
                        <a:t>43,8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3074"/>
                  </a:ext>
                </a:extLst>
              </a:tr>
            </a:tbl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E1AA3221-A73A-D1FA-90CD-12D90D7D6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677726"/>
              </p:ext>
            </p:extLst>
          </p:nvPr>
        </p:nvGraphicFramePr>
        <p:xfrm>
          <a:off x="3209488" y="591197"/>
          <a:ext cx="2707347" cy="3062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9C40B580-4664-5927-1555-19F6694E98FF}"/>
              </a:ext>
            </a:extLst>
          </p:cNvPr>
          <p:cNvSpPr txBox="1"/>
          <p:nvPr/>
        </p:nvSpPr>
        <p:spPr>
          <a:xfrm>
            <a:off x="3427110" y="123478"/>
            <a:ext cx="2289777" cy="276999"/>
          </a:xfrm>
          <a:prstGeom prst="rect">
            <a:avLst/>
          </a:prstGeom>
          <a:noFill/>
          <a:ln w="19050">
            <a:solidFill>
              <a:srgbClr val="007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PUNTUACIONES TESTS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26A398C-016E-7560-4DEB-980F45DA5821}"/>
              </a:ext>
            </a:extLst>
          </p:cNvPr>
          <p:cNvSpPr txBox="1"/>
          <p:nvPr/>
        </p:nvSpPr>
        <p:spPr>
          <a:xfrm>
            <a:off x="5873649" y="3115172"/>
            <a:ext cx="3208757" cy="962185"/>
          </a:xfrm>
          <a:prstGeom prst="rect">
            <a:avLst/>
          </a:prstGeom>
          <a:noFill/>
          <a:ln w="19050">
            <a:solidFill>
              <a:srgbClr val="0076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No tuvimos que retirar el fármaco por efectos adversos, sólo se notificaron 2 pacientes con molestias abdominales leves.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3567E7F-5C41-E7DC-3756-D1F044DE0207}"/>
              </a:ext>
            </a:extLst>
          </p:cNvPr>
          <p:cNvSpPr txBox="1"/>
          <p:nvPr/>
        </p:nvSpPr>
        <p:spPr>
          <a:xfrm>
            <a:off x="5765130" y="2615461"/>
            <a:ext cx="3378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De los 60 pacientes a los que se pautó </a:t>
            </a:r>
            <a:r>
              <a:rPr lang="es-ES" sz="1100" dirty="0" err="1"/>
              <a:t>Citisina</a:t>
            </a:r>
            <a:r>
              <a:rPr lang="es-ES" sz="1100" dirty="0"/>
              <a:t>, un 20% no llegaron a iniciarlo</a:t>
            </a:r>
            <a:r>
              <a:rPr lang="es-ES" sz="1200" dirty="0"/>
              <a:t>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2103</TotalTime>
  <Words>278</Words>
  <Application>Microsoft Macintosh PowerPoint</Application>
  <PresentationFormat>Presentación en pantalla (16:9)</PresentationFormat>
  <Paragraphs>44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Cambria Math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Carmen Amezcua Sánchez</cp:lastModifiedBy>
  <cp:revision>16</cp:revision>
  <dcterms:created xsi:type="dcterms:W3CDTF">2024-02-05T13:08:18Z</dcterms:created>
  <dcterms:modified xsi:type="dcterms:W3CDTF">2024-02-27T17:57:16Z</dcterms:modified>
</cp:coreProperties>
</file>