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D5A1"/>
    <a:srgbClr val="E5EA88"/>
    <a:srgbClr val="70C2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298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400" dirty="0"/>
              <a:t>Cumplimiento terapéutico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Buen cumplimiento</c:v>
                </c:pt>
              </c:strCache>
            </c:strRef>
          </c:tx>
          <c:spPr>
            <a:solidFill>
              <a:srgbClr val="9DD5A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Diagnóstico pisquiatrico </c:v>
                </c:pt>
                <c:pt idx="1">
                  <c:v>No diagnostico psiquiatrico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77</c:v>
                </c:pt>
                <c:pt idx="1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AC-4FDE-983F-8B92432D0F3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Mal cumplimiento</c:v>
                </c:pt>
              </c:strCache>
            </c:strRef>
          </c:tx>
          <c:spPr>
            <a:solidFill>
              <a:srgbClr val="E5EA8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Diagnóstico pisquiatrico </c:v>
                </c:pt>
                <c:pt idx="1">
                  <c:v>No diagnostico psiquiatrico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23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AC-4FDE-983F-8B92432D0F3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89733408"/>
        <c:axId val="489732992"/>
      </c:barChart>
      <c:catAx>
        <c:axId val="489733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89732992"/>
        <c:crosses val="autoZero"/>
        <c:auto val="1"/>
        <c:lblAlgn val="ctr"/>
        <c:lblOffset val="100"/>
        <c:noMultiLvlLbl val="0"/>
      </c:catAx>
      <c:valAx>
        <c:axId val="4897329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973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13/02/2024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123728" y="123478"/>
            <a:ext cx="6878496" cy="769441"/>
          </a:xfrm>
          <a:prstGeom prst="rect">
            <a:avLst/>
          </a:prstGeom>
          <a:solidFill>
            <a:srgbClr val="9DD5A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ADHERENCIA A LA VENTILACION MECÁNICA NO INVASIVA EN PACIENTES CON PATOLOGIA PSIQUIATRICA EN UN HOSPITAL DE 2º 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NIVEL</a:t>
            </a:r>
          </a:p>
          <a:p>
            <a:pPr algn="just"/>
            <a:endParaRPr lang="es-ES" sz="1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Quesada,Ana</a:t>
            </a:r>
            <a:r>
              <a:rPr lang="es-ES" sz="7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 ; García, María del Mar</a:t>
            </a:r>
            <a:r>
              <a:rPr lang="es-ES" sz="7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; Sánchez , Judith</a:t>
            </a:r>
            <a:r>
              <a:rPr lang="es-ES" sz="7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7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Fole</a:t>
            </a: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, David</a:t>
            </a:r>
            <a:r>
              <a:rPr lang="es-ES" sz="7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7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 de Neumología del Hospital Universitario </a:t>
            </a:r>
            <a:r>
              <a:rPr lang="es-ES" sz="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Torrecárdenas</a:t>
            </a:r>
            <a:r>
              <a:rPr lang="es-ES" sz="700" dirty="0" smtClean="0">
                <a:latin typeface="Arial" panose="020B0604020202020204" pitchFamily="34" charset="0"/>
                <a:cs typeface="Arial" panose="020B0604020202020204" pitchFamily="34" charset="0"/>
              </a:rPr>
              <a:t>, Almería.</a:t>
            </a:r>
            <a:endParaRPr lang="es-ES" sz="7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07504" y="1131590"/>
            <a:ext cx="5112568" cy="246221"/>
          </a:xfrm>
          <a:prstGeom prst="rect">
            <a:avLst/>
          </a:prstGeom>
          <a:solidFill>
            <a:srgbClr val="9DD5A1"/>
          </a:solidFill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 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5868144" y="1149646"/>
            <a:ext cx="2880320" cy="246221"/>
          </a:xfrm>
          <a:prstGeom prst="rect">
            <a:avLst/>
          </a:prstGeom>
          <a:solidFill>
            <a:srgbClr val="9DD5A1"/>
          </a:solidFill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7503" y="1851670"/>
            <a:ext cx="5112569" cy="1836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*Toma al paciente como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ser autónomo que asume la responsabilidad de su </a:t>
            </a:r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autocuidado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*Pacientes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</a:t>
            </a:r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patología </a:t>
            </a:r>
            <a:r>
              <a:rPr lang="es-E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psiquiátrica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actúa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 una importante comorbilidad a la hora de adoptar una correcta adherencia a tratamientos y medidas crónicas como es la </a:t>
            </a:r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ventilación mecánica </a:t>
            </a:r>
            <a:r>
              <a:rPr lang="es-ES" sz="900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domiciliaria (VMD). </a:t>
            </a:r>
            <a:endParaRPr lang="es-ES" sz="105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*Se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debe tener en cuenta que estos pacientes suelen tener tratamiento con fármacos como benzodiacepinas y antipsicóticos que actúan como depresores del sistema nervioso central e influir en el pronóstico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28673" y="1710498"/>
            <a:ext cx="5019391" cy="377924"/>
          </a:xfrm>
          <a:prstGeom prst="rect">
            <a:avLst/>
          </a:prstGeom>
          <a:solidFill>
            <a:srgbClr val="E5EA88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Adherencia terapéutica : contexto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el cual el comportamiento de un paciente coincide con las recomendaciones relacionadas con su salud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Flecha abajo 8"/>
          <p:cNvSpPr/>
          <p:nvPr/>
        </p:nvSpPr>
        <p:spPr>
          <a:xfrm>
            <a:off x="2123728" y="3970531"/>
            <a:ext cx="216024" cy="284988"/>
          </a:xfrm>
          <a:prstGeom prst="downArrow">
            <a:avLst/>
          </a:prstGeom>
          <a:solidFill>
            <a:srgbClr val="9DD5A1"/>
          </a:solidFill>
          <a:ln>
            <a:solidFill>
              <a:srgbClr val="9DD5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Rectángulo 9"/>
          <p:cNvSpPr/>
          <p:nvPr/>
        </p:nvSpPr>
        <p:spPr>
          <a:xfrm>
            <a:off x="251520" y="4371950"/>
            <a:ext cx="4572000" cy="38869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ES" sz="9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valuar </a:t>
            </a:r>
            <a:r>
              <a:rPr lang="es-ES" sz="900" dirty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adherencia terapéutica a la ventilación mecánica domiciliaria (VMD) en pacientes con trastornos psiquiátricos en seguimiento en consulta de Neumología.</a:t>
            </a:r>
            <a:endParaRPr lang="es-ES" sz="105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1955309" y="3738684"/>
            <a:ext cx="60785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00" dirty="0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Objetivo</a:t>
            </a:r>
            <a:endParaRPr lang="es-ES" dirty="0"/>
          </a:p>
        </p:txBody>
      </p:sp>
      <p:sp>
        <p:nvSpPr>
          <p:cNvPr id="14" name="Rectángulo 13"/>
          <p:cNvSpPr/>
          <p:nvPr/>
        </p:nvSpPr>
        <p:spPr>
          <a:xfrm>
            <a:off x="143000" y="4371950"/>
            <a:ext cx="5005064" cy="504056"/>
          </a:xfrm>
          <a:prstGeom prst="rect">
            <a:avLst/>
          </a:prstGeom>
          <a:noFill/>
          <a:ln>
            <a:solidFill>
              <a:srgbClr val="E5EA8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5868144" y="1499012"/>
            <a:ext cx="2880320" cy="1289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observacional retrospectivo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Incluimos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los </a:t>
            </a:r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pacientes con VMD en seguimiento en consulta de Neumología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del Hospital Universitario </a:t>
            </a:r>
            <a:r>
              <a:rPr lang="es-ES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Torrecárdenas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Dibujo De Ordenador 3 Para Colorear Dibujos De | Holidays O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1359" y="2398908"/>
            <a:ext cx="797105" cy="74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ángulo 17"/>
          <p:cNvSpPr/>
          <p:nvPr/>
        </p:nvSpPr>
        <p:spPr>
          <a:xfrm>
            <a:off x="5868144" y="2295829"/>
            <a:ext cx="1728192" cy="1175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Recogidos desde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el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portal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 terapias respiratorias de </a:t>
            </a:r>
            <a:r>
              <a:rPr lang="es-ES" sz="900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AirLiquide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**(Punto </a:t>
            </a:r>
            <a:r>
              <a:rPr lang="es-ES" sz="9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PuntoVitalAire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) hasta el 1/8/23 (343 pacientes).</a:t>
            </a:r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5842574" y="3357136"/>
            <a:ext cx="3006080" cy="1224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tuvieron en cuenta antecedentes de </a:t>
            </a:r>
            <a:r>
              <a:rPr lang="es-ES" sz="900" dirty="0">
                <a:solidFill>
                  <a:srgbClr val="70C276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patología psiquiátrica, uso de tratamiento psiquiátrico y cumplimiento de la terapia ventilatoria medido en horas de uso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Se recogieron los datos de las historias clínicas y del portal de terapias. </a:t>
            </a: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Empleamos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SPSS v25 (IBM Corp.) para el análisis estadístico.</a:t>
            </a:r>
            <a:endParaRPr lang="es-ES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2065738" y="645289"/>
            <a:ext cx="5112568" cy="246221"/>
          </a:xfrm>
          <a:prstGeom prst="rect">
            <a:avLst/>
          </a:prstGeom>
          <a:solidFill>
            <a:srgbClr val="9DD5A1"/>
          </a:solidFill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054834" y="3507854"/>
            <a:ext cx="5112568" cy="230832"/>
          </a:xfrm>
          <a:prstGeom prst="rect">
            <a:avLst/>
          </a:prstGeom>
          <a:solidFill>
            <a:srgbClr val="9DD5A1"/>
          </a:solidFill>
        </p:spPr>
        <p:txBody>
          <a:bodyPr wrap="square" rtlCol="0">
            <a:spAutoFit/>
          </a:bodyPr>
          <a:lstStyle/>
          <a:p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 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51520" y="1020718"/>
            <a:ext cx="44644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</a:rPr>
              <a:t>Incluimos 226 pacientes</a:t>
            </a:r>
          </a:p>
          <a:p>
            <a:pPr algn="just"/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</a:rPr>
              <a:t>90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(40%) eran mujeres y 136 (60%) hombres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</a:rPr>
              <a:t>.</a:t>
            </a:r>
          </a:p>
          <a:p>
            <a:pPr algn="just"/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es-ES" sz="9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</a:rPr>
              <a:t>90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(40%) tenían un trastorno psiquiátrico diagnosticado y solo 16 de ellos (18%) se encontraba en seguimiento por Salud Mental </a:t>
            </a: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endParaRPr lang="es-ES" sz="9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</a:rPr>
              <a:t>El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trastorno más prevalente fue la </a:t>
            </a:r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</a:rPr>
              <a:t>depresión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 con 23 pacientes (26%) , seguido del trastorno de ansiedad con 21 pacientes (24%).  </a:t>
            </a: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endParaRPr lang="es-ES" sz="9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</a:rPr>
              <a:t>Todos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ellos tenían tratamiento psiquiátrico, siendo lo más frecuente las benzodiacepinas en un total de 25 pacientes (28%). </a:t>
            </a: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/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</a:rPr>
              <a:t>La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prevalencia de mal cumplimiento (definido como &lt;4h de uso diario) en pacientes </a:t>
            </a:r>
            <a:r>
              <a:rPr lang="es-ES" sz="9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con patología psiquiátrica diagnosticada fue del 23%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frente </a:t>
            </a:r>
            <a:r>
              <a:rPr lang="es-ES" sz="900" dirty="0">
                <a:solidFill>
                  <a:srgbClr val="00B05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al 19% de los pacientes sin trastorno mental conocido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</a:rPr>
              <a:t>(p&gt;0.05).</a:t>
            </a:r>
            <a:endParaRPr lang="es-ES" sz="1600" dirty="0"/>
          </a:p>
        </p:txBody>
      </p:sp>
      <p:graphicFrame>
        <p:nvGraphicFramePr>
          <p:cNvPr id="20" name="Gráfico 19"/>
          <p:cNvGraphicFramePr/>
          <p:nvPr>
            <p:extLst>
              <p:ext uri="{D42A27DB-BD31-4B8C-83A1-F6EECF244321}">
                <p14:modId xmlns:p14="http://schemas.microsoft.com/office/powerpoint/2010/main" val="2121046005"/>
              </p:ext>
            </p:extLst>
          </p:nvPr>
        </p:nvGraphicFramePr>
        <p:xfrm>
          <a:off x="5328084" y="1020718"/>
          <a:ext cx="3420380" cy="227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CuadroTexto 20"/>
          <p:cNvSpPr txBox="1"/>
          <p:nvPr/>
        </p:nvSpPr>
        <p:spPr>
          <a:xfrm>
            <a:off x="2065738" y="3933590"/>
            <a:ext cx="5019391" cy="388696"/>
          </a:xfrm>
          <a:prstGeom prst="rect">
            <a:avLst/>
          </a:prstGeom>
          <a:solidFill>
            <a:srgbClr val="E5EA88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de cada 4 pacientes con VMD presentan patología psiquiátrica y solo el 18% se encuentran en seguimiento por una unidad de salud mental,</a:t>
            </a:r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2045887" y="4486019"/>
            <a:ext cx="5019391" cy="536878"/>
          </a:xfrm>
          <a:prstGeom prst="rect">
            <a:avLst/>
          </a:prstGeom>
          <a:solidFill>
            <a:srgbClr val="E5EA88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resentar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comorbilidad psiquiátrica </a:t>
            </a:r>
            <a:r>
              <a:rPr lang="es-ES" sz="9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se asoció de manera estadísticamente significativa a una menor adherencia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la terapia prescrita en comparación con los pacientes sin trastorno mental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asociado.</a:t>
            </a:r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459</Words>
  <Application>Microsoft Office PowerPoint</Application>
  <PresentationFormat>Presentación en pantalla (16:9)</PresentationFormat>
  <Paragraphs>36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Quesada</cp:lastModifiedBy>
  <cp:revision>18</cp:revision>
  <dcterms:created xsi:type="dcterms:W3CDTF">2024-02-05T13:08:18Z</dcterms:created>
  <dcterms:modified xsi:type="dcterms:W3CDTF">2024-02-13T18:47:42Z</dcterms:modified>
</cp:coreProperties>
</file>