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FFD7BA-693F-49FC-BB87-FB0868666120}" v="76" dt="2024-02-19T16:35:09.960"/>
    <p1510:client id="{42DC9E1D-4ACB-4D23-9C19-A2C0105A0633}" v="279" dt="2024-02-17T18:59:47.124"/>
    <p1510:client id="{6CBD3A1C-AF49-4C3E-A290-50101224A1A3}" v="3139" dt="2024-02-18T11:26:49.268"/>
    <p1510:client id="{99598171-DCA6-41B2-AC8C-EC819ADC6A05}" v="28" dt="2024-02-18T11:39:54.712"/>
    <p1510:client id="{CC96C434-AA77-4625-8F0B-6E790FBA967A}" v="76" dt="2024-02-19T15:37:56.589"/>
    <p1510:client id="{F175F86E-16A0-4C37-AF93-A06DEFACB96B}" v="5" dt="2024-02-19T16:25:37.487"/>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03447BB-5D67-496B-8E87-E561075AD55C}" styleName="Estilo oscuro 1 - Énfasi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1" d="100"/>
          <a:sy n="61" d="100"/>
        </p:scale>
        <p:origin x="387"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5333"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9"/>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2" y="273049"/>
            <a:ext cx="4011084" cy="1162051"/>
          </a:xfrm>
        </p:spPr>
        <p:txBody>
          <a:bodyPr anchor="b"/>
          <a:lstStyle>
            <a:lvl1pPr algn="l">
              <a:defRPr sz="2667" b="1"/>
            </a:lvl1pPr>
          </a:lstStyle>
          <a:p>
            <a:r>
              <a:rPr lang="es-ES"/>
              <a:t>Haga clic para modificar el estilo de título del patrón</a:t>
            </a:r>
          </a:p>
        </p:txBody>
      </p:sp>
      <p:sp>
        <p:nvSpPr>
          <p:cNvPr id="3" name="2 Marcador de contenido"/>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9"/>
          </a:xfrm>
        </p:spPr>
        <p:txBody>
          <a:bodyPr anchor="b"/>
          <a:lstStyle>
            <a:lvl1pPr algn="l">
              <a:defRPr sz="2667"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s-ES"/>
          </a:p>
        </p:txBody>
      </p:sp>
      <p:sp>
        <p:nvSpPr>
          <p:cNvPr id="4" name="3 Marcador de texto"/>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06375"/>
            <a:ext cx="2743200" cy="4387851"/>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06375"/>
            <a:ext cx="8026400" cy="43878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20/02/2024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3797998-9048-4197-8B94-06E5B01BB0B8}" type="datetimeFigureOut">
              <a:rPr lang="es-ES" smtClean="0"/>
              <a:t>20/02/2024</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1C8AF84C-989F-BF77-51D6-728B19B238D4}"/>
              </a:ext>
            </a:extLst>
          </p:cNvPr>
          <p:cNvSpPr txBox="1"/>
          <p:nvPr/>
        </p:nvSpPr>
        <p:spPr>
          <a:xfrm>
            <a:off x="4855235" y="2280536"/>
            <a:ext cx="3108959" cy="4308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r>
              <a:rPr lang="es-ES" sz="2000" dirty="0">
                <a:latin typeface="Tahoma"/>
                <a:ea typeface="Tahoma"/>
                <a:cs typeface="Calibri"/>
              </a:rPr>
              <a:t>INTRODUCCIÓN</a:t>
            </a:r>
            <a:endParaRPr lang="es-ES" sz="2000" dirty="0">
              <a:latin typeface="Tahoma"/>
              <a:ea typeface="Tahoma"/>
              <a:cs typeface="Tahoma"/>
            </a:endParaRPr>
          </a:p>
        </p:txBody>
      </p:sp>
      <p:sp>
        <p:nvSpPr>
          <p:cNvPr id="9" name="Rectángulo 8">
            <a:extLst>
              <a:ext uri="{FF2B5EF4-FFF2-40B4-BE49-F238E27FC236}">
                <a16:creationId xmlns:a16="http://schemas.microsoft.com/office/drawing/2014/main" id="{1B68FE05-7547-3254-8E6A-BA99ADBAF067}"/>
              </a:ext>
            </a:extLst>
          </p:cNvPr>
          <p:cNvSpPr/>
          <p:nvPr/>
        </p:nvSpPr>
        <p:spPr>
          <a:xfrm>
            <a:off x="150484" y="2708950"/>
            <a:ext cx="11775056" cy="1092681"/>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r>
              <a:rPr lang="es-ES" sz="1400" dirty="0">
                <a:latin typeface="Tahoma"/>
                <a:ea typeface="Tahoma"/>
                <a:cs typeface="Arial"/>
              </a:rPr>
              <a:t>El cáncer de pulmón (CP) suele presentarse en estadios avanzados en probable relación con la baja sensibilidad y especificidad de su sintomatología. En pacientes de edad avanzada (EA) estos hechos podrían ser incluso más acusados, dada la frecuente presencia de ciertos aspectos sociodemográficos y comorbilidades que pueden provocar mayores demoras de consulta y diagnóstico. Nuestro objetivo ha sido conocer si la edad afecta la forma de presentación, demora de consulta y diagnóstico del CP y su posible influencia en la supervivencia.</a:t>
            </a:r>
            <a:endParaRPr lang="es-ES" sz="1400" dirty="0">
              <a:latin typeface="Tahoma"/>
              <a:ea typeface="Tahoma"/>
              <a:cs typeface="Tahoma"/>
            </a:endParaRPr>
          </a:p>
        </p:txBody>
      </p:sp>
      <p:sp>
        <p:nvSpPr>
          <p:cNvPr id="10" name="CuadroTexto 9">
            <a:extLst>
              <a:ext uri="{FF2B5EF4-FFF2-40B4-BE49-F238E27FC236}">
                <a16:creationId xmlns:a16="http://schemas.microsoft.com/office/drawing/2014/main" id="{C39162FB-550A-D730-48FB-EEAB41BBA52D}"/>
              </a:ext>
            </a:extLst>
          </p:cNvPr>
          <p:cNvSpPr txBox="1"/>
          <p:nvPr/>
        </p:nvSpPr>
        <p:spPr>
          <a:xfrm>
            <a:off x="5191088" y="4145280"/>
            <a:ext cx="1691065" cy="4308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r>
              <a:rPr lang="es-ES" sz="2000" dirty="0">
                <a:latin typeface="Tahoma"/>
                <a:ea typeface="Tahoma"/>
                <a:cs typeface="Calibri"/>
              </a:rPr>
              <a:t>MÉTODOS</a:t>
            </a:r>
            <a:endParaRPr lang="es-ES" sz="2000" dirty="0">
              <a:latin typeface="Tahoma"/>
              <a:ea typeface="Tahoma"/>
              <a:cs typeface="Tahoma"/>
            </a:endParaRPr>
          </a:p>
        </p:txBody>
      </p:sp>
      <p:sp>
        <p:nvSpPr>
          <p:cNvPr id="11" name="Rectángulo 10">
            <a:extLst>
              <a:ext uri="{FF2B5EF4-FFF2-40B4-BE49-F238E27FC236}">
                <a16:creationId xmlns:a16="http://schemas.microsoft.com/office/drawing/2014/main" id="{49C1D242-DAEF-DB26-73A4-4AB79C0C0717}"/>
              </a:ext>
            </a:extLst>
          </p:cNvPr>
          <p:cNvSpPr/>
          <p:nvPr/>
        </p:nvSpPr>
        <p:spPr>
          <a:xfrm>
            <a:off x="129972" y="4662287"/>
            <a:ext cx="11832564" cy="1365851"/>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r>
              <a:rPr lang="es-ES" sz="1400" dirty="0">
                <a:latin typeface="Tahoma"/>
                <a:ea typeface="Tahoma"/>
                <a:cs typeface="Tahoma"/>
              </a:rPr>
              <a:t>Estudio prospectivo observacional de 317 pacientes ingresados con CP (hombres 85,2%, edad media 66±10,6 a). Se establecieron dos grupos: Pacientes &gt;75 años (P&gt;75) y &lt;75 años (P&lt;75). Se recogieron los síntomas iniciales de CP referidos espontáneamente y tras mostrarles un listado estructurado de síntomas mediante entrevista personal. Se definió la fecha de los primeros síntomas, la demora hasta la primera consulta y hasta el diagnóstico. Los pacientes fueron seguidos durante un periodo mínimo de dos años tras el diagnóstico, salvo muerte o pérdida. Se realizó un análisis comparativo y de supervivencia (Kaplan-Meier) entre ambos grupos de pacientes. </a:t>
            </a:r>
            <a:endParaRPr lang="es-ES" sz="1400" dirty="0"/>
          </a:p>
        </p:txBody>
      </p:sp>
      <p:sp>
        <p:nvSpPr>
          <p:cNvPr id="2" name="Rectángulo 1">
            <a:extLst>
              <a:ext uri="{FF2B5EF4-FFF2-40B4-BE49-F238E27FC236}">
                <a16:creationId xmlns:a16="http://schemas.microsoft.com/office/drawing/2014/main" id="{55BF6E06-DC45-60AB-C258-9803A16D2CDF}"/>
              </a:ext>
            </a:extLst>
          </p:cNvPr>
          <p:cNvSpPr/>
          <p:nvPr/>
        </p:nvSpPr>
        <p:spPr>
          <a:xfrm>
            <a:off x="2884352" y="213996"/>
            <a:ext cx="8727056" cy="963283"/>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s-ES" dirty="0">
                <a:latin typeface="Tahoma"/>
                <a:ea typeface="Tahoma"/>
                <a:cs typeface="Calibri"/>
              </a:rPr>
              <a:t>INFLUENCIA DE LA EDAD EN LA PRESENTACIÓN Y DEMORA DIAGNÓSTICA DEL CÁNCER DE PULMÓN</a:t>
            </a:r>
            <a:endParaRPr lang="es-ES" b="1">
              <a:latin typeface="Tahoma"/>
              <a:ea typeface="Tahoma"/>
              <a:cs typeface="Tahoma"/>
            </a:endParaRPr>
          </a:p>
        </p:txBody>
      </p:sp>
      <p:sp>
        <p:nvSpPr>
          <p:cNvPr id="3" name="CuadroTexto 2">
            <a:extLst>
              <a:ext uri="{FF2B5EF4-FFF2-40B4-BE49-F238E27FC236}">
                <a16:creationId xmlns:a16="http://schemas.microsoft.com/office/drawing/2014/main" id="{C19CFBDE-48E4-E616-8E7C-0A7A3566B66A}"/>
              </a:ext>
            </a:extLst>
          </p:cNvPr>
          <p:cNvSpPr txBox="1"/>
          <p:nvPr/>
        </p:nvSpPr>
        <p:spPr>
          <a:xfrm>
            <a:off x="2110598" y="1312653"/>
            <a:ext cx="9825485" cy="83099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US" sz="1100" dirty="0">
                <a:latin typeface="Tahoma"/>
                <a:ea typeface="Tahoma"/>
                <a:cs typeface="Tahoma"/>
              </a:rPr>
              <a:t>Jacinto Hernández Borge, Julia Lopez Rodriguez, Lourdes Galan Ledesma, Rocio Morante Espada, Jose Antonio Márquez Alba, Elvira Sanchez Calle, Jose Antonio Gutierrez Lara, Ignacio Rodriguez Blanco, Maria Teresa Gómez Vizcaino, Lourdes </a:t>
            </a:r>
            <a:r>
              <a:rPr lang="en-US" sz="1100" dirty="0" err="1">
                <a:latin typeface="Tahoma"/>
                <a:ea typeface="Tahoma"/>
                <a:cs typeface="Tahoma"/>
              </a:rPr>
              <a:t>Cañón</a:t>
            </a:r>
            <a:r>
              <a:rPr lang="en-US" sz="1100" dirty="0">
                <a:latin typeface="Tahoma"/>
                <a:ea typeface="Tahoma"/>
                <a:cs typeface="Tahoma"/>
              </a:rPr>
              <a:t> Barroso, Santiago Hernández Gómez, Ana </a:t>
            </a:r>
            <a:r>
              <a:rPr lang="en-US" sz="1100" dirty="0" err="1">
                <a:latin typeface="Tahoma"/>
                <a:ea typeface="Tahoma"/>
                <a:cs typeface="Tahoma"/>
              </a:rPr>
              <a:t>Castañar</a:t>
            </a:r>
            <a:r>
              <a:rPr lang="en-US" sz="1100" dirty="0">
                <a:latin typeface="Tahoma"/>
                <a:ea typeface="Tahoma"/>
                <a:cs typeface="Tahoma"/>
              </a:rPr>
              <a:t> </a:t>
            </a:r>
            <a:r>
              <a:rPr lang="en-US" sz="1100" dirty="0" err="1">
                <a:latin typeface="Tahoma"/>
                <a:ea typeface="Tahoma"/>
                <a:cs typeface="Tahoma"/>
              </a:rPr>
              <a:t>Jóver</a:t>
            </a:r>
            <a:r>
              <a:rPr lang="en-US" sz="1100" dirty="0">
                <a:latin typeface="Tahoma"/>
                <a:ea typeface="Tahoma"/>
                <a:cs typeface="Tahoma"/>
              </a:rPr>
              <a:t>, Amparo Sanz Cabrera</a:t>
            </a:r>
            <a:endParaRPr lang="es-ES" sz="1100" dirty="0">
              <a:latin typeface="Tahoma"/>
              <a:ea typeface="Tahoma"/>
              <a:cs typeface="Tahoma"/>
            </a:endParaRPr>
          </a:p>
          <a:p>
            <a:pPr algn="ctr"/>
            <a:r>
              <a:rPr lang="en-US" sz="1100" dirty="0" err="1">
                <a:latin typeface="Tahoma"/>
                <a:ea typeface="Tahoma"/>
                <a:cs typeface="Tahoma"/>
              </a:rPr>
              <a:t>Servicio</a:t>
            </a:r>
            <a:r>
              <a:rPr lang="en-US" sz="1100" dirty="0">
                <a:latin typeface="Tahoma"/>
                <a:ea typeface="Tahoma"/>
                <a:cs typeface="Tahoma"/>
              </a:rPr>
              <a:t> de </a:t>
            </a:r>
            <a:r>
              <a:rPr lang="en-US" sz="1100" dirty="0" err="1">
                <a:latin typeface="Tahoma"/>
                <a:ea typeface="Tahoma"/>
                <a:cs typeface="Tahoma"/>
              </a:rPr>
              <a:t>Neumología</a:t>
            </a:r>
            <a:r>
              <a:rPr lang="en-US" sz="1100" dirty="0">
                <a:latin typeface="Tahoma"/>
                <a:ea typeface="Tahoma"/>
                <a:cs typeface="Tahoma"/>
              </a:rPr>
              <a:t>. Hospital Universitario de Badajoz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3F3BB94-9BBF-ADC8-618F-8746CE7C159D}"/>
              </a:ext>
            </a:extLst>
          </p:cNvPr>
          <p:cNvSpPr/>
          <p:nvPr/>
        </p:nvSpPr>
        <p:spPr>
          <a:xfrm>
            <a:off x="9036743" y="1944970"/>
            <a:ext cx="3004867" cy="3522453"/>
          </a:xfrm>
          <a:prstGeom prst="rect">
            <a:avLst/>
          </a:prstGeom>
          <a:solidFill>
            <a:schemeClr val="accent3">
              <a:lumMod val="40000"/>
              <a:lumOff val="6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27965" indent="-227965" algn="just">
              <a:buFont typeface="Wingdings"/>
              <a:buChar char="Ø"/>
            </a:pPr>
            <a:r>
              <a:rPr lang="es-ES" sz="1400" dirty="0">
                <a:latin typeface="Tahoma"/>
                <a:ea typeface="+mn-lt"/>
                <a:cs typeface="+mn-lt"/>
              </a:rPr>
              <a:t>Los pacientes de más edad con CP(P&gt;75) tuvieron peor perfil sociodemográfico y más comorbilidad, aunque su sintomatología, demoras y estadiaje fue similar a los pacientes más jóvenes.</a:t>
            </a:r>
            <a:endParaRPr lang="es-ES" sz="1400">
              <a:latin typeface="Tahoma"/>
              <a:ea typeface="+mn-lt"/>
              <a:cs typeface="+mn-lt"/>
            </a:endParaRPr>
          </a:p>
          <a:p>
            <a:pPr algn="just"/>
            <a:endParaRPr lang="es-ES" sz="1400" dirty="0">
              <a:latin typeface="Tahoma"/>
              <a:ea typeface="Calibri"/>
              <a:cs typeface="Calibri"/>
            </a:endParaRPr>
          </a:p>
          <a:p>
            <a:pPr marL="227965" indent="-227965" algn="just">
              <a:buFont typeface="Wingdings"/>
              <a:buChar char="Ø"/>
            </a:pPr>
            <a:r>
              <a:rPr lang="es-ES" sz="1400" dirty="0">
                <a:latin typeface="Tahoma"/>
                <a:ea typeface="+mn-lt"/>
                <a:cs typeface="+mn-lt"/>
              </a:rPr>
              <a:t>Además, los P&gt;75 se sometieron a cirugía con menos frecuencia, fueron considerados paliativos de forma más habitual y tuvieron menor supervivencia.</a:t>
            </a:r>
            <a:endParaRPr lang="es-ES" sz="1400" dirty="0">
              <a:latin typeface="Tahoma"/>
              <a:ea typeface="Calibri"/>
              <a:cs typeface="Calibri"/>
            </a:endParaRPr>
          </a:p>
        </p:txBody>
      </p:sp>
      <p:sp>
        <p:nvSpPr>
          <p:cNvPr id="3" name="CuadroTexto 2">
            <a:extLst>
              <a:ext uri="{FF2B5EF4-FFF2-40B4-BE49-F238E27FC236}">
                <a16:creationId xmlns:a16="http://schemas.microsoft.com/office/drawing/2014/main" id="{D59B5242-2801-A9A6-19BE-E8E794433293}"/>
              </a:ext>
            </a:extLst>
          </p:cNvPr>
          <p:cNvSpPr txBox="1"/>
          <p:nvPr/>
        </p:nvSpPr>
        <p:spPr>
          <a:xfrm>
            <a:off x="2845278" y="198408"/>
            <a:ext cx="1897812" cy="44526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r>
              <a:rPr lang="es-ES" sz="2000" u="sng" dirty="0">
                <a:latin typeface="Tahoma"/>
                <a:ea typeface="Calibri"/>
                <a:cs typeface="Calibri"/>
              </a:rPr>
              <a:t>RESULTADOS</a:t>
            </a:r>
            <a:endParaRPr lang="es-ES" sz="2000" u="sng" dirty="0">
              <a:latin typeface="Tahoma"/>
            </a:endParaRPr>
          </a:p>
        </p:txBody>
      </p:sp>
      <p:pic>
        <p:nvPicPr>
          <p:cNvPr id="4" name="Imagen 3" descr="Gráfico, Histograma&#10;&#10;Descripción generada automáticamente">
            <a:extLst>
              <a:ext uri="{FF2B5EF4-FFF2-40B4-BE49-F238E27FC236}">
                <a16:creationId xmlns:a16="http://schemas.microsoft.com/office/drawing/2014/main" id="{A151A8AD-19F3-2969-000C-72678911622D}"/>
              </a:ext>
            </a:extLst>
          </p:cNvPr>
          <p:cNvPicPr>
            <a:picLocks noChangeAspect="1"/>
          </p:cNvPicPr>
          <p:nvPr/>
        </p:nvPicPr>
        <p:blipFill rotWithShape="1">
          <a:blip r:embed="rId2"/>
          <a:srcRect t="3636" r="897" b="1102"/>
          <a:stretch/>
        </p:blipFill>
        <p:spPr>
          <a:xfrm>
            <a:off x="239265" y="4598838"/>
            <a:ext cx="3173363" cy="2249829"/>
          </a:xfrm>
          <a:prstGeom prst="rect">
            <a:avLst/>
          </a:prstGeom>
        </p:spPr>
      </p:pic>
      <p:sp>
        <p:nvSpPr>
          <p:cNvPr id="5" name="CuadroTexto 4">
            <a:extLst>
              <a:ext uri="{FF2B5EF4-FFF2-40B4-BE49-F238E27FC236}">
                <a16:creationId xmlns:a16="http://schemas.microsoft.com/office/drawing/2014/main" id="{2E0A0B0A-330E-F8D2-4556-1660A96C3323}"/>
              </a:ext>
            </a:extLst>
          </p:cNvPr>
          <p:cNvSpPr txBox="1"/>
          <p:nvPr/>
        </p:nvSpPr>
        <p:spPr>
          <a:xfrm>
            <a:off x="4531265" y="87464"/>
            <a:ext cx="7593041" cy="984885"/>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227965" indent="-227965" algn="just">
              <a:buFont typeface="Arial"/>
              <a:buChar char="•"/>
            </a:pPr>
            <a:r>
              <a:rPr lang="es-ES" sz="1400" dirty="0">
                <a:latin typeface="Tahoma"/>
                <a:ea typeface="Calibri"/>
                <a:cs typeface="Calibri"/>
              </a:rPr>
              <a:t>Se incluyeron 317 pacientes (23,3% P&gt;75)</a:t>
            </a:r>
            <a:endParaRPr lang="es-ES" sz="1400" dirty="0">
              <a:cs typeface="Calibri"/>
            </a:endParaRPr>
          </a:p>
          <a:p>
            <a:pPr marL="227965" indent="-227965" algn="just">
              <a:buFont typeface="Arial"/>
              <a:buChar char="•"/>
            </a:pPr>
            <a:r>
              <a:rPr lang="es-ES" sz="1400" dirty="0">
                <a:latin typeface="Tahoma"/>
                <a:ea typeface="Calibri"/>
                <a:cs typeface="Calibri"/>
              </a:rPr>
              <a:t>No encontramos diferencias significativas (DS) entre ambos grupos en el género, ámbito profesional, exposición a factores de riesgo, antecedentes familiares de cáncer, relación con su médico de familia, riesgo percibido de CP, subtipo histológico o TNM clínico.</a:t>
            </a:r>
          </a:p>
        </p:txBody>
      </p:sp>
      <p:sp>
        <p:nvSpPr>
          <p:cNvPr id="6" name="Rectángulo 5">
            <a:extLst>
              <a:ext uri="{FF2B5EF4-FFF2-40B4-BE49-F238E27FC236}">
                <a16:creationId xmlns:a16="http://schemas.microsoft.com/office/drawing/2014/main" id="{32BF0EBF-096D-AA31-664F-EA765C2627AE}"/>
              </a:ext>
            </a:extLst>
          </p:cNvPr>
          <p:cNvSpPr/>
          <p:nvPr/>
        </p:nvSpPr>
        <p:spPr>
          <a:xfrm>
            <a:off x="3916104" y="4719511"/>
            <a:ext cx="4442601" cy="747623"/>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r>
              <a:rPr lang="es-ES" sz="1400" dirty="0">
                <a:latin typeface="Tahoma"/>
                <a:ea typeface="Tahoma"/>
                <a:cs typeface="Calibri"/>
              </a:rPr>
              <a:t>La mortalidad al final del seguimiento y sus causas fueron similares en ambos grupos, aunque la supervivencia fue mayor en los P&gt;75</a:t>
            </a:r>
            <a:endParaRPr lang="es-ES" sz="1400" dirty="0"/>
          </a:p>
        </p:txBody>
      </p:sp>
      <p:graphicFrame>
        <p:nvGraphicFramePr>
          <p:cNvPr id="7" name="Tabla 6">
            <a:extLst>
              <a:ext uri="{FF2B5EF4-FFF2-40B4-BE49-F238E27FC236}">
                <a16:creationId xmlns:a16="http://schemas.microsoft.com/office/drawing/2014/main" id="{B65E5EBE-6749-416D-1ADD-62B76DB767C5}"/>
              </a:ext>
            </a:extLst>
          </p:cNvPr>
          <p:cNvGraphicFramePr>
            <a:graphicFrameLocks noGrp="1"/>
          </p:cNvGraphicFramePr>
          <p:nvPr>
            <p:extLst>
              <p:ext uri="{D42A27DB-BD31-4B8C-83A1-F6EECF244321}">
                <p14:modId xmlns:p14="http://schemas.microsoft.com/office/powerpoint/2010/main" val="2876178715"/>
              </p:ext>
            </p:extLst>
          </p:nvPr>
        </p:nvGraphicFramePr>
        <p:xfrm>
          <a:off x="301924" y="3206151"/>
          <a:ext cx="3859314" cy="1219200"/>
        </p:xfrm>
        <a:graphic>
          <a:graphicData uri="http://schemas.openxmlformats.org/drawingml/2006/table">
            <a:tbl>
              <a:tblPr firstRow="1" bandRow="1">
                <a:tableStyleId>{1FECB4D8-DB02-4DC6-A0A2-4F2EBAE1DC90}</a:tableStyleId>
              </a:tblPr>
              <a:tblGrid>
                <a:gridCol w="1402823">
                  <a:extLst>
                    <a:ext uri="{9D8B030D-6E8A-4147-A177-3AD203B41FA5}">
                      <a16:colId xmlns:a16="http://schemas.microsoft.com/office/drawing/2014/main" val="3495820390"/>
                    </a:ext>
                  </a:extLst>
                </a:gridCol>
                <a:gridCol w="831904">
                  <a:extLst>
                    <a:ext uri="{9D8B030D-6E8A-4147-A177-3AD203B41FA5}">
                      <a16:colId xmlns:a16="http://schemas.microsoft.com/office/drawing/2014/main" val="3364224393"/>
                    </a:ext>
                  </a:extLst>
                </a:gridCol>
                <a:gridCol w="831903">
                  <a:extLst>
                    <a:ext uri="{9D8B030D-6E8A-4147-A177-3AD203B41FA5}">
                      <a16:colId xmlns:a16="http://schemas.microsoft.com/office/drawing/2014/main" val="682602024"/>
                    </a:ext>
                  </a:extLst>
                </a:gridCol>
                <a:gridCol w="792684">
                  <a:extLst>
                    <a:ext uri="{9D8B030D-6E8A-4147-A177-3AD203B41FA5}">
                      <a16:colId xmlns:a16="http://schemas.microsoft.com/office/drawing/2014/main" val="756690916"/>
                    </a:ext>
                  </a:extLst>
                </a:gridCol>
              </a:tblGrid>
              <a:tr h="335280">
                <a:tc>
                  <a:txBody>
                    <a:bodyPr/>
                    <a:lstStyle/>
                    <a:p>
                      <a:pPr algn="l"/>
                      <a:r>
                        <a:rPr lang="es-ES" sz="1400" b="0">
                          <a:solidFill>
                            <a:schemeClr val="bg1"/>
                          </a:solidFill>
                          <a:latin typeface="Tahoma"/>
                        </a:rPr>
                        <a:t>Espontáneos</a:t>
                      </a:r>
                    </a:p>
                  </a:txBody>
                  <a:tcPr marL="121920" marR="121920" marT="60960" marB="60960"/>
                </a:tc>
                <a:tc>
                  <a:txBody>
                    <a:bodyPr/>
                    <a:lstStyle/>
                    <a:p>
                      <a:pPr algn="ctr"/>
                      <a:r>
                        <a:rPr lang="es-ES" sz="1400" b="0">
                          <a:solidFill>
                            <a:schemeClr val="bg1"/>
                          </a:solidFill>
                          <a:latin typeface="Tahoma"/>
                        </a:rPr>
                        <a:t>P&lt;75</a:t>
                      </a:r>
                    </a:p>
                  </a:txBody>
                  <a:tcPr marL="121920" marR="121920" marT="60960" marB="60960"/>
                </a:tc>
                <a:tc>
                  <a:txBody>
                    <a:bodyPr/>
                    <a:lstStyle/>
                    <a:p>
                      <a:pPr algn="ctr"/>
                      <a:r>
                        <a:rPr lang="es-ES" sz="1400" b="0">
                          <a:solidFill>
                            <a:schemeClr val="bg1"/>
                          </a:solidFill>
                          <a:latin typeface="Tahoma"/>
                        </a:rPr>
                        <a:t>P&gt;75</a:t>
                      </a:r>
                    </a:p>
                  </a:txBody>
                  <a:tcPr marL="121920" marR="121920" marT="60960" marB="60960"/>
                </a:tc>
                <a:tc>
                  <a:txBody>
                    <a:bodyPr/>
                    <a:lstStyle/>
                    <a:p>
                      <a:pPr algn="ctr"/>
                      <a:r>
                        <a:rPr lang="es-ES" sz="1400" b="0">
                          <a:solidFill>
                            <a:schemeClr val="bg1"/>
                          </a:solidFill>
                          <a:latin typeface="Tahoma"/>
                        </a:rPr>
                        <a:t>p</a:t>
                      </a:r>
                    </a:p>
                  </a:txBody>
                  <a:tcPr marL="121920" marR="121920" marT="60960" marB="60960"/>
                </a:tc>
                <a:extLst>
                  <a:ext uri="{0D108BD9-81ED-4DB2-BD59-A6C34878D82A}">
                    <a16:rowId xmlns:a16="http://schemas.microsoft.com/office/drawing/2014/main" val="3687573292"/>
                  </a:ext>
                </a:extLst>
              </a:tr>
              <a:tr h="335280">
                <a:tc>
                  <a:txBody>
                    <a:bodyPr/>
                    <a:lstStyle/>
                    <a:p>
                      <a:pPr algn="l"/>
                      <a:r>
                        <a:rPr lang="es-ES" sz="1400">
                          <a:latin typeface="Tahoma"/>
                        </a:rPr>
                        <a:t>Tos</a:t>
                      </a:r>
                    </a:p>
                  </a:txBody>
                  <a:tcPr marL="121920" marR="121920" marT="60960" marB="60960"/>
                </a:tc>
                <a:tc>
                  <a:txBody>
                    <a:bodyPr/>
                    <a:lstStyle/>
                    <a:p>
                      <a:pPr algn="ctr"/>
                      <a:r>
                        <a:rPr lang="es-ES" sz="1400">
                          <a:latin typeface="Tahoma"/>
                        </a:rPr>
                        <a:t>52,3%</a:t>
                      </a:r>
                    </a:p>
                  </a:txBody>
                  <a:tcPr marL="121920" marR="121920" marT="60960" marB="60960"/>
                </a:tc>
                <a:tc>
                  <a:txBody>
                    <a:bodyPr/>
                    <a:lstStyle/>
                    <a:p>
                      <a:pPr algn="ctr"/>
                      <a:r>
                        <a:rPr lang="es-ES" sz="1400">
                          <a:latin typeface="Tahoma"/>
                        </a:rPr>
                        <a:t>39,2%</a:t>
                      </a:r>
                    </a:p>
                  </a:txBody>
                  <a:tcPr marL="121920" marR="121920" marT="60960" marB="60960"/>
                </a:tc>
                <a:tc>
                  <a:txBody>
                    <a:bodyPr/>
                    <a:lstStyle/>
                    <a:p>
                      <a:pPr algn="ctr"/>
                      <a:r>
                        <a:rPr lang="es-ES" sz="1400">
                          <a:latin typeface="Tahoma"/>
                        </a:rPr>
                        <a:t>0,06</a:t>
                      </a:r>
                    </a:p>
                  </a:txBody>
                  <a:tcPr marL="121920" marR="121920" marT="60960" marB="60960"/>
                </a:tc>
                <a:extLst>
                  <a:ext uri="{0D108BD9-81ED-4DB2-BD59-A6C34878D82A}">
                    <a16:rowId xmlns:a16="http://schemas.microsoft.com/office/drawing/2014/main" val="2745241254"/>
                  </a:ext>
                </a:extLst>
              </a:tr>
              <a:tr h="548640">
                <a:tc>
                  <a:txBody>
                    <a:bodyPr/>
                    <a:lstStyle/>
                    <a:p>
                      <a:pPr algn="l"/>
                      <a:r>
                        <a:rPr lang="es-ES" sz="1400">
                          <a:latin typeface="Tahoma"/>
                        </a:rPr>
                        <a:t>Cambios expectoración</a:t>
                      </a:r>
                    </a:p>
                  </a:txBody>
                  <a:tcPr marL="121920" marR="121920" marT="60960" marB="60960"/>
                </a:tc>
                <a:tc>
                  <a:txBody>
                    <a:bodyPr/>
                    <a:lstStyle/>
                    <a:p>
                      <a:pPr algn="ctr"/>
                      <a:r>
                        <a:rPr lang="es-ES" sz="1400">
                          <a:latin typeface="Tahoma"/>
                        </a:rPr>
                        <a:t>26%</a:t>
                      </a:r>
                    </a:p>
                  </a:txBody>
                  <a:tcPr marL="121920" marR="121920" marT="60960" marB="60960"/>
                </a:tc>
                <a:tc>
                  <a:txBody>
                    <a:bodyPr/>
                    <a:lstStyle/>
                    <a:p>
                      <a:pPr algn="ctr"/>
                      <a:r>
                        <a:rPr lang="es-ES" sz="1400">
                          <a:latin typeface="Tahoma"/>
                        </a:rPr>
                        <a:t>13,5%</a:t>
                      </a:r>
                    </a:p>
                  </a:txBody>
                  <a:tcPr marL="121920" marR="121920" marT="60960" marB="60960"/>
                </a:tc>
                <a:tc>
                  <a:txBody>
                    <a:bodyPr/>
                    <a:lstStyle/>
                    <a:p>
                      <a:pPr algn="ctr"/>
                      <a:r>
                        <a:rPr lang="es-ES" sz="1400" dirty="0">
                          <a:latin typeface="Tahoma"/>
                        </a:rPr>
                        <a:t>0,027</a:t>
                      </a:r>
                    </a:p>
                  </a:txBody>
                  <a:tcPr marL="121920" marR="121920" marT="60960" marB="60960"/>
                </a:tc>
                <a:extLst>
                  <a:ext uri="{0D108BD9-81ED-4DB2-BD59-A6C34878D82A}">
                    <a16:rowId xmlns:a16="http://schemas.microsoft.com/office/drawing/2014/main" val="101111604"/>
                  </a:ext>
                </a:extLst>
              </a:tr>
            </a:tbl>
          </a:graphicData>
        </a:graphic>
      </p:graphicFrame>
      <p:graphicFrame>
        <p:nvGraphicFramePr>
          <p:cNvPr id="8" name="Tabla 7">
            <a:extLst>
              <a:ext uri="{FF2B5EF4-FFF2-40B4-BE49-F238E27FC236}">
                <a16:creationId xmlns:a16="http://schemas.microsoft.com/office/drawing/2014/main" id="{3DDA274E-3939-A524-DCB7-C03C60A13AB2}"/>
              </a:ext>
            </a:extLst>
          </p:cNvPr>
          <p:cNvGraphicFramePr>
            <a:graphicFrameLocks noGrp="1"/>
          </p:cNvGraphicFramePr>
          <p:nvPr>
            <p:extLst>
              <p:ext uri="{D42A27DB-BD31-4B8C-83A1-F6EECF244321}">
                <p14:modId xmlns:p14="http://schemas.microsoft.com/office/powerpoint/2010/main" val="4151185843"/>
              </p:ext>
            </p:extLst>
          </p:nvPr>
        </p:nvGraphicFramePr>
        <p:xfrm>
          <a:off x="4744528" y="3249284"/>
          <a:ext cx="3728435" cy="1005840"/>
        </p:xfrm>
        <a:graphic>
          <a:graphicData uri="http://schemas.openxmlformats.org/drawingml/2006/table">
            <a:tbl>
              <a:tblPr firstRow="1" bandRow="1">
                <a:tableStyleId>{1FECB4D8-DB02-4DC6-A0A2-4F2EBAE1DC90}</a:tableStyleId>
              </a:tblPr>
              <a:tblGrid>
                <a:gridCol w="1025567">
                  <a:extLst>
                    <a:ext uri="{9D8B030D-6E8A-4147-A177-3AD203B41FA5}">
                      <a16:colId xmlns:a16="http://schemas.microsoft.com/office/drawing/2014/main" val="3006772350"/>
                    </a:ext>
                  </a:extLst>
                </a:gridCol>
                <a:gridCol w="896052">
                  <a:extLst>
                    <a:ext uri="{9D8B030D-6E8A-4147-A177-3AD203B41FA5}">
                      <a16:colId xmlns:a16="http://schemas.microsoft.com/office/drawing/2014/main" val="3226899029"/>
                    </a:ext>
                  </a:extLst>
                </a:gridCol>
                <a:gridCol w="968316">
                  <a:extLst>
                    <a:ext uri="{9D8B030D-6E8A-4147-A177-3AD203B41FA5}">
                      <a16:colId xmlns:a16="http://schemas.microsoft.com/office/drawing/2014/main" val="2265308779"/>
                    </a:ext>
                  </a:extLst>
                </a:gridCol>
                <a:gridCol w="838500">
                  <a:extLst>
                    <a:ext uri="{9D8B030D-6E8A-4147-A177-3AD203B41FA5}">
                      <a16:colId xmlns:a16="http://schemas.microsoft.com/office/drawing/2014/main" val="4184432920"/>
                    </a:ext>
                  </a:extLst>
                </a:gridCol>
              </a:tblGrid>
              <a:tr h="335280">
                <a:tc>
                  <a:txBody>
                    <a:bodyPr/>
                    <a:lstStyle/>
                    <a:p>
                      <a:pPr algn="l"/>
                      <a:r>
                        <a:rPr lang="es-ES" sz="1400" b="0" dirty="0">
                          <a:solidFill>
                            <a:srgbClr val="FFFFFF"/>
                          </a:solidFill>
                          <a:latin typeface="Tahoma"/>
                        </a:rPr>
                        <a:t>Listado</a:t>
                      </a:r>
                    </a:p>
                  </a:txBody>
                  <a:tcPr marL="121920" marR="121920" marT="60960" marB="60960"/>
                </a:tc>
                <a:tc>
                  <a:txBody>
                    <a:bodyPr/>
                    <a:lstStyle/>
                    <a:p>
                      <a:pPr algn="ctr"/>
                      <a:r>
                        <a:rPr lang="es-ES" sz="1400" b="0" dirty="0">
                          <a:solidFill>
                            <a:srgbClr val="FFFFFF"/>
                          </a:solidFill>
                          <a:latin typeface="Tahoma"/>
                        </a:rPr>
                        <a:t>P&lt;75</a:t>
                      </a:r>
                    </a:p>
                  </a:txBody>
                  <a:tcPr marL="121920" marR="121920" marT="60960" marB="60960"/>
                </a:tc>
                <a:tc>
                  <a:txBody>
                    <a:bodyPr/>
                    <a:lstStyle/>
                    <a:p>
                      <a:pPr algn="ctr"/>
                      <a:r>
                        <a:rPr lang="es-ES" sz="1400" b="0" dirty="0">
                          <a:solidFill>
                            <a:srgbClr val="FFFFFF"/>
                          </a:solidFill>
                          <a:latin typeface="Tahoma"/>
                        </a:rPr>
                        <a:t>P&gt;75</a:t>
                      </a:r>
                    </a:p>
                  </a:txBody>
                  <a:tcPr marL="121920" marR="121920" marT="60960" marB="60960"/>
                </a:tc>
                <a:tc>
                  <a:txBody>
                    <a:bodyPr/>
                    <a:lstStyle/>
                    <a:p>
                      <a:pPr lvl="0" algn="ctr">
                        <a:buNone/>
                      </a:pPr>
                      <a:r>
                        <a:rPr lang="es-ES" sz="1400" b="0" dirty="0">
                          <a:solidFill>
                            <a:srgbClr val="FFFFFF"/>
                          </a:solidFill>
                          <a:latin typeface="Tahoma"/>
                        </a:rPr>
                        <a:t>p</a:t>
                      </a:r>
                    </a:p>
                  </a:txBody>
                  <a:tcPr marL="121920" marR="121920" marT="60960" marB="60960"/>
                </a:tc>
                <a:extLst>
                  <a:ext uri="{0D108BD9-81ED-4DB2-BD59-A6C34878D82A}">
                    <a16:rowId xmlns:a16="http://schemas.microsoft.com/office/drawing/2014/main" val="4074468562"/>
                  </a:ext>
                </a:extLst>
              </a:tr>
              <a:tr h="335280">
                <a:tc>
                  <a:txBody>
                    <a:bodyPr/>
                    <a:lstStyle/>
                    <a:p>
                      <a:pPr algn="l"/>
                      <a:r>
                        <a:rPr lang="es-ES" sz="1400" dirty="0">
                          <a:latin typeface="Tahoma"/>
                        </a:rPr>
                        <a:t>Disnea</a:t>
                      </a:r>
                    </a:p>
                  </a:txBody>
                  <a:tcPr marL="121920" marR="121920" marT="60960" marB="60960"/>
                </a:tc>
                <a:tc>
                  <a:txBody>
                    <a:bodyPr/>
                    <a:lstStyle/>
                    <a:p>
                      <a:pPr algn="ctr"/>
                      <a:r>
                        <a:rPr lang="es-ES" sz="1400" dirty="0">
                          <a:latin typeface="Tahoma"/>
                        </a:rPr>
                        <a:t>40,5%</a:t>
                      </a:r>
                    </a:p>
                  </a:txBody>
                  <a:tcPr marL="121920" marR="121920" marT="60960" marB="60960"/>
                </a:tc>
                <a:tc>
                  <a:txBody>
                    <a:bodyPr/>
                    <a:lstStyle/>
                    <a:p>
                      <a:pPr algn="ctr"/>
                      <a:r>
                        <a:rPr lang="es-ES" sz="1400" dirty="0">
                          <a:latin typeface="Tahoma"/>
                        </a:rPr>
                        <a:t>60,8%</a:t>
                      </a:r>
                    </a:p>
                  </a:txBody>
                  <a:tcPr marL="121920" marR="121920" marT="60960" marB="60960"/>
                </a:tc>
                <a:tc>
                  <a:txBody>
                    <a:bodyPr/>
                    <a:lstStyle/>
                    <a:p>
                      <a:pPr lvl="0" algn="ctr">
                        <a:buNone/>
                      </a:pPr>
                      <a:r>
                        <a:rPr lang="es-ES" sz="1400" dirty="0">
                          <a:latin typeface="Tahoma"/>
                        </a:rPr>
                        <a:t>0,034</a:t>
                      </a:r>
                    </a:p>
                  </a:txBody>
                  <a:tcPr marL="121920" marR="121920" marT="60960" marB="60960"/>
                </a:tc>
                <a:extLst>
                  <a:ext uri="{0D108BD9-81ED-4DB2-BD59-A6C34878D82A}">
                    <a16:rowId xmlns:a16="http://schemas.microsoft.com/office/drawing/2014/main" val="168597733"/>
                  </a:ext>
                </a:extLst>
              </a:tr>
              <a:tr h="335280">
                <a:tc>
                  <a:txBody>
                    <a:bodyPr/>
                    <a:lstStyle/>
                    <a:p>
                      <a:pPr algn="l"/>
                      <a:r>
                        <a:rPr lang="es-ES" sz="1400" dirty="0">
                          <a:latin typeface="Tahoma"/>
                        </a:rPr>
                        <a:t>Disfonía</a:t>
                      </a:r>
                    </a:p>
                  </a:txBody>
                  <a:tcPr marL="121920" marR="121920" marT="60960" marB="60960"/>
                </a:tc>
                <a:tc>
                  <a:txBody>
                    <a:bodyPr/>
                    <a:lstStyle/>
                    <a:p>
                      <a:pPr algn="ctr"/>
                      <a:r>
                        <a:rPr lang="es-ES" sz="1400" dirty="0">
                          <a:latin typeface="Tahoma"/>
                        </a:rPr>
                        <a:t>5,8%</a:t>
                      </a:r>
                    </a:p>
                  </a:txBody>
                  <a:tcPr marL="121920" marR="121920" marT="60960" marB="60960"/>
                </a:tc>
                <a:tc>
                  <a:txBody>
                    <a:bodyPr/>
                    <a:lstStyle/>
                    <a:p>
                      <a:pPr algn="ctr"/>
                      <a:r>
                        <a:rPr lang="es-ES" sz="1400" dirty="0">
                          <a:latin typeface="Tahoma"/>
                        </a:rPr>
                        <a:t>13,5%</a:t>
                      </a:r>
                    </a:p>
                  </a:txBody>
                  <a:tcPr marL="121920" marR="121920" marT="60960" marB="60960"/>
                </a:tc>
                <a:tc>
                  <a:txBody>
                    <a:bodyPr/>
                    <a:lstStyle/>
                    <a:p>
                      <a:pPr lvl="0" algn="ctr">
                        <a:buNone/>
                      </a:pPr>
                      <a:r>
                        <a:rPr lang="es-ES" sz="1400" dirty="0">
                          <a:latin typeface="Tahoma"/>
                        </a:rPr>
                        <a:t>0,042</a:t>
                      </a:r>
                    </a:p>
                  </a:txBody>
                  <a:tcPr marL="121920" marR="121920" marT="60960" marB="60960"/>
                </a:tc>
                <a:extLst>
                  <a:ext uri="{0D108BD9-81ED-4DB2-BD59-A6C34878D82A}">
                    <a16:rowId xmlns:a16="http://schemas.microsoft.com/office/drawing/2014/main" val="3357197848"/>
                  </a:ext>
                </a:extLst>
              </a:tr>
            </a:tbl>
          </a:graphicData>
        </a:graphic>
      </p:graphicFrame>
      <p:graphicFrame>
        <p:nvGraphicFramePr>
          <p:cNvPr id="9" name="Tabla 8">
            <a:extLst>
              <a:ext uri="{FF2B5EF4-FFF2-40B4-BE49-F238E27FC236}">
                <a16:creationId xmlns:a16="http://schemas.microsoft.com/office/drawing/2014/main" id="{34237040-B041-9E5B-6407-D2ABAF7EB648}"/>
              </a:ext>
            </a:extLst>
          </p:cNvPr>
          <p:cNvGraphicFramePr>
            <a:graphicFrameLocks noGrp="1"/>
          </p:cNvGraphicFramePr>
          <p:nvPr>
            <p:extLst>
              <p:ext uri="{D42A27DB-BD31-4B8C-83A1-F6EECF244321}">
                <p14:modId xmlns:p14="http://schemas.microsoft.com/office/powerpoint/2010/main" val="387728186"/>
              </p:ext>
            </p:extLst>
          </p:nvPr>
        </p:nvGraphicFramePr>
        <p:xfrm>
          <a:off x="100641" y="1035169"/>
          <a:ext cx="4361704" cy="2011680"/>
        </p:xfrm>
        <a:graphic>
          <a:graphicData uri="http://schemas.openxmlformats.org/drawingml/2006/table">
            <a:tbl>
              <a:tblPr firstRow="1" bandRow="1">
                <a:tableStyleId>{1FECB4D8-DB02-4DC6-A0A2-4F2EBAE1DC90}</a:tableStyleId>
              </a:tblPr>
              <a:tblGrid>
                <a:gridCol w="1782885">
                  <a:extLst>
                    <a:ext uri="{9D8B030D-6E8A-4147-A177-3AD203B41FA5}">
                      <a16:colId xmlns:a16="http://schemas.microsoft.com/office/drawing/2014/main" val="1404893833"/>
                    </a:ext>
                  </a:extLst>
                </a:gridCol>
                <a:gridCol w="955119">
                  <a:extLst>
                    <a:ext uri="{9D8B030D-6E8A-4147-A177-3AD203B41FA5}">
                      <a16:colId xmlns:a16="http://schemas.microsoft.com/office/drawing/2014/main" val="1603608948"/>
                    </a:ext>
                  </a:extLst>
                </a:gridCol>
                <a:gridCol w="795932">
                  <a:extLst>
                    <a:ext uri="{9D8B030D-6E8A-4147-A177-3AD203B41FA5}">
                      <a16:colId xmlns:a16="http://schemas.microsoft.com/office/drawing/2014/main" val="849302100"/>
                    </a:ext>
                  </a:extLst>
                </a:gridCol>
                <a:gridCol w="827768">
                  <a:extLst>
                    <a:ext uri="{9D8B030D-6E8A-4147-A177-3AD203B41FA5}">
                      <a16:colId xmlns:a16="http://schemas.microsoft.com/office/drawing/2014/main" val="3748796397"/>
                    </a:ext>
                  </a:extLst>
                </a:gridCol>
              </a:tblGrid>
              <a:tr h="335280">
                <a:tc>
                  <a:txBody>
                    <a:bodyPr/>
                    <a:lstStyle/>
                    <a:p>
                      <a:pPr algn="ctr"/>
                      <a:endParaRPr lang="es-ES" sz="1400">
                        <a:latin typeface="Tahoma"/>
                      </a:endParaRPr>
                    </a:p>
                  </a:txBody>
                  <a:tcPr marL="121920" marR="121920" marT="60960" marB="60960"/>
                </a:tc>
                <a:tc>
                  <a:txBody>
                    <a:bodyPr/>
                    <a:lstStyle/>
                    <a:p>
                      <a:pPr algn="ctr"/>
                      <a:r>
                        <a:rPr lang="es-ES" sz="1400" b="0" dirty="0">
                          <a:latin typeface="Tahoma"/>
                        </a:rPr>
                        <a:t>P&lt;75</a:t>
                      </a:r>
                    </a:p>
                  </a:txBody>
                  <a:tcPr marL="121920" marR="121920" marT="60960" marB="60960"/>
                </a:tc>
                <a:tc>
                  <a:txBody>
                    <a:bodyPr/>
                    <a:lstStyle/>
                    <a:p>
                      <a:pPr algn="ctr"/>
                      <a:r>
                        <a:rPr lang="es-ES" sz="1400" b="0" dirty="0">
                          <a:latin typeface="Tahoma"/>
                        </a:rPr>
                        <a:t>P&gt;75</a:t>
                      </a:r>
                    </a:p>
                  </a:txBody>
                  <a:tcPr marL="121920" marR="121920" marT="60960" marB="60960"/>
                </a:tc>
                <a:tc>
                  <a:txBody>
                    <a:bodyPr/>
                    <a:lstStyle/>
                    <a:p>
                      <a:pPr algn="ctr"/>
                      <a:r>
                        <a:rPr lang="es-ES" sz="1400" b="0" dirty="0">
                          <a:latin typeface="Tahoma"/>
                        </a:rPr>
                        <a:t>p</a:t>
                      </a:r>
                    </a:p>
                  </a:txBody>
                  <a:tcPr marL="121920" marR="121920" marT="60960" marB="60960"/>
                </a:tc>
                <a:extLst>
                  <a:ext uri="{0D108BD9-81ED-4DB2-BD59-A6C34878D82A}">
                    <a16:rowId xmlns:a16="http://schemas.microsoft.com/office/drawing/2014/main" val="1673436943"/>
                  </a:ext>
                </a:extLst>
              </a:tr>
              <a:tr h="335280">
                <a:tc>
                  <a:txBody>
                    <a:bodyPr/>
                    <a:lstStyle/>
                    <a:p>
                      <a:pPr algn="l"/>
                      <a:r>
                        <a:rPr lang="es-ES" sz="1400" dirty="0">
                          <a:latin typeface="Tahoma"/>
                        </a:rPr>
                        <a:t>Estudios primarios</a:t>
                      </a:r>
                    </a:p>
                  </a:txBody>
                  <a:tcPr marL="121920" marR="121920" marT="60960" marB="60960"/>
                </a:tc>
                <a:tc>
                  <a:txBody>
                    <a:bodyPr/>
                    <a:lstStyle/>
                    <a:p>
                      <a:pPr algn="ctr"/>
                      <a:r>
                        <a:rPr lang="es-ES" sz="1400" dirty="0">
                          <a:latin typeface="Tahoma"/>
                        </a:rPr>
                        <a:t>85,1%</a:t>
                      </a:r>
                    </a:p>
                  </a:txBody>
                  <a:tcPr marL="121920" marR="121920" marT="60960" marB="60960"/>
                </a:tc>
                <a:tc>
                  <a:txBody>
                    <a:bodyPr/>
                    <a:lstStyle/>
                    <a:p>
                      <a:pPr algn="ctr"/>
                      <a:r>
                        <a:rPr lang="es-ES" sz="1400" dirty="0">
                          <a:latin typeface="Tahoma"/>
                        </a:rPr>
                        <a:t>63,4%</a:t>
                      </a:r>
                    </a:p>
                  </a:txBody>
                  <a:tcPr marL="121920" marR="121920" marT="60960" marB="60960"/>
                </a:tc>
                <a:tc>
                  <a:txBody>
                    <a:bodyPr/>
                    <a:lstStyle/>
                    <a:p>
                      <a:pPr algn="ctr"/>
                      <a:r>
                        <a:rPr lang="es-ES" sz="1400" dirty="0">
                          <a:latin typeface="Tahoma"/>
                        </a:rPr>
                        <a:t>0,005</a:t>
                      </a:r>
                    </a:p>
                  </a:txBody>
                  <a:tcPr marL="121920" marR="121920" marT="60960" marB="60960"/>
                </a:tc>
                <a:extLst>
                  <a:ext uri="{0D108BD9-81ED-4DB2-BD59-A6C34878D82A}">
                    <a16:rowId xmlns:a16="http://schemas.microsoft.com/office/drawing/2014/main" val="2838776892"/>
                  </a:ext>
                </a:extLst>
              </a:tr>
              <a:tr h="335280">
                <a:tc>
                  <a:txBody>
                    <a:bodyPr/>
                    <a:lstStyle/>
                    <a:p>
                      <a:pPr algn="l"/>
                      <a:r>
                        <a:rPr lang="es-ES" sz="1400" dirty="0">
                          <a:latin typeface="Tahoma"/>
                        </a:rPr>
                        <a:t>Renta baja</a:t>
                      </a:r>
                    </a:p>
                  </a:txBody>
                  <a:tcPr marL="121920" marR="121920" marT="60960" marB="60960"/>
                </a:tc>
                <a:tc>
                  <a:txBody>
                    <a:bodyPr/>
                    <a:lstStyle/>
                    <a:p>
                      <a:pPr algn="ctr"/>
                      <a:r>
                        <a:rPr lang="es-ES" sz="1400" dirty="0">
                          <a:latin typeface="Tahoma"/>
                        </a:rPr>
                        <a:t>65,9%</a:t>
                      </a:r>
                    </a:p>
                  </a:txBody>
                  <a:tcPr marL="121920" marR="121920" marT="60960" marB="60960"/>
                </a:tc>
                <a:tc>
                  <a:txBody>
                    <a:bodyPr/>
                    <a:lstStyle/>
                    <a:p>
                      <a:pPr algn="ctr"/>
                      <a:r>
                        <a:rPr lang="es-ES" sz="1400" dirty="0">
                          <a:latin typeface="Tahoma"/>
                        </a:rPr>
                        <a:t>82,4%</a:t>
                      </a:r>
                    </a:p>
                  </a:txBody>
                  <a:tcPr marL="121920" marR="121920" marT="60960" marB="60960"/>
                </a:tc>
                <a:tc>
                  <a:txBody>
                    <a:bodyPr/>
                    <a:lstStyle/>
                    <a:p>
                      <a:pPr algn="ctr"/>
                      <a:r>
                        <a:rPr lang="es-ES" sz="1400" dirty="0">
                          <a:latin typeface="Tahoma"/>
                        </a:rPr>
                        <a:t>0,028</a:t>
                      </a:r>
                    </a:p>
                  </a:txBody>
                  <a:tcPr marL="121920" marR="121920" marT="60960" marB="60960"/>
                </a:tc>
                <a:extLst>
                  <a:ext uri="{0D108BD9-81ED-4DB2-BD59-A6C34878D82A}">
                    <a16:rowId xmlns:a16="http://schemas.microsoft.com/office/drawing/2014/main" val="2765200186"/>
                  </a:ext>
                </a:extLst>
              </a:tr>
              <a:tr h="335280">
                <a:tc>
                  <a:txBody>
                    <a:bodyPr/>
                    <a:lstStyle/>
                    <a:p>
                      <a:pPr algn="l"/>
                      <a:r>
                        <a:rPr lang="es-ES" sz="1400" dirty="0">
                          <a:latin typeface="Tahoma"/>
                        </a:rPr>
                        <a:t>Tabaquismo activo</a:t>
                      </a:r>
                    </a:p>
                  </a:txBody>
                  <a:tcPr marL="121920" marR="121920" marT="60960" marB="60960"/>
                </a:tc>
                <a:tc>
                  <a:txBody>
                    <a:bodyPr/>
                    <a:lstStyle/>
                    <a:p>
                      <a:pPr algn="ctr"/>
                      <a:r>
                        <a:rPr lang="es-ES" sz="1400" dirty="0">
                          <a:latin typeface="Tahoma"/>
                        </a:rPr>
                        <a:t>48,1%</a:t>
                      </a:r>
                    </a:p>
                  </a:txBody>
                  <a:tcPr marL="121920" marR="121920" marT="60960" marB="60960"/>
                </a:tc>
                <a:tc>
                  <a:txBody>
                    <a:bodyPr/>
                    <a:lstStyle/>
                    <a:p>
                      <a:pPr algn="ctr"/>
                      <a:r>
                        <a:rPr lang="es-ES" sz="1400" dirty="0">
                          <a:latin typeface="Tahoma"/>
                        </a:rPr>
                        <a:t>16,1%</a:t>
                      </a:r>
                    </a:p>
                  </a:txBody>
                  <a:tcPr marL="121920" marR="121920" marT="60960" marB="60960"/>
                </a:tc>
                <a:tc>
                  <a:txBody>
                    <a:bodyPr/>
                    <a:lstStyle/>
                    <a:p>
                      <a:pPr algn="ctr"/>
                      <a:r>
                        <a:rPr lang="es-ES" sz="1400" dirty="0">
                          <a:latin typeface="Tahoma"/>
                        </a:rPr>
                        <a:t>0,005</a:t>
                      </a:r>
                    </a:p>
                  </a:txBody>
                  <a:tcPr marL="121920" marR="121920" marT="60960" marB="60960"/>
                </a:tc>
                <a:extLst>
                  <a:ext uri="{0D108BD9-81ED-4DB2-BD59-A6C34878D82A}">
                    <a16:rowId xmlns:a16="http://schemas.microsoft.com/office/drawing/2014/main" val="2749094369"/>
                  </a:ext>
                </a:extLst>
              </a:tr>
              <a:tr h="335280">
                <a:tc>
                  <a:txBody>
                    <a:bodyPr/>
                    <a:lstStyle/>
                    <a:p>
                      <a:pPr algn="l"/>
                      <a:r>
                        <a:rPr lang="es-ES" sz="1400" dirty="0">
                          <a:latin typeface="Tahoma"/>
                        </a:rPr>
                        <a:t>Conocimiento CP</a:t>
                      </a:r>
                    </a:p>
                  </a:txBody>
                  <a:tcPr marL="121920" marR="121920" marT="60960" marB="60960"/>
                </a:tc>
                <a:tc>
                  <a:txBody>
                    <a:bodyPr/>
                    <a:lstStyle/>
                    <a:p>
                      <a:pPr algn="ctr"/>
                      <a:r>
                        <a:rPr lang="es-ES" sz="1400" dirty="0">
                          <a:latin typeface="Tahoma"/>
                        </a:rPr>
                        <a:t>62,2%</a:t>
                      </a:r>
                    </a:p>
                  </a:txBody>
                  <a:tcPr marL="121920" marR="121920" marT="60960" marB="60960"/>
                </a:tc>
                <a:tc>
                  <a:txBody>
                    <a:bodyPr/>
                    <a:lstStyle/>
                    <a:p>
                      <a:pPr algn="ctr"/>
                      <a:r>
                        <a:rPr lang="es-ES" sz="1400" dirty="0">
                          <a:latin typeface="Tahoma"/>
                        </a:rPr>
                        <a:t>45,3%</a:t>
                      </a:r>
                    </a:p>
                  </a:txBody>
                  <a:tcPr marL="121920" marR="121920" marT="60960" marB="60960"/>
                </a:tc>
                <a:tc>
                  <a:txBody>
                    <a:bodyPr/>
                    <a:lstStyle/>
                    <a:p>
                      <a:pPr algn="ctr"/>
                      <a:r>
                        <a:rPr lang="es-ES" sz="1400" dirty="0">
                          <a:latin typeface="Tahoma"/>
                        </a:rPr>
                        <a:t>0,014</a:t>
                      </a:r>
                    </a:p>
                  </a:txBody>
                  <a:tcPr marL="121920" marR="121920" marT="60960" marB="60960"/>
                </a:tc>
                <a:extLst>
                  <a:ext uri="{0D108BD9-81ED-4DB2-BD59-A6C34878D82A}">
                    <a16:rowId xmlns:a16="http://schemas.microsoft.com/office/drawing/2014/main" val="2596885229"/>
                  </a:ext>
                </a:extLst>
              </a:tr>
              <a:tr h="335280">
                <a:tc>
                  <a:txBody>
                    <a:bodyPr/>
                    <a:lstStyle/>
                    <a:p>
                      <a:pPr algn="l"/>
                      <a:r>
                        <a:rPr lang="es-ES" sz="1400" dirty="0">
                          <a:latin typeface="Tahoma"/>
                        </a:rPr>
                        <a:t>Comorbilidades</a:t>
                      </a:r>
                    </a:p>
                  </a:txBody>
                  <a:tcPr marL="121920" marR="121920" marT="60960" marB="60960"/>
                </a:tc>
                <a:tc>
                  <a:txBody>
                    <a:bodyPr/>
                    <a:lstStyle/>
                    <a:p>
                      <a:pPr algn="ctr"/>
                      <a:r>
                        <a:rPr lang="es-ES" sz="1400" dirty="0">
                          <a:latin typeface="Tahoma"/>
                        </a:rPr>
                        <a:t>88,1%</a:t>
                      </a:r>
                    </a:p>
                  </a:txBody>
                  <a:tcPr marL="121920" marR="121920" marT="60960" marB="60960"/>
                </a:tc>
                <a:tc>
                  <a:txBody>
                    <a:bodyPr/>
                    <a:lstStyle/>
                    <a:p>
                      <a:pPr algn="ctr"/>
                      <a:r>
                        <a:rPr lang="es-ES" sz="1400" dirty="0">
                          <a:latin typeface="Tahoma"/>
                        </a:rPr>
                        <a:t>95,9%</a:t>
                      </a:r>
                    </a:p>
                  </a:txBody>
                  <a:tcPr marL="121920" marR="121920" marT="60960" marB="60960"/>
                </a:tc>
                <a:tc>
                  <a:txBody>
                    <a:bodyPr/>
                    <a:lstStyle/>
                    <a:p>
                      <a:pPr algn="ctr"/>
                      <a:r>
                        <a:rPr lang="es-ES" sz="1400" dirty="0">
                          <a:latin typeface="Tahoma"/>
                        </a:rPr>
                        <a:t>0,045</a:t>
                      </a:r>
                    </a:p>
                  </a:txBody>
                  <a:tcPr marL="121920" marR="121920" marT="60960" marB="60960"/>
                </a:tc>
                <a:extLst>
                  <a:ext uri="{0D108BD9-81ED-4DB2-BD59-A6C34878D82A}">
                    <a16:rowId xmlns:a16="http://schemas.microsoft.com/office/drawing/2014/main" val="1932657902"/>
                  </a:ext>
                </a:extLst>
              </a:tr>
            </a:tbl>
          </a:graphicData>
        </a:graphic>
      </p:graphicFrame>
      <p:sp>
        <p:nvSpPr>
          <p:cNvPr id="10" name="Rectángulo 9">
            <a:extLst>
              <a:ext uri="{FF2B5EF4-FFF2-40B4-BE49-F238E27FC236}">
                <a16:creationId xmlns:a16="http://schemas.microsoft.com/office/drawing/2014/main" id="{63851764-6CC4-E940-B90F-2A8ECFBE9DDE}"/>
              </a:ext>
            </a:extLst>
          </p:cNvPr>
          <p:cNvSpPr/>
          <p:nvPr/>
        </p:nvSpPr>
        <p:spPr>
          <a:xfrm>
            <a:off x="3917471" y="5689120"/>
            <a:ext cx="4442603" cy="1020792"/>
          </a:xfrm>
          <a:prstGeom prst="rect">
            <a:avLst/>
          </a:prstGeom>
          <a:no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just"/>
            <a:r>
              <a:rPr lang="es-ES" sz="1400" dirty="0">
                <a:latin typeface="Tahoma"/>
                <a:ea typeface="+mn-lt"/>
                <a:cs typeface="+mn-lt"/>
              </a:rPr>
              <a:t>No hubo DS en la demora en consultar (P&gt;75: 15,2±27,6 días vs P&lt;75: 24,4±59), ni en la demora diagnóstica (P&gt;75: 89,4±126,6 días vs P&lt;75: 84±94,6).</a:t>
            </a:r>
            <a:r>
              <a:rPr lang="es-ES" sz="1300" dirty="0">
                <a:latin typeface="Tahoma"/>
                <a:ea typeface="+mn-lt"/>
                <a:cs typeface="+mn-lt"/>
              </a:rPr>
              <a:t> </a:t>
            </a:r>
            <a:endParaRPr lang="es-ES" sz="1300" dirty="0">
              <a:latin typeface="Tahoma"/>
              <a:ea typeface="Tahoma"/>
              <a:cs typeface="Tahoma"/>
            </a:endParaRPr>
          </a:p>
        </p:txBody>
      </p:sp>
      <p:graphicFrame>
        <p:nvGraphicFramePr>
          <p:cNvPr id="11" name="Tabla 10">
            <a:extLst>
              <a:ext uri="{FF2B5EF4-FFF2-40B4-BE49-F238E27FC236}">
                <a16:creationId xmlns:a16="http://schemas.microsoft.com/office/drawing/2014/main" id="{BAC60733-8DA4-CFAE-007F-FEDF3046F425}"/>
              </a:ext>
            </a:extLst>
          </p:cNvPr>
          <p:cNvGraphicFramePr>
            <a:graphicFrameLocks noGrp="1"/>
          </p:cNvGraphicFramePr>
          <p:nvPr>
            <p:extLst>
              <p:ext uri="{D42A27DB-BD31-4B8C-83A1-F6EECF244321}">
                <p14:modId xmlns:p14="http://schemas.microsoft.com/office/powerpoint/2010/main" val="1565534415"/>
              </p:ext>
            </p:extLst>
          </p:nvPr>
        </p:nvGraphicFramePr>
        <p:xfrm>
          <a:off x="4672641" y="1495247"/>
          <a:ext cx="4003904" cy="1341120"/>
        </p:xfrm>
        <a:graphic>
          <a:graphicData uri="http://schemas.openxmlformats.org/drawingml/2006/table">
            <a:tbl>
              <a:tblPr firstRow="1" bandRow="1">
                <a:tableStyleId>{1FECB4D8-DB02-4DC6-A0A2-4F2EBAE1DC90}</a:tableStyleId>
              </a:tblPr>
              <a:tblGrid>
                <a:gridCol w="1650276">
                  <a:extLst>
                    <a:ext uri="{9D8B030D-6E8A-4147-A177-3AD203B41FA5}">
                      <a16:colId xmlns:a16="http://schemas.microsoft.com/office/drawing/2014/main" val="3634104337"/>
                    </a:ext>
                  </a:extLst>
                </a:gridCol>
                <a:gridCol w="778432">
                  <a:extLst>
                    <a:ext uri="{9D8B030D-6E8A-4147-A177-3AD203B41FA5}">
                      <a16:colId xmlns:a16="http://schemas.microsoft.com/office/drawing/2014/main" val="585957552"/>
                    </a:ext>
                  </a:extLst>
                </a:gridCol>
                <a:gridCol w="856276">
                  <a:extLst>
                    <a:ext uri="{9D8B030D-6E8A-4147-A177-3AD203B41FA5}">
                      <a16:colId xmlns:a16="http://schemas.microsoft.com/office/drawing/2014/main" val="302983520"/>
                    </a:ext>
                  </a:extLst>
                </a:gridCol>
                <a:gridCol w="718920">
                  <a:extLst>
                    <a:ext uri="{9D8B030D-6E8A-4147-A177-3AD203B41FA5}">
                      <a16:colId xmlns:a16="http://schemas.microsoft.com/office/drawing/2014/main" val="1744914953"/>
                    </a:ext>
                  </a:extLst>
                </a:gridCol>
              </a:tblGrid>
              <a:tr h="335280">
                <a:tc>
                  <a:txBody>
                    <a:bodyPr/>
                    <a:lstStyle/>
                    <a:p>
                      <a:endParaRPr lang="es-ES" sz="1400" b="0" dirty="0">
                        <a:solidFill>
                          <a:srgbClr val="000000"/>
                        </a:solidFill>
                        <a:latin typeface="Tahoma"/>
                      </a:endParaRPr>
                    </a:p>
                  </a:txBody>
                  <a:tcPr marL="121920" marR="121920" marT="60960" marB="60960"/>
                </a:tc>
                <a:tc>
                  <a:txBody>
                    <a:bodyPr/>
                    <a:lstStyle/>
                    <a:p>
                      <a:pPr algn="ctr"/>
                      <a:r>
                        <a:rPr lang="es-ES" sz="1400" b="0" dirty="0">
                          <a:solidFill>
                            <a:srgbClr val="FFFFFF"/>
                          </a:solidFill>
                          <a:latin typeface="Tahoma"/>
                        </a:rPr>
                        <a:t>P&lt;75</a:t>
                      </a:r>
                    </a:p>
                  </a:txBody>
                  <a:tcPr marL="121920" marR="121920" marT="60960" marB="60960"/>
                </a:tc>
                <a:tc>
                  <a:txBody>
                    <a:bodyPr/>
                    <a:lstStyle/>
                    <a:p>
                      <a:pPr algn="ctr"/>
                      <a:r>
                        <a:rPr lang="es-ES" sz="1400" b="0" dirty="0">
                          <a:solidFill>
                            <a:srgbClr val="FFFFFF"/>
                          </a:solidFill>
                          <a:latin typeface="Tahoma"/>
                        </a:rPr>
                        <a:t>P&gt;75</a:t>
                      </a:r>
                    </a:p>
                  </a:txBody>
                  <a:tcPr marL="121920" marR="121920" marT="60960" marB="60960"/>
                </a:tc>
                <a:tc>
                  <a:txBody>
                    <a:bodyPr/>
                    <a:lstStyle/>
                    <a:p>
                      <a:pPr algn="ctr"/>
                      <a:r>
                        <a:rPr lang="es-ES" sz="1400" b="0" dirty="0">
                          <a:solidFill>
                            <a:srgbClr val="FFFFFF"/>
                          </a:solidFill>
                          <a:latin typeface="Tahoma"/>
                        </a:rPr>
                        <a:t>p</a:t>
                      </a:r>
                    </a:p>
                  </a:txBody>
                  <a:tcPr marL="121920" marR="121920" marT="60960" marB="60960"/>
                </a:tc>
                <a:extLst>
                  <a:ext uri="{0D108BD9-81ED-4DB2-BD59-A6C34878D82A}">
                    <a16:rowId xmlns:a16="http://schemas.microsoft.com/office/drawing/2014/main" val="2847527133"/>
                  </a:ext>
                </a:extLst>
              </a:tr>
              <a:tr h="335280">
                <a:tc>
                  <a:txBody>
                    <a:bodyPr/>
                    <a:lstStyle/>
                    <a:p>
                      <a:r>
                        <a:rPr lang="es-ES" sz="1400" dirty="0">
                          <a:solidFill>
                            <a:srgbClr val="000000"/>
                          </a:solidFill>
                          <a:latin typeface="Tahoma"/>
                        </a:rPr>
                        <a:t>Mediastinoscopia</a:t>
                      </a:r>
                    </a:p>
                  </a:txBody>
                  <a:tcPr marL="121920" marR="121920" marT="60960" marB="60960"/>
                </a:tc>
                <a:tc>
                  <a:txBody>
                    <a:bodyPr/>
                    <a:lstStyle/>
                    <a:p>
                      <a:pPr algn="ctr"/>
                      <a:r>
                        <a:rPr lang="es-ES" sz="1400" dirty="0">
                          <a:solidFill>
                            <a:srgbClr val="000000"/>
                          </a:solidFill>
                          <a:latin typeface="Tahoma"/>
                        </a:rPr>
                        <a:t>21%</a:t>
                      </a:r>
                    </a:p>
                  </a:txBody>
                  <a:tcPr marL="121920" marR="121920" marT="60960" marB="60960"/>
                </a:tc>
                <a:tc>
                  <a:txBody>
                    <a:bodyPr/>
                    <a:lstStyle/>
                    <a:p>
                      <a:pPr algn="ctr"/>
                      <a:r>
                        <a:rPr lang="es-ES" sz="1400" dirty="0">
                          <a:solidFill>
                            <a:srgbClr val="000000"/>
                          </a:solidFill>
                          <a:latin typeface="Tahoma"/>
                        </a:rPr>
                        <a:t>6,8%</a:t>
                      </a:r>
                    </a:p>
                  </a:txBody>
                  <a:tcPr marL="121920" marR="121920" marT="60960" marB="60960"/>
                </a:tc>
                <a:tc>
                  <a:txBody>
                    <a:bodyPr/>
                    <a:lstStyle/>
                    <a:p>
                      <a:pPr algn="ctr"/>
                      <a:r>
                        <a:rPr lang="es-ES" sz="1400" dirty="0">
                          <a:solidFill>
                            <a:srgbClr val="000000"/>
                          </a:solidFill>
                          <a:latin typeface="Tahoma"/>
                        </a:rPr>
                        <a:t>0,005</a:t>
                      </a:r>
                    </a:p>
                  </a:txBody>
                  <a:tcPr marL="121920" marR="121920" marT="60960" marB="60960"/>
                </a:tc>
                <a:extLst>
                  <a:ext uri="{0D108BD9-81ED-4DB2-BD59-A6C34878D82A}">
                    <a16:rowId xmlns:a16="http://schemas.microsoft.com/office/drawing/2014/main" val="2426130507"/>
                  </a:ext>
                </a:extLst>
              </a:tr>
              <a:tr h="335280">
                <a:tc>
                  <a:txBody>
                    <a:bodyPr/>
                    <a:lstStyle/>
                    <a:p>
                      <a:r>
                        <a:rPr lang="es-ES" sz="1400" dirty="0">
                          <a:solidFill>
                            <a:srgbClr val="000000"/>
                          </a:solidFill>
                          <a:latin typeface="Tahoma"/>
                        </a:rPr>
                        <a:t>Cirugía</a:t>
                      </a:r>
                    </a:p>
                  </a:txBody>
                  <a:tcPr marL="121920" marR="121920" marT="60960" marB="60960"/>
                </a:tc>
                <a:tc>
                  <a:txBody>
                    <a:bodyPr/>
                    <a:lstStyle/>
                    <a:p>
                      <a:pPr algn="ctr"/>
                      <a:r>
                        <a:rPr lang="es-ES" sz="1400" dirty="0">
                          <a:solidFill>
                            <a:srgbClr val="000000"/>
                          </a:solidFill>
                          <a:latin typeface="Tahoma"/>
                        </a:rPr>
                        <a:t>19,1%</a:t>
                      </a:r>
                    </a:p>
                  </a:txBody>
                  <a:tcPr marL="121920" marR="121920" marT="60960" marB="60960"/>
                </a:tc>
                <a:tc>
                  <a:txBody>
                    <a:bodyPr/>
                    <a:lstStyle/>
                    <a:p>
                      <a:pPr algn="ctr"/>
                      <a:r>
                        <a:rPr lang="es-ES" sz="1400" dirty="0">
                          <a:solidFill>
                            <a:srgbClr val="000000"/>
                          </a:solidFill>
                          <a:latin typeface="Tahoma"/>
                        </a:rPr>
                        <a:t>5,5%</a:t>
                      </a:r>
                    </a:p>
                  </a:txBody>
                  <a:tcPr marL="121920" marR="121920" marT="60960" marB="60960"/>
                </a:tc>
                <a:tc>
                  <a:txBody>
                    <a:bodyPr/>
                    <a:lstStyle/>
                    <a:p>
                      <a:pPr algn="ctr"/>
                      <a:r>
                        <a:rPr lang="es-ES" sz="1400" dirty="0">
                          <a:solidFill>
                            <a:srgbClr val="000000"/>
                          </a:solidFill>
                          <a:latin typeface="Tahoma"/>
                        </a:rPr>
                        <a:t>0,005</a:t>
                      </a:r>
                    </a:p>
                  </a:txBody>
                  <a:tcPr marL="121920" marR="121920" marT="60960" marB="60960"/>
                </a:tc>
                <a:extLst>
                  <a:ext uri="{0D108BD9-81ED-4DB2-BD59-A6C34878D82A}">
                    <a16:rowId xmlns:a16="http://schemas.microsoft.com/office/drawing/2014/main" val="3534729390"/>
                  </a:ext>
                </a:extLst>
              </a:tr>
              <a:tr h="335280">
                <a:tc>
                  <a:txBody>
                    <a:bodyPr/>
                    <a:lstStyle/>
                    <a:p>
                      <a:r>
                        <a:rPr lang="es-ES" sz="1400" dirty="0">
                          <a:solidFill>
                            <a:srgbClr val="000000"/>
                          </a:solidFill>
                          <a:latin typeface="Tahoma"/>
                        </a:rPr>
                        <a:t>Paliativo</a:t>
                      </a:r>
                    </a:p>
                  </a:txBody>
                  <a:tcPr marL="121920" marR="121920" marT="60960" marB="60960"/>
                </a:tc>
                <a:tc>
                  <a:txBody>
                    <a:bodyPr/>
                    <a:lstStyle/>
                    <a:p>
                      <a:pPr algn="ctr"/>
                      <a:r>
                        <a:rPr lang="es-ES" sz="1400" dirty="0">
                          <a:solidFill>
                            <a:srgbClr val="000000"/>
                          </a:solidFill>
                          <a:latin typeface="Tahoma"/>
                        </a:rPr>
                        <a:t>5,3%</a:t>
                      </a:r>
                    </a:p>
                  </a:txBody>
                  <a:tcPr marL="121920" marR="121920" marT="60960" marB="60960"/>
                </a:tc>
                <a:tc>
                  <a:txBody>
                    <a:bodyPr/>
                    <a:lstStyle/>
                    <a:p>
                      <a:pPr algn="ctr"/>
                      <a:r>
                        <a:rPr lang="es-ES" sz="1400" dirty="0">
                          <a:solidFill>
                            <a:srgbClr val="000000"/>
                          </a:solidFill>
                          <a:latin typeface="Tahoma"/>
                        </a:rPr>
                        <a:t>29,7%</a:t>
                      </a:r>
                    </a:p>
                  </a:txBody>
                  <a:tcPr marL="121920" marR="121920" marT="60960" marB="60960"/>
                </a:tc>
                <a:tc>
                  <a:txBody>
                    <a:bodyPr/>
                    <a:lstStyle/>
                    <a:p>
                      <a:pPr algn="ctr"/>
                      <a:r>
                        <a:rPr lang="es-ES" sz="1400" dirty="0">
                          <a:solidFill>
                            <a:srgbClr val="000000"/>
                          </a:solidFill>
                          <a:latin typeface="Tahoma"/>
                        </a:rPr>
                        <a:t>0,005</a:t>
                      </a:r>
                    </a:p>
                  </a:txBody>
                  <a:tcPr marL="121920" marR="121920" marT="60960" marB="60960"/>
                </a:tc>
                <a:extLst>
                  <a:ext uri="{0D108BD9-81ED-4DB2-BD59-A6C34878D82A}">
                    <a16:rowId xmlns:a16="http://schemas.microsoft.com/office/drawing/2014/main" val="2054871455"/>
                  </a:ext>
                </a:extLst>
              </a:tr>
            </a:tbl>
          </a:graphicData>
        </a:graphic>
      </p:graphicFrame>
      <p:sp>
        <p:nvSpPr>
          <p:cNvPr id="12" name="CuadroTexto 11">
            <a:extLst>
              <a:ext uri="{FF2B5EF4-FFF2-40B4-BE49-F238E27FC236}">
                <a16:creationId xmlns:a16="http://schemas.microsoft.com/office/drawing/2014/main" id="{8F261E2B-5042-A986-4D8E-7CE8CBD9C099}"/>
              </a:ext>
            </a:extLst>
          </p:cNvPr>
          <p:cNvSpPr txBox="1"/>
          <p:nvPr/>
        </p:nvSpPr>
        <p:spPr>
          <a:xfrm>
            <a:off x="9412136" y="1496323"/>
            <a:ext cx="2248259" cy="430887"/>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l"/>
            <a:r>
              <a:rPr lang="es-ES" sz="2000" dirty="0">
                <a:latin typeface="Tahoma"/>
                <a:ea typeface="Tahoma"/>
                <a:cs typeface="Calibri"/>
              </a:rPr>
              <a:t>CONCLUSIONES</a:t>
            </a:r>
            <a:endParaRPr lang="es-ES" sz="2000" dirty="0">
              <a:latin typeface="Tahoma"/>
              <a:ea typeface="Tahoma"/>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580</Words>
  <Application>Microsoft Office PowerPoint</Application>
  <PresentationFormat>Panorámica</PresentationFormat>
  <Paragraphs>78</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Tahoma</vt:lpstr>
      <vt:lpstr>Wingdings</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jacinto hernandez borge</cp:lastModifiedBy>
  <cp:revision>56</cp:revision>
  <dcterms:created xsi:type="dcterms:W3CDTF">2024-02-05T13:08:18Z</dcterms:created>
  <dcterms:modified xsi:type="dcterms:W3CDTF">2024-02-20T18:10:03Z</dcterms:modified>
</cp:coreProperties>
</file>