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EA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0895"/>
    <p:restoredTop sz="94787"/>
  </p:normalViewPr>
  <p:slideViewPr>
    <p:cSldViewPr>
      <p:cViewPr varScale="1">
        <p:scale>
          <a:sx n="154" d="100"/>
          <a:sy n="154" d="100"/>
        </p:scale>
        <p:origin x="1240" y="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D125A-267F-214B-909E-C59B458BF1BA}" type="datetimeFigureOut">
              <a:rPr lang="es-ES" smtClean="0"/>
              <a:t>25/2/24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3B0CA-A60C-344D-B403-6DD37B35F9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5955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3B0CA-A60C-344D-B403-6DD37B35F91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6941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3B0CA-A60C-344D-B403-6DD37B35F91B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9925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25/2/24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DA77578-D8D6-BECA-3433-E54142826593}"/>
              </a:ext>
            </a:extLst>
          </p:cNvPr>
          <p:cNvSpPr txBox="1"/>
          <p:nvPr/>
        </p:nvSpPr>
        <p:spPr>
          <a:xfrm>
            <a:off x="1493912" y="60977"/>
            <a:ext cx="802838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i="0" u="none" strike="noStrike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Comparación entre la pendiente VE/CO2 y el consumo máximo de oxígeno (VO2) en relación con la predicción de complicaciones postoperatorias tras una cirugía de resección pulmonar</a:t>
            </a:r>
          </a:p>
          <a:p>
            <a:pPr algn="ctr"/>
            <a:endParaRPr lang="es-ES" sz="1700" b="1" dirty="0">
              <a:solidFill>
                <a:srgbClr val="222222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endParaRPr lang="es-ES" sz="1700" b="1" i="0" u="none" strike="noStrike" dirty="0">
              <a:solidFill>
                <a:srgbClr val="222222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7E5B6E-062A-847B-BE75-BEA1C04C7329}"/>
              </a:ext>
            </a:extLst>
          </p:cNvPr>
          <p:cNvSpPr txBox="1"/>
          <p:nvPr/>
        </p:nvSpPr>
        <p:spPr>
          <a:xfrm>
            <a:off x="2843808" y="1011201"/>
            <a:ext cx="53285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J. López Martínez, E. Solana Martínez, F.J. Ruíz López, M. Fernández Granja, E. Martínez Orenes</a:t>
            </a:r>
            <a:r>
              <a:rPr lang="es-E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L. Fernández Mula, S</a:t>
            </a:r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.Y. Ruíz Martínez, H. L. Buchelli Ramírez</a:t>
            </a:r>
          </a:p>
          <a:p>
            <a:pPr algn="ctr"/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Hospital </a:t>
            </a:r>
            <a:r>
              <a:rPr lang="es-E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Clínico Universitario Virgen de la Arrixaca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045149C-5299-43CF-8A20-03A35D06E3C6}"/>
              </a:ext>
            </a:extLst>
          </p:cNvPr>
          <p:cNvSpPr txBox="1"/>
          <p:nvPr/>
        </p:nvSpPr>
        <p:spPr>
          <a:xfrm>
            <a:off x="611560" y="2131864"/>
            <a:ext cx="3816424" cy="267765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La ERS y la ATS recomiendan la medición del consumo máximo de oxígeno (VO2) para determinar el riesgo preoperatorio en pacientes candidatos a una resección pulmonar, pero varios estudios han demostrado que la pendi</a:t>
            </a:r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</a:rPr>
              <a:t>ente VE/VCO2 es un mejor predictor. </a:t>
            </a:r>
          </a:p>
          <a:p>
            <a:pPr algn="just"/>
            <a:endParaRPr lang="es-ES" sz="1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</a:rPr>
              <a:t>El objetivo fue comparar </a:t>
            </a:r>
            <a:r>
              <a:rPr lang="es-ES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la pendiente VE/VCO2 y el VO2 en cuanto a la predicción de complicaciones postoperatorias tras la resección pulmonar. </a:t>
            </a:r>
            <a:endParaRPr lang="es-ES" sz="1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7C537F1-4AC5-579F-714D-6CDB3666C640}"/>
              </a:ext>
            </a:extLst>
          </p:cNvPr>
          <p:cNvSpPr txBox="1"/>
          <p:nvPr/>
        </p:nvSpPr>
        <p:spPr>
          <a:xfrm>
            <a:off x="5076056" y="2608014"/>
            <a:ext cx="3602644" cy="138499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 retrospectivo</a:t>
            </a:r>
          </a:p>
          <a:p>
            <a:pPr marL="285750" indent="-285750" algn="just">
              <a:buClr>
                <a:schemeClr val="accent3"/>
              </a:buClr>
              <a:buFont typeface="Courier New" panose="02070309020205020404" pitchFamily="49" charset="0"/>
              <a:buChar char="o"/>
            </a:pP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33 pacientes candidatos a cirugía de resección pulmonar, en los que se realizó una cicloergometría para determinar el riesgo preoperatorio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9F37A47-D3C6-D867-0A74-FBD60A9BE6C7}"/>
              </a:ext>
            </a:extLst>
          </p:cNvPr>
          <p:cNvSpPr txBox="1"/>
          <p:nvPr/>
        </p:nvSpPr>
        <p:spPr>
          <a:xfrm>
            <a:off x="611560" y="1772504"/>
            <a:ext cx="3816424" cy="338554"/>
          </a:xfrm>
          <a:prstGeom prst="rect">
            <a:avLst/>
          </a:prstGeom>
          <a:gradFill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27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1BCE951-9D1A-890D-042A-1AAF6E6EAB1C}"/>
              </a:ext>
            </a:extLst>
          </p:cNvPr>
          <p:cNvSpPr txBox="1"/>
          <p:nvPr/>
        </p:nvSpPr>
        <p:spPr>
          <a:xfrm>
            <a:off x="5076056" y="2245170"/>
            <a:ext cx="3602644" cy="338554"/>
          </a:xfrm>
          <a:prstGeom prst="rect">
            <a:avLst/>
          </a:prstGeom>
          <a:gradFill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27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A9449869-A37C-73B4-C234-C89085F56C29}"/>
              </a:ext>
            </a:extLst>
          </p:cNvPr>
          <p:cNvCxnSpPr/>
          <p:nvPr/>
        </p:nvCxnSpPr>
        <p:spPr>
          <a:xfrm>
            <a:off x="4716016" y="1772504"/>
            <a:ext cx="0" cy="2959486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85016CB-313C-563C-4402-3F7909A084F1}"/>
              </a:ext>
            </a:extLst>
          </p:cNvPr>
          <p:cNvSpPr txBox="1"/>
          <p:nvPr/>
        </p:nvSpPr>
        <p:spPr>
          <a:xfrm>
            <a:off x="285879" y="1131629"/>
            <a:ext cx="4014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3"/>
              </a:buClr>
              <a:buFont typeface="Wingdings" pitchFamily="2" charset="2"/>
              <a:buChar char="v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Edad media </a:t>
            </a:r>
            <a:r>
              <a:rPr lang="es-ES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67±7 años,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redominio masculino (76%)</a:t>
            </a:r>
          </a:p>
          <a:p>
            <a:pPr>
              <a:buClr>
                <a:schemeClr val="accent3"/>
              </a:buClr>
            </a:pPr>
            <a:r>
              <a:rPr lang="es-ES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Clr>
                <a:schemeClr val="accent3"/>
              </a:buClr>
              <a:buFont typeface="Wingdings" pitchFamily="2" charset="2"/>
              <a:buChar char="v"/>
            </a:pPr>
            <a:r>
              <a:rPr lang="es-ES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4 (12%) complicaciones postoperatorias: 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F31510A-BD78-FAC9-AA17-395A223FF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186023"/>
              </p:ext>
            </p:extLst>
          </p:nvPr>
        </p:nvGraphicFramePr>
        <p:xfrm>
          <a:off x="4469556" y="115662"/>
          <a:ext cx="4565147" cy="2482470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1632719">
                  <a:extLst>
                    <a:ext uri="{9D8B030D-6E8A-4147-A177-3AD203B41FA5}">
                      <a16:colId xmlns:a16="http://schemas.microsoft.com/office/drawing/2014/main" val="2722701295"/>
                    </a:ext>
                  </a:extLst>
                </a:gridCol>
                <a:gridCol w="1243977">
                  <a:extLst>
                    <a:ext uri="{9D8B030D-6E8A-4147-A177-3AD203B41FA5}">
                      <a16:colId xmlns:a16="http://schemas.microsoft.com/office/drawing/2014/main" val="3375172595"/>
                    </a:ext>
                  </a:extLst>
                </a:gridCol>
                <a:gridCol w="1166229">
                  <a:extLst>
                    <a:ext uri="{9D8B030D-6E8A-4147-A177-3AD203B41FA5}">
                      <a16:colId xmlns:a16="http://schemas.microsoft.com/office/drawing/2014/main" val="1377016294"/>
                    </a:ext>
                  </a:extLst>
                </a:gridCol>
                <a:gridCol w="522222">
                  <a:extLst>
                    <a:ext uri="{9D8B030D-6E8A-4147-A177-3AD203B41FA5}">
                      <a16:colId xmlns:a16="http://schemas.microsoft.com/office/drawing/2014/main" val="723030992"/>
                    </a:ext>
                  </a:extLst>
                </a:gridCol>
              </a:tblGrid>
              <a:tr h="203249">
                <a:tc>
                  <a:txBody>
                    <a:bodyPr/>
                    <a:lstStyle/>
                    <a:p>
                      <a:r>
                        <a:rPr lang="es-ES" sz="800" kern="100" cap="all" dirty="0">
                          <a:effectLst/>
                        </a:rPr>
                        <a:t> 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cap="all">
                          <a:effectLst/>
                        </a:rPr>
                        <a:t>Sin complicaciones</a:t>
                      </a:r>
                      <a:endParaRPr lang="es-ES" sz="800" kern="100">
                        <a:effectLst/>
                      </a:endParaRPr>
                    </a:p>
                    <a:p>
                      <a:pPr algn="ctr"/>
                      <a:r>
                        <a:rPr lang="es-ES" sz="800" kern="100" cap="all">
                          <a:effectLst/>
                        </a:rPr>
                        <a:t>(</a:t>
                      </a:r>
                      <a:r>
                        <a:rPr lang="es-ES" sz="800" kern="100">
                          <a:effectLst/>
                        </a:rPr>
                        <a:t> n </a:t>
                      </a:r>
                      <a:r>
                        <a:rPr lang="es-ES" sz="800" kern="100" cap="all">
                          <a:effectLst/>
                        </a:rPr>
                        <a:t>29)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cap="all" dirty="0">
                          <a:effectLst/>
                        </a:rPr>
                        <a:t>CON complicaciones</a:t>
                      </a:r>
                      <a:endParaRPr lang="es-ES" sz="800" kern="100" cap="none" dirty="0">
                        <a:effectLst/>
                      </a:endParaRPr>
                    </a:p>
                    <a:p>
                      <a:pPr algn="ctr"/>
                      <a:r>
                        <a:rPr lang="es-ES" sz="800" kern="100" cap="all" dirty="0">
                          <a:effectLst/>
                        </a:rPr>
                        <a:t>(</a:t>
                      </a:r>
                      <a:r>
                        <a:rPr lang="es-ES" sz="800" kern="100" dirty="0">
                          <a:effectLst/>
                        </a:rPr>
                        <a:t> n </a:t>
                      </a:r>
                      <a:r>
                        <a:rPr lang="es-ES" sz="800" kern="100" cap="all" dirty="0">
                          <a:effectLst/>
                        </a:rPr>
                        <a:t>4)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kern="100" cap="all" dirty="0">
                          <a:effectLst/>
                        </a:rPr>
                        <a:t>P value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171405"/>
                  </a:ext>
                </a:extLst>
              </a:tr>
              <a:tr h="175268">
                <a:tc>
                  <a:txBody>
                    <a:bodyPr/>
                    <a:lstStyle/>
                    <a:p>
                      <a:r>
                        <a:rPr lang="es-ES" sz="800" kern="100" cap="all" dirty="0">
                          <a:effectLst/>
                        </a:rPr>
                        <a:t>S</a:t>
                      </a:r>
                      <a:r>
                        <a:rPr lang="es-ES" sz="800" kern="100" cap="none" dirty="0">
                          <a:effectLst/>
                        </a:rPr>
                        <a:t>exo</a:t>
                      </a:r>
                      <a:r>
                        <a:rPr lang="es-ES" sz="800" kern="100" cap="all" dirty="0">
                          <a:effectLst/>
                        </a:rPr>
                        <a:t> </a:t>
                      </a:r>
                      <a:r>
                        <a:rPr lang="es-ES" sz="800" kern="100" dirty="0">
                          <a:effectLst/>
                        </a:rPr>
                        <a:t>n(%)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0,227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50416"/>
                  </a:ext>
                </a:extLst>
              </a:tr>
              <a:tr h="107164">
                <a:tc>
                  <a:txBody>
                    <a:bodyPr/>
                    <a:lstStyle/>
                    <a:p>
                      <a:r>
                        <a:rPr lang="es-ES" sz="800" b="0" kern="100" cap="all" dirty="0">
                          <a:effectLst/>
                        </a:rPr>
                        <a:t>H</a:t>
                      </a:r>
                      <a:r>
                        <a:rPr lang="es-ES" sz="800" b="0" kern="100" dirty="0">
                          <a:effectLst/>
                        </a:rPr>
                        <a:t>ombre</a:t>
                      </a:r>
                      <a:endParaRPr lang="es-ES" sz="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21 (72))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4 (100)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 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820546"/>
                  </a:ext>
                </a:extLst>
              </a:tr>
              <a:tr h="107043">
                <a:tc>
                  <a:txBody>
                    <a:bodyPr/>
                    <a:lstStyle/>
                    <a:p>
                      <a:r>
                        <a:rPr lang="es-ES" sz="800" b="0" kern="100" cap="all" dirty="0">
                          <a:effectLst/>
                        </a:rPr>
                        <a:t>M</a:t>
                      </a:r>
                      <a:r>
                        <a:rPr lang="es-ES" sz="800" b="0" kern="100" dirty="0">
                          <a:effectLst/>
                        </a:rPr>
                        <a:t>ujer</a:t>
                      </a:r>
                      <a:endParaRPr lang="es-ES" sz="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8 (28)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0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 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651246"/>
                  </a:ext>
                </a:extLst>
              </a:tr>
              <a:tr h="181461">
                <a:tc>
                  <a:txBody>
                    <a:bodyPr/>
                    <a:lstStyle/>
                    <a:p>
                      <a:r>
                        <a:rPr lang="es-ES" sz="800" kern="100" cap="none" dirty="0">
                          <a:effectLst/>
                        </a:rPr>
                        <a:t>Edad </a:t>
                      </a:r>
                      <a:r>
                        <a:rPr lang="es-ES" sz="800" kern="100" dirty="0">
                          <a:effectLst/>
                        </a:rPr>
                        <a:t>media ±DS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 66±7,4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69±6,9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0,842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344585"/>
                  </a:ext>
                </a:extLst>
              </a:tr>
              <a:tr h="149206">
                <a:tc>
                  <a:txBody>
                    <a:bodyPr/>
                    <a:lstStyle/>
                    <a:p>
                      <a:r>
                        <a:rPr lang="es-ES" sz="800" kern="100" cap="all" dirty="0">
                          <a:effectLst/>
                        </a:rPr>
                        <a:t>HTA </a:t>
                      </a:r>
                      <a:r>
                        <a:rPr lang="es-ES" sz="800" kern="100" dirty="0">
                          <a:effectLst/>
                        </a:rPr>
                        <a:t>n(%)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17 (59)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4 (100)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0,107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982093"/>
                  </a:ext>
                </a:extLst>
              </a:tr>
              <a:tr h="149459">
                <a:tc>
                  <a:txBody>
                    <a:bodyPr/>
                    <a:lstStyle/>
                    <a:p>
                      <a:r>
                        <a:rPr lang="es-ES" sz="800" kern="100" cap="none" dirty="0">
                          <a:effectLst/>
                        </a:rPr>
                        <a:t>Cardiopatía isquémica </a:t>
                      </a:r>
                      <a:r>
                        <a:rPr lang="es-ES" sz="800" kern="100" dirty="0">
                          <a:effectLst/>
                        </a:rPr>
                        <a:t>n(%)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2 (7)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3 (75)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0,004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187645"/>
                  </a:ext>
                </a:extLst>
              </a:tr>
              <a:tr h="202704">
                <a:tc>
                  <a:txBody>
                    <a:bodyPr/>
                    <a:lstStyle/>
                    <a:p>
                      <a:r>
                        <a:rPr lang="es-ES" sz="800" kern="100" cap="none" dirty="0">
                          <a:effectLst/>
                        </a:rPr>
                        <a:t>Enfermedad respiratoria </a:t>
                      </a:r>
                      <a:r>
                        <a:rPr lang="es-ES" sz="800" kern="100" dirty="0">
                          <a:effectLst/>
                        </a:rPr>
                        <a:t>n(%)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0,071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090182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r>
                        <a:rPr lang="es-ES" sz="800" b="0" kern="100" cap="all" dirty="0">
                          <a:effectLst/>
                        </a:rPr>
                        <a:t>EPOC</a:t>
                      </a:r>
                      <a:endParaRPr lang="es-ES" sz="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9 (31)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4 (100)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0,027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777309"/>
                  </a:ext>
                </a:extLst>
              </a:tr>
              <a:tr h="134934">
                <a:tc>
                  <a:txBody>
                    <a:bodyPr/>
                    <a:lstStyle/>
                    <a:p>
                      <a:r>
                        <a:rPr lang="es-ES" sz="800" b="0" kern="100" cap="all">
                          <a:effectLst/>
                        </a:rPr>
                        <a:t>AOS</a:t>
                      </a:r>
                      <a:endParaRPr lang="es-ES" sz="8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3 (10)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0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 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873643"/>
                  </a:ext>
                </a:extLst>
              </a:tr>
              <a:tr h="87929">
                <a:tc>
                  <a:txBody>
                    <a:bodyPr/>
                    <a:lstStyle/>
                    <a:p>
                      <a:r>
                        <a:rPr lang="es-ES" sz="800" b="0" kern="100" cap="all" dirty="0">
                          <a:effectLst/>
                        </a:rPr>
                        <a:t>EPOC/AOS</a:t>
                      </a:r>
                      <a:endParaRPr lang="es-ES" sz="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3 (10)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0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 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830870"/>
                  </a:ext>
                </a:extLst>
              </a:tr>
              <a:tr h="175194">
                <a:tc>
                  <a:txBody>
                    <a:bodyPr/>
                    <a:lstStyle/>
                    <a:p>
                      <a:r>
                        <a:rPr lang="es-ES" sz="800" kern="100" cap="all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s-ES" sz="800" kern="100" cap="none" dirty="0">
                          <a:solidFill>
                            <a:schemeClr val="tx1"/>
                          </a:solidFill>
                          <a:effectLst/>
                        </a:rPr>
                        <a:t>irugía</a:t>
                      </a:r>
                      <a:r>
                        <a:rPr lang="es-ES" sz="800" kern="100" cap="all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n(%)</a:t>
                      </a:r>
                      <a:endParaRPr lang="es-ES" sz="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 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0,081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191620"/>
                  </a:ext>
                </a:extLst>
              </a:tr>
              <a:tr h="94381">
                <a:tc>
                  <a:txBody>
                    <a:bodyPr/>
                    <a:lstStyle/>
                    <a:p>
                      <a:r>
                        <a:rPr lang="es-ES" sz="800" b="0" kern="100" cap="all" dirty="0">
                          <a:effectLst/>
                        </a:rPr>
                        <a:t>R</a:t>
                      </a:r>
                      <a:r>
                        <a:rPr lang="es-ES" sz="800" b="0" kern="100" dirty="0">
                          <a:effectLst/>
                        </a:rPr>
                        <a:t>esección atípica </a:t>
                      </a:r>
                      <a:endParaRPr lang="es-ES" sz="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12 (41)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1 (25)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</a:rPr>
                        <a:t> 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677026"/>
                  </a:ext>
                </a:extLst>
              </a:tr>
              <a:tr h="110278">
                <a:tc>
                  <a:txBody>
                    <a:bodyPr/>
                    <a:lstStyle/>
                    <a:p>
                      <a:r>
                        <a:rPr lang="es-ES" sz="800" b="0" kern="100" cap="all">
                          <a:effectLst/>
                        </a:rPr>
                        <a:t>S</a:t>
                      </a:r>
                      <a:r>
                        <a:rPr lang="es-ES" sz="800" b="0" kern="100">
                          <a:effectLst/>
                        </a:rPr>
                        <a:t>egmentectomía </a:t>
                      </a:r>
                      <a:endParaRPr lang="es-ES" sz="8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2 (7)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0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838691"/>
                  </a:ext>
                </a:extLst>
              </a:tr>
              <a:tr h="104570">
                <a:tc>
                  <a:txBody>
                    <a:bodyPr/>
                    <a:lstStyle/>
                    <a:p>
                      <a:r>
                        <a:rPr lang="es-ES" sz="800" b="0" kern="100" cap="all">
                          <a:effectLst/>
                        </a:rPr>
                        <a:t>L</a:t>
                      </a:r>
                      <a:r>
                        <a:rPr lang="es-ES" sz="800" b="0" kern="100">
                          <a:effectLst/>
                        </a:rPr>
                        <a:t>obectomía TRC</a:t>
                      </a:r>
                      <a:endParaRPr lang="es-ES" sz="8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5 (17)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effectLst/>
                        </a:rPr>
                        <a:t>3 (75)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effectLst/>
                        </a:rPr>
                        <a:t> 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282683"/>
                  </a:ext>
                </a:extLst>
              </a:tr>
              <a:tr h="194868">
                <a:tc>
                  <a:txBody>
                    <a:bodyPr/>
                    <a:lstStyle/>
                    <a:p>
                      <a:r>
                        <a:rPr lang="es-ES" sz="800" b="0" kern="100" cap="all" dirty="0">
                          <a:effectLst/>
                        </a:rPr>
                        <a:t>L</a:t>
                      </a:r>
                      <a:r>
                        <a:rPr lang="es-ES" sz="800" b="0" kern="100" dirty="0">
                          <a:effectLst/>
                        </a:rPr>
                        <a:t>obectomía VTA</a:t>
                      </a:r>
                      <a:endParaRPr lang="es-ES" sz="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10 (34)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effectLst/>
                        </a:rPr>
                        <a:t>0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effectLst/>
                        </a:rPr>
                        <a:t> 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175" marR="471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181400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88FAF390-55B6-0A08-2AF4-77403E2809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239493"/>
              </p:ext>
            </p:extLst>
          </p:nvPr>
        </p:nvGraphicFramePr>
        <p:xfrm>
          <a:off x="314625" y="2813691"/>
          <a:ext cx="3960440" cy="2047858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1106656">
                  <a:extLst>
                    <a:ext uri="{9D8B030D-6E8A-4147-A177-3AD203B41FA5}">
                      <a16:colId xmlns:a16="http://schemas.microsoft.com/office/drawing/2014/main" val="1194171161"/>
                    </a:ext>
                  </a:extLst>
                </a:gridCol>
                <a:gridCol w="1097609">
                  <a:extLst>
                    <a:ext uri="{9D8B030D-6E8A-4147-A177-3AD203B41FA5}">
                      <a16:colId xmlns:a16="http://schemas.microsoft.com/office/drawing/2014/main" val="1063710127"/>
                    </a:ext>
                  </a:extLst>
                </a:gridCol>
                <a:gridCol w="1170783">
                  <a:extLst>
                    <a:ext uri="{9D8B030D-6E8A-4147-A177-3AD203B41FA5}">
                      <a16:colId xmlns:a16="http://schemas.microsoft.com/office/drawing/2014/main" val="560391071"/>
                    </a:ext>
                  </a:extLst>
                </a:gridCol>
                <a:gridCol w="585392">
                  <a:extLst>
                    <a:ext uri="{9D8B030D-6E8A-4147-A177-3AD203B41FA5}">
                      <a16:colId xmlns:a16="http://schemas.microsoft.com/office/drawing/2014/main" val="4229936821"/>
                    </a:ext>
                  </a:extLst>
                </a:gridCol>
              </a:tblGrid>
              <a:tr h="347273">
                <a:tc>
                  <a:txBody>
                    <a:bodyPr/>
                    <a:lstStyle/>
                    <a:p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SIN COMPLICACIONES</a:t>
                      </a:r>
                    </a:p>
                    <a:p>
                      <a:pPr algn="ctr"/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( n 29)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CON COMPLICACIONES </a:t>
                      </a:r>
                    </a:p>
                    <a:p>
                      <a:pPr algn="ctr"/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(n 4)</a:t>
                      </a:r>
                      <a:endParaRPr lang="es-ES" sz="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P value</a:t>
                      </a:r>
                      <a:endParaRPr lang="es-ES" sz="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3087965"/>
                  </a:ext>
                </a:extLst>
              </a:tr>
              <a:tr h="172102">
                <a:tc>
                  <a:txBody>
                    <a:bodyPr/>
                    <a:lstStyle/>
                    <a:p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FVC (ml) </a:t>
                      </a:r>
                      <a:endParaRPr lang="es-ES" sz="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2950 (1220)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3440 (1860)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0,544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7688768"/>
                  </a:ext>
                </a:extLst>
              </a:tr>
              <a:tr h="168832"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FVC (%)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88 (28)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95 (45)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0,619</a:t>
                      </a:r>
                      <a:endParaRPr lang="es-ES" sz="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5163665"/>
                  </a:ext>
                </a:extLst>
              </a:tr>
              <a:tr h="170876">
                <a:tc>
                  <a:txBody>
                    <a:bodyPr/>
                    <a:lstStyle/>
                    <a:p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FEV1 (ml)</a:t>
                      </a:r>
                      <a:endParaRPr lang="es-ES" sz="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2050 (990)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2170 (1255)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0,847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2674930"/>
                  </a:ext>
                </a:extLst>
              </a:tr>
              <a:tr h="172921"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FEV1 (%)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83 (95)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77 (57)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0,199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9203001"/>
                  </a:ext>
                </a:extLst>
              </a:tr>
              <a:tr h="163926"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FEV1/FVC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73 (12)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64 (5)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0,176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6603128"/>
                  </a:ext>
                </a:extLst>
              </a:tr>
              <a:tr h="172511"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VO2 (ml/kg/min)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17 (4)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19 (17)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0,407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9396744"/>
                  </a:ext>
                </a:extLst>
              </a:tr>
              <a:tr h="169241">
                <a:tc>
                  <a:txBody>
                    <a:bodyPr/>
                    <a:lstStyle/>
                    <a:p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Umbral anaerobio (%)</a:t>
                      </a:r>
                      <a:endParaRPr lang="es-ES" sz="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72 (58)</a:t>
                      </a:r>
                      <a:endParaRPr lang="es-ES" sz="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80 (83)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0,934</a:t>
                      </a:r>
                      <a:endParaRPr lang="es-ES" sz="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990410"/>
                  </a:ext>
                </a:extLst>
              </a:tr>
              <a:tr h="171285"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VE/VCO2 slope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32 (6)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29 (6)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0,269</a:t>
                      </a:r>
                      <a:endParaRPr lang="es-ES" sz="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2088207"/>
                  </a:ext>
                </a:extLst>
              </a:tr>
              <a:tr h="162291"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PetCO2 (mmHg)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29 (6)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30 (4)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>
                          <a:solidFill>
                            <a:schemeClr val="tx1"/>
                          </a:solidFill>
                          <a:effectLst/>
                        </a:rPr>
                        <a:t>0,599</a:t>
                      </a:r>
                      <a:endParaRPr lang="es-ES" sz="80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7328387"/>
                  </a:ext>
                </a:extLst>
              </a:tr>
              <a:tr h="176600">
                <a:tc>
                  <a:txBody>
                    <a:bodyPr/>
                    <a:lstStyle/>
                    <a:p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VE/VCO2</a:t>
                      </a:r>
                      <a:endParaRPr lang="es-ES" sz="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36 (7)</a:t>
                      </a:r>
                      <a:endParaRPr lang="es-ES" sz="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33 (20)</a:t>
                      </a:r>
                      <a:endParaRPr lang="es-ES" sz="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800" kern="100" dirty="0">
                          <a:solidFill>
                            <a:schemeClr val="tx1"/>
                          </a:solidFill>
                          <a:effectLst/>
                        </a:rPr>
                        <a:t>0,761</a:t>
                      </a:r>
                      <a:endParaRPr lang="es-ES" sz="8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5586189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1AE9CC5F-8A8B-296B-37E0-EE4C85ABB7DA}"/>
              </a:ext>
            </a:extLst>
          </p:cNvPr>
          <p:cNvSpPr txBox="1"/>
          <p:nvPr/>
        </p:nvSpPr>
        <p:spPr>
          <a:xfrm>
            <a:off x="469018" y="1829894"/>
            <a:ext cx="39588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§"/>
            </a:pPr>
            <a:r>
              <a:rPr lang="es-ES" sz="11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3 (75%) complicaciones pulmonares </a:t>
            </a:r>
          </a:p>
          <a:p>
            <a:pPr>
              <a:buClr>
                <a:schemeClr val="accent3">
                  <a:lumMod val="60000"/>
                  <a:lumOff val="40000"/>
                </a:schemeClr>
              </a:buClr>
            </a:pPr>
            <a:endParaRPr lang="es-ES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chemeClr val="accent3">
                  <a:lumMod val="60000"/>
                  <a:lumOff val="40000"/>
                </a:schemeClr>
              </a:buClr>
              <a:buFont typeface="Wingdings" pitchFamily="2" charset="2"/>
              <a:buChar char="§"/>
            </a:pPr>
            <a:r>
              <a:rPr lang="es-ES" sz="11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 (25%) complicaciones pulmonares y cardiovasculares</a:t>
            </a:r>
            <a:endParaRPr lang="es-ES" sz="11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75057E2-D9E3-A76C-039D-7A1C1F1E2AE0}"/>
              </a:ext>
            </a:extLst>
          </p:cNvPr>
          <p:cNvSpPr txBox="1"/>
          <p:nvPr/>
        </p:nvSpPr>
        <p:spPr>
          <a:xfrm>
            <a:off x="343922" y="643689"/>
            <a:ext cx="4014540" cy="369332"/>
          </a:xfrm>
          <a:prstGeom prst="rect">
            <a:avLst/>
          </a:prstGeom>
          <a:gradFill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27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accent3">
                    <a:lumMod val="50000"/>
                  </a:schemeClr>
                </a:solidFill>
              </a:rPr>
              <a:t>Resultados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23CFFFF-F0AA-C5A2-6889-58AC70F4EA37}"/>
              </a:ext>
            </a:extLst>
          </p:cNvPr>
          <p:cNvSpPr txBox="1"/>
          <p:nvPr/>
        </p:nvSpPr>
        <p:spPr>
          <a:xfrm>
            <a:off x="4826806" y="3112175"/>
            <a:ext cx="4158632" cy="338554"/>
          </a:xfrm>
          <a:prstGeom prst="rect">
            <a:avLst/>
          </a:prstGeom>
          <a:gradFill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2700000" scaled="1"/>
          </a:gradFill>
          <a:ln w="15875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23BA55-0D7D-72D6-9E8A-B7F1D76C6787}"/>
              </a:ext>
            </a:extLst>
          </p:cNvPr>
          <p:cNvSpPr txBox="1"/>
          <p:nvPr/>
        </p:nvSpPr>
        <p:spPr>
          <a:xfrm>
            <a:off x="4826806" y="3450729"/>
            <a:ext cx="4158632" cy="1569660"/>
          </a:xfrm>
          <a:prstGeom prst="rect">
            <a:avLst/>
          </a:prstGeom>
          <a:gradFill>
            <a:gsLst>
              <a:gs pos="0">
                <a:schemeClr val="accent3">
                  <a:lumMod val="5000"/>
                  <a:lumOff val="95000"/>
                </a:schemeClr>
              </a:gs>
              <a:gs pos="12000">
                <a:schemeClr val="accent3">
                  <a:lumMod val="45000"/>
                  <a:lumOff val="55000"/>
                </a:schemeClr>
              </a:gs>
              <a:gs pos="38000">
                <a:schemeClr val="accent3">
                  <a:lumMod val="45000"/>
                  <a:lumOff val="55000"/>
                </a:schemeClr>
              </a:gs>
              <a:gs pos="58000">
                <a:schemeClr val="accent3">
                  <a:lumMod val="30000"/>
                  <a:lumOff val="70000"/>
                </a:schemeClr>
              </a:gs>
            </a:gsLst>
            <a:lin ang="2700000" scaled="1"/>
          </a:gradFill>
          <a:ln w="1270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3"/>
              </a:buClr>
              <a:buFont typeface="Wingdings" pitchFamily="2" charset="2"/>
              <a:buChar char="Ø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chemeClr val="accent3"/>
              </a:buClr>
              <a:buFont typeface="Wingdings" pitchFamily="2" charset="2"/>
              <a:buChar char="Ø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EPOC, cardiopatía isquémica y lobectomía por TRC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más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riesgo de complicaciones postoperatorias</a:t>
            </a:r>
          </a:p>
          <a:p>
            <a:pPr>
              <a:buClr>
                <a:schemeClr val="accent3"/>
              </a:buClr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chemeClr val="accent3"/>
              </a:buClr>
              <a:buFont typeface="Wingdings" pitchFamily="2" charset="2"/>
              <a:buChar char="Ø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No existe significación estadística en la predicción de complicaciones postoperatorias mediante la pendiente VE/VCO2 en comparación con el VO2</a:t>
            </a:r>
          </a:p>
          <a:p>
            <a:pPr>
              <a:buClr>
                <a:schemeClr val="accent3"/>
              </a:buClr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7BBFA8F-77A2-3F89-0CE4-809FCF875ADB}"/>
              </a:ext>
            </a:extLst>
          </p:cNvPr>
          <p:cNvSpPr txBox="1"/>
          <p:nvPr/>
        </p:nvSpPr>
        <p:spPr>
          <a:xfrm>
            <a:off x="216451" y="4897279"/>
            <a:ext cx="41008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 2. Valores de espirometría y cicloergometría (mediana y RIQ)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FD101EB-7E8D-07F5-ACDA-37189237D7C4}"/>
              </a:ext>
            </a:extLst>
          </p:cNvPr>
          <p:cNvSpPr txBox="1"/>
          <p:nvPr/>
        </p:nvSpPr>
        <p:spPr>
          <a:xfrm>
            <a:off x="4386159" y="2567470"/>
            <a:ext cx="45651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Tabla 1. Características basales y tipo de intervención </a:t>
            </a:r>
            <a:endParaRPr lang="es-ES" sz="10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556B6A6-98DD-4833-2388-B3FB62DFC93F}"/>
              </a:ext>
            </a:extLst>
          </p:cNvPr>
          <p:cNvSpPr/>
          <p:nvPr/>
        </p:nvSpPr>
        <p:spPr>
          <a:xfrm>
            <a:off x="285879" y="4011870"/>
            <a:ext cx="3854073" cy="144055"/>
          </a:xfrm>
          <a:prstGeom prst="rect">
            <a:avLst/>
          </a:prstGeom>
          <a:noFill/>
          <a:ln>
            <a:solidFill>
              <a:srgbClr val="7FEA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3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E63EB71-C5A1-5DC9-D25B-660D9E602BE7}"/>
              </a:ext>
            </a:extLst>
          </p:cNvPr>
          <p:cNvSpPr/>
          <p:nvPr/>
        </p:nvSpPr>
        <p:spPr>
          <a:xfrm>
            <a:off x="285879" y="4347942"/>
            <a:ext cx="3854073" cy="144055"/>
          </a:xfrm>
          <a:prstGeom prst="rect">
            <a:avLst/>
          </a:prstGeom>
          <a:noFill/>
          <a:ln>
            <a:solidFill>
              <a:srgbClr val="7FEA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563</Words>
  <Application>Microsoft Macintosh PowerPoint</Application>
  <PresentationFormat>Presentación en pantalla (16:9)</PresentationFormat>
  <Paragraphs>139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Courier New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Jennifer López Martínez</cp:lastModifiedBy>
  <cp:revision>4</cp:revision>
  <dcterms:created xsi:type="dcterms:W3CDTF">2024-02-05T13:08:18Z</dcterms:created>
  <dcterms:modified xsi:type="dcterms:W3CDTF">2024-02-25T18:48:56Z</dcterms:modified>
</cp:coreProperties>
</file>