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66"/>
    <a:srgbClr val="CCFFFF"/>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505E3EF-67EA-436B-97B2-0124C06EBD24}" styleName="Estilo medio 4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06799F8-075E-4A3A-A7F6-7FBC6576F1A4}" styleName="Estilo temático 2 - Énfasis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7853C-536D-4A76-A0AE-DD22124D55A5}" styleName="Estilo temático 1 - Énfasis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586" y="77"/>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B0E0D6-9A4B-4C7B-B214-756174769FF6}" type="datetimeFigureOut">
              <a:rPr lang="es-ES" smtClean="0"/>
              <a:t>27/02/2024</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4E279C-B1DD-41EB-BD2A-6D93B6E881FF}" type="slidenum">
              <a:rPr lang="es-ES" smtClean="0"/>
              <a:t>‹Nº›</a:t>
            </a:fld>
            <a:endParaRPr lang="es-ES"/>
          </a:p>
        </p:txBody>
      </p:sp>
    </p:spTree>
    <p:extLst>
      <p:ext uri="{BB962C8B-B14F-4D97-AF65-F5344CB8AC3E}">
        <p14:creationId xmlns:p14="http://schemas.microsoft.com/office/powerpoint/2010/main" val="25862252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494E279C-B1DD-41EB-BD2A-6D93B6E881FF}" type="slidenum">
              <a:rPr lang="es-ES" smtClean="0"/>
              <a:t>2</a:t>
            </a:fld>
            <a:endParaRPr lang="es-ES"/>
          </a:p>
        </p:txBody>
      </p:sp>
    </p:spTree>
    <p:extLst>
      <p:ext uri="{BB962C8B-B14F-4D97-AF65-F5344CB8AC3E}">
        <p14:creationId xmlns:p14="http://schemas.microsoft.com/office/powerpoint/2010/main" val="1360877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t>27/02/2024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t>27/02/2024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t>27/02/2024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B3797998-9048-4197-8B94-06E5B01BB0B8}" type="datetimeFigureOut">
              <a:rPr lang="es-ES" smtClean="0"/>
              <a:t>27/02/2024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B3797998-9048-4197-8B94-06E5B01BB0B8}" type="datetimeFigureOut">
              <a:rPr lang="es-ES" smtClean="0"/>
              <a:t>27/02/2024</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B3797998-9048-4197-8B94-06E5B01BB0B8}" type="datetimeFigureOut">
              <a:rPr lang="es-ES" smtClean="0"/>
              <a:t>27/02/2024</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3797998-9048-4197-8B94-06E5B01BB0B8}" type="datetimeFigureOut">
              <a:rPr lang="es-ES" smtClean="0"/>
              <a:t>27/02/2024</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t>27/02/2024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t>27/02/2024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t>27/02/2024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t>27/02/2024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3797998-9048-4197-8B94-06E5B01BB0B8}" type="datetimeFigureOut">
              <a:rPr lang="es-ES" smtClean="0"/>
              <a:t>27/02/2024</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94B0F5F-5024-49B7-9CAD-3470FD1D7550}"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02BB16C6-9929-F65A-E264-E7B184C23429}"/>
              </a:ext>
            </a:extLst>
          </p:cNvPr>
          <p:cNvSpPr>
            <a:spLocks noGrp="1"/>
          </p:cNvSpPr>
          <p:nvPr>
            <p:ph type="ctrTitle"/>
          </p:nvPr>
        </p:nvSpPr>
        <p:spPr>
          <a:xfrm>
            <a:off x="1957868" y="13750"/>
            <a:ext cx="7151452" cy="1102519"/>
          </a:xfrm>
          <a:solidFill>
            <a:schemeClr val="accent3">
              <a:lumMod val="20000"/>
              <a:lumOff val="80000"/>
            </a:schemeClr>
          </a:solidFill>
          <a:ln w="28575">
            <a:solidFill>
              <a:schemeClr val="accent3">
                <a:lumMod val="50000"/>
              </a:schemeClr>
            </a:solidFill>
          </a:ln>
        </p:spPr>
        <p:txBody>
          <a:bodyPr>
            <a:normAutofit fontScale="90000"/>
          </a:bodyPr>
          <a:lstStyle/>
          <a:p>
            <a:r>
              <a:rPr lang="es-ES" sz="2000" dirty="0"/>
              <a:t>ANALISIS DE LAS CARACTERISTICAS DE LOS PACIENTES CON DIAGNOSTICO DE CÁNCER DE PULMÓN EN UN HOSPITAL DE SEGUNDO NIVEL  </a:t>
            </a:r>
            <a:br>
              <a:rPr lang="es-ES" sz="2000" dirty="0"/>
            </a:br>
            <a:r>
              <a:rPr lang="es-ES" sz="1200" dirty="0"/>
              <a:t>A.G. Badillo Melgar, M. Morales González, A. M. Burgos Pimentel, M.C. </a:t>
            </a:r>
            <a:r>
              <a:rPr lang="es-ES" sz="1200" dirty="0" err="1"/>
              <a:t>Yanlli</a:t>
            </a:r>
            <a:r>
              <a:rPr lang="es-ES" sz="1200" dirty="0"/>
              <a:t> </a:t>
            </a:r>
            <a:r>
              <a:rPr lang="es-ES" sz="1200" dirty="0" err="1"/>
              <a:t>Bonduki</a:t>
            </a:r>
            <a:r>
              <a:rPr lang="es-ES" sz="1200" dirty="0"/>
              <a:t>, B. Herrero González. Hospital Punta Europa, Algeciras.</a:t>
            </a:r>
            <a:endParaRPr lang="es-ES" dirty="0"/>
          </a:p>
        </p:txBody>
      </p:sp>
      <p:sp>
        <p:nvSpPr>
          <p:cNvPr id="8" name="CuadroTexto 7">
            <a:extLst>
              <a:ext uri="{FF2B5EF4-FFF2-40B4-BE49-F238E27FC236}">
                <a16:creationId xmlns:a16="http://schemas.microsoft.com/office/drawing/2014/main" id="{51AADA31-63F0-929B-D9D6-CF25AC0863C6}"/>
              </a:ext>
            </a:extLst>
          </p:cNvPr>
          <p:cNvSpPr txBox="1"/>
          <p:nvPr/>
        </p:nvSpPr>
        <p:spPr>
          <a:xfrm>
            <a:off x="179512" y="1131949"/>
            <a:ext cx="3816424" cy="984885"/>
          </a:xfrm>
          <a:prstGeom prst="rect">
            <a:avLst/>
          </a:prstGeom>
          <a:ln>
            <a:solidFill>
              <a:schemeClr val="accent3">
                <a:lumMod val="50000"/>
              </a:schemeClr>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s-ES" sz="1600" dirty="0"/>
              <a:t>OBJETIVO</a:t>
            </a:r>
          </a:p>
          <a:p>
            <a:pPr algn="ctr"/>
            <a:r>
              <a:rPr lang="es-ES" sz="1400" dirty="0"/>
              <a:t>Analizar las características de los pacientes diagnosticados de cáncer de pulmón en nuestra área</a:t>
            </a:r>
          </a:p>
        </p:txBody>
      </p:sp>
      <p:sp>
        <p:nvSpPr>
          <p:cNvPr id="9" name="CuadroTexto 8">
            <a:extLst>
              <a:ext uri="{FF2B5EF4-FFF2-40B4-BE49-F238E27FC236}">
                <a16:creationId xmlns:a16="http://schemas.microsoft.com/office/drawing/2014/main" id="{043ED35E-CE29-4D69-50F6-2AC9E123A9D1}"/>
              </a:ext>
            </a:extLst>
          </p:cNvPr>
          <p:cNvSpPr txBox="1"/>
          <p:nvPr/>
        </p:nvSpPr>
        <p:spPr>
          <a:xfrm>
            <a:off x="4069088" y="1140214"/>
            <a:ext cx="5041376" cy="984885"/>
          </a:xfrm>
          <a:prstGeom prst="rect">
            <a:avLst/>
          </a:prstGeom>
          <a:ln>
            <a:solidFill>
              <a:schemeClr val="accent3">
                <a:lumMod val="50000"/>
              </a:schemeClr>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s-ES" sz="1600" dirty="0"/>
              <a:t>MATERIAL Y METODOS</a:t>
            </a:r>
          </a:p>
          <a:p>
            <a:r>
              <a:rPr lang="es-ES" sz="1400" dirty="0"/>
              <a:t>Estudio descriptivo prospectivo de los pacientes diagnosticados de cáncer de pulmón en nuestra área a través de la consulta rápida iniciada en Junio-2023.  </a:t>
            </a:r>
          </a:p>
        </p:txBody>
      </p:sp>
      <p:sp>
        <p:nvSpPr>
          <p:cNvPr id="10" name="Rectángulo 9">
            <a:extLst>
              <a:ext uri="{FF2B5EF4-FFF2-40B4-BE49-F238E27FC236}">
                <a16:creationId xmlns:a16="http://schemas.microsoft.com/office/drawing/2014/main" id="{EA9ECA26-4621-11DA-56E8-B91AA1DDD5E3}"/>
              </a:ext>
            </a:extLst>
          </p:cNvPr>
          <p:cNvSpPr/>
          <p:nvPr/>
        </p:nvSpPr>
        <p:spPr>
          <a:xfrm>
            <a:off x="179512" y="2108568"/>
            <a:ext cx="8929808" cy="2911453"/>
          </a:xfrm>
          <a:prstGeom prst="rect">
            <a:avLst/>
          </a:prstGeom>
          <a:solidFill>
            <a:schemeClr val="accent3">
              <a:lumMod val="20000"/>
              <a:lumOff val="80000"/>
            </a:schemeClr>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graphicFrame>
        <p:nvGraphicFramePr>
          <p:cNvPr id="12" name="Tabla 11">
            <a:extLst>
              <a:ext uri="{FF2B5EF4-FFF2-40B4-BE49-F238E27FC236}">
                <a16:creationId xmlns:a16="http://schemas.microsoft.com/office/drawing/2014/main" id="{DB983A23-B3A4-9590-C873-6FE36974E0A0}"/>
              </a:ext>
            </a:extLst>
          </p:cNvPr>
          <p:cNvGraphicFramePr>
            <a:graphicFrameLocks noGrp="1"/>
          </p:cNvGraphicFramePr>
          <p:nvPr>
            <p:extLst>
              <p:ext uri="{D42A27DB-BD31-4B8C-83A1-F6EECF244321}">
                <p14:modId xmlns:p14="http://schemas.microsoft.com/office/powerpoint/2010/main" val="211592347"/>
              </p:ext>
            </p:extLst>
          </p:nvPr>
        </p:nvGraphicFramePr>
        <p:xfrm>
          <a:off x="323528" y="2875940"/>
          <a:ext cx="4408970" cy="1981200"/>
        </p:xfrm>
        <a:graphic>
          <a:graphicData uri="http://schemas.openxmlformats.org/drawingml/2006/table">
            <a:tbl>
              <a:tblPr firstRow="1" bandRow="1">
                <a:tableStyleId>{0505E3EF-67EA-436B-97B2-0124C06EBD24}</a:tableStyleId>
              </a:tblPr>
              <a:tblGrid>
                <a:gridCol w="1294816">
                  <a:extLst>
                    <a:ext uri="{9D8B030D-6E8A-4147-A177-3AD203B41FA5}">
                      <a16:colId xmlns:a16="http://schemas.microsoft.com/office/drawing/2014/main" val="2578998072"/>
                    </a:ext>
                  </a:extLst>
                </a:gridCol>
                <a:gridCol w="3114154">
                  <a:extLst>
                    <a:ext uri="{9D8B030D-6E8A-4147-A177-3AD203B41FA5}">
                      <a16:colId xmlns:a16="http://schemas.microsoft.com/office/drawing/2014/main" val="2378403602"/>
                    </a:ext>
                  </a:extLst>
                </a:gridCol>
              </a:tblGrid>
              <a:tr h="370840">
                <a:tc>
                  <a:txBody>
                    <a:bodyPr/>
                    <a:lstStyle/>
                    <a:p>
                      <a:r>
                        <a:rPr lang="es-ES" sz="1600" b="0" dirty="0"/>
                        <a:t>Sexo </a:t>
                      </a:r>
                    </a:p>
                  </a:txBody>
                  <a:tcPr/>
                </a:tc>
                <a:tc>
                  <a:txBody>
                    <a:bodyPr/>
                    <a:lstStyle/>
                    <a:p>
                      <a:r>
                        <a:rPr lang="es-ES" sz="1600" b="1" dirty="0">
                          <a:solidFill>
                            <a:schemeClr val="tx1"/>
                          </a:solidFill>
                        </a:rPr>
                        <a:t>Hombre 20 (83,3%) </a:t>
                      </a:r>
                    </a:p>
                    <a:p>
                      <a:r>
                        <a:rPr lang="es-ES" sz="1600" b="0" dirty="0"/>
                        <a:t>Mujer 4 (16,7%) </a:t>
                      </a:r>
                    </a:p>
                  </a:txBody>
                  <a:tcPr/>
                </a:tc>
                <a:extLst>
                  <a:ext uri="{0D108BD9-81ED-4DB2-BD59-A6C34878D82A}">
                    <a16:rowId xmlns:a16="http://schemas.microsoft.com/office/drawing/2014/main" val="4288476251"/>
                  </a:ext>
                </a:extLst>
              </a:tr>
              <a:tr h="370840">
                <a:tc>
                  <a:txBody>
                    <a:bodyPr/>
                    <a:lstStyle/>
                    <a:p>
                      <a:r>
                        <a:rPr lang="es-ES" sz="1600" dirty="0"/>
                        <a:t>Hábito tabáquico </a:t>
                      </a:r>
                    </a:p>
                  </a:txBody>
                  <a:tcPr/>
                </a:tc>
                <a:tc>
                  <a:txBody>
                    <a:bodyPr/>
                    <a:lstStyle/>
                    <a:p>
                      <a:r>
                        <a:rPr lang="es-ES" sz="1600" b="1" dirty="0">
                          <a:solidFill>
                            <a:schemeClr val="tx1"/>
                          </a:solidFill>
                        </a:rPr>
                        <a:t>Fumador activo 9 (37,5%) </a:t>
                      </a:r>
                    </a:p>
                    <a:p>
                      <a:r>
                        <a:rPr lang="es-ES" sz="1600" b="1" dirty="0">
                          <a:solidFill>
                            <a:schemeClr val="tx1"/>
                          </a:solidFill>
                        </a:rPr>
                        <a:t>Ex fumador 14 (58,3%) </a:t>
                      </a:r>
                    </a:p>
                    <a:p>
                      <a:r>
                        <a:rPr lang="es-ES" sz="1600" dirty="0"/>
                        <a:t>Nunca fumador 1 (4,2%)  </a:t>
                      </a:r>
                    </a:p>
                  </a:txBody>
                  <a:tcPr/>
                </a:tc>
                <a:extLst>
                  <a:ext uri="{0D108BD9-81ED-4DB2-BD59-A6C34878D82A}">
                    <a16:rowId xmlns:a16="http://schemas.microsoft.com/office/drawing/2014/main" val="2994253241"/>
                  </a:ext>
                </a:extLst>
              </a:tr>
              <a:tr h="370840">
                <a:tc>
                  <a:txBody>
                    <a:bodyPr/>
                    <a:lstStyle/>
                    <a:p>
                      <a:r>
                        <a:rPr lang="es-ES" sz="1600" dirty="0"/>
                        <a:t>Otras patologías </a:t>
                      </a:r>
                    </a:p>
                  </a:txBody>
                  <a:tcPr/>
                </a:tc>
                <a:tc>
                  <a:txBody>
                    <a:bodyPr/>
                    <a:lstStyle/>
                    <a:p>
                      <a:r>
                        <a:rPr lang="es-ES" sz="1600" dirty="0"/>
                        <a:t>EPOC 11 (45,8%) </a:t>
                      </a:r>
                    </a:p>
                    <a:p>
                      <a:r>
                        <a:rPr lang="es-ES" sz="1600" dirty="0" err="1"/>
                        <a:t>Antec</a:t>
                      </a:r>
                      <a:r>
                        <a:rPr lang="es-ES" sz="1600" dirty="0"/>
                        <a:t>. Oncológico 7 (29,2%) </a:t>
                      </a:r>
                    </a:p>
                  </a:txBody>
                  <a:tcPr/>
                </a:tc>
                <a:extLst>
                  <a:ext uri="{0D108BD9-81ED-4DB2-BD59-A6C34878D82A}">
                    <a16:rowId xmlns:a16="http://schemas.microsoft.com/office/drawing/2014/main" val="3519402501"/>
                  </a:ext>
                </a:extLst>
              </a:tr>
            </a:tbl>
          </a:graphicData>
        </a:graphic>
      </p:graphicFrame>
      <p:sp>
        <p:nvSpPr>
          <p:cNvPr id="23" name="CuadroTexto 22">
            <a:extLst>
              <a:ext uri="{FF2B5EF4-FFF2-40B4-BE49-F238E27FC236}">
                <a16:creationId xmlns:a16="http://schemas.microsoft.com/office/drawing/2014/main" id="{33ABEB59-18C5-8F38-5E82-083FB5E29D72}"/>
              </a:ext>
            </a:extLst>
          </p:cNvPr>
          <p:cNvSpPr txBox="1"/>
          <p:nvPr/>
        </p:nvSpPr>
        <p:spPr>
          <a:xfrm>
            <a:off x="178368" y="2116834"/>
            <a:ext cx="1618733" cy="400110"/>
          </a:xfrm>
          <a:prstGeom prst="rect">
            <a:avLst/>
          </a:prstGeom>
          <a:noFill/>
          <a:ln>
            <a:solidFill>
              <a:schemeClr val="accent3">
                <a:lumMod val="50000"/>
              </a:schemeClr>
            </a:solidFill>
          </a:ln>
        </p:spPr>
        <p:txBody>
          <a:bodyPr wrap="square" rtlCol="0">
            <a:spAutoFit/>
          </a:bodyPr>
          <a:lstStyle/>
          <a:p>
            <a:r>
              <a:rPr lang="es-ES" sz="2000" dirty="0"/>
              <a:t>RESULTADOS</a:t>
            </a:r>
            <a:r>
              <a:rPr lang="es-ES" dirty="0"/>
              <a:t> </a:t>
            </a:r>
          </a:p>
        </p:txBody>
      </p:sp>
      <p:sp>
        <p:nvSpPr>
          <p:cNvPr id="25" name="Rectángulo: esquinas redondeadas 24">
            <a:extLst>
              <a:ext uri="{FF2B5EF4-FFF2-40B4-BE49-F238E27FC236}">
                <a16:creationId xmlns:a16="http://schemas.microsoft.com/office/drawing/2014/main" id="{4F968DF4-B5D5-7ABB-858C-6667D3E7F078}"/>
              </a:ext>
            </a:extLst>
          </p:cNvPr>
          <p:cNvSpPr/>
          <p:nvPr/>
        </p:nvSpPr>
        <p:spPr>
          <a:xfrm>
            <a:off x="1957868" y="2184657"/>
            <a:ext cx="2774630" cy="615194"/>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s-ES" dirty="0">
                <a:solidFill>
                  <a:schemeClr val="tx1"/>
                </a:solidFill>
              </a:rPr>
              <a:t>Diagnostico de cáncer de pulmón: </a:t>
            </a:r>
            <a:r>
              <a:rPr lang="es-ES" b="1" dirty="0">
                <a:solidFill>
                  <a:schemeClr val="tx1"/>
                </a:solidFill>
              </a:rPr>
              <a:t>24 pacientes </a:t>
            </a:r>
          </a:p>
        </p:txBody>
      </p:sp>
      <p:graphicFrame>
        <p:nvGraphicFramePr>
          <p:cNvPr id="26" name="Tabla 25">
            <a:extLst>
              <a:ext uri="{FF2B5EF4-FFF2-40B4-BE49-F238E27FC236}">
                <a16:creationId xmlns:a16="http://schemas.microsoft.com/office/drawing/2014/main" id="{EBB32E8C-BA25-5D5D-83BE-7575EBDC98BF}"/>
              </a:ext>
            </a:extLst>
          </p:cNvPr>
          <p:cNvGraphicFramePr>
            <a:graphicFrameLocks noGrp="1"/>
          </p:cNvGraphicFramePr>
          <p:nvPr>
            <p:extLst>
              <p:ext uri="{D42A27DB-BD31-4B8C-83A1-F6EECF244321}">
                <p14:modId xmlns:p14="http://schemas.microsoft.com/office/powerpoint/2010/main" val="4116782832"/>
              </p:ext>
            </p:extLst>
          </p:nvPr>
        </p:nvGraphicFramePr>
        <p:xfrm>
          <a:off x="4978820" y="2632100"/>
          <a:ext cx="3985668" cy="2225040"/>
        </p:xfrm>
        <a:graphic>
          <a:graphicData uri="http://schemas.openxmlformats.org/drawingml/2006/table">
            <a:tbl>
              <a:tblPr firstRow="1" bandRow="1">
                <a:tableStyleId>{F5AB1C69-6EDB-4FF4-983F-18BD219EF322}</a:tableStyleId>
              </a:tblPr>
              <a:tblGrid>
                <a:gridCol w="2473500">
                  <a:extLst>
                    <a:ext uri="{9D8B030D-6E8A-4147-A177-3AD203B41FA5}">
                      <a16:colId xmlns:a16="http://schemas.microsoft.com/office/drawing/2014/main" val="3174325786"/>
                    </a:ext>
                  </a:extLst>
                </a:gridCol>
                <a:gridCol w="1512168">
                  <a:extLst>
                    <a:ext uri="{9D8B030D-6E8A-4147-A177-3AD203B41FA5}">
                      <a16:colId xmlns:a16="http://schemas.microsoft.com/office/drawing/2014/main" val="1304659660"/>
                    </a:ext>
                  </a:extLst>
                </a:gridCol>
              </a:tblGrid>
              <a:tr h="370840">
                <a:tc gridSpan="2">
                  <a:txBody>
                    <a:bodyPr/>
                    <a:lstStyle/>
                    <a:p>
                      <a:pPr algn="ctr"/>
                      <a:r>
                        <a:rPr lang="es-ES" dirty="0"/>
                        <a:t>SÍNTOMAS </a:t>
                      </a:r>
                    </a:p>
                  </a:txBody>
                  <a:tcPr/>
                </a:tc>
                <a:tc hMerge="1">
                  <a:txBody>
                    <a:bodyPr/>
                    <a:lstStyle/>
                    <a:p>
                      <a:endParaRPr lang="es-ES" dirty="0"/>
                    </a:p>
                  </a:txBody>
                  <a:tcPr/>
                </a:tc>
                <a:extLst>
                  <a:ext uri="{0D108BD9-81ED-4DB2-BD59-A6C34878D82A}">
                    <a16:rowId xmlns:a16="http://schemas.microsoft.com/office/drawing/2014/main" val="1474181291"/>
                  </a:ext>
                </a:extLst>
              </a:tr>
              <a:tr h="370840">
                <a:tc>
                  <a:txBody>
                    <a:bodyPr/>
                    <a:lstStyle/>
                    <a:p>
                      <a:r>
                        <a:rPr lang="es-ES" dirty="0"/>
                        <a:t>Síndrome constitucional</a:t>
                      </a:r>
                    </a:p>
                  </a:txBody>
                  <a:tcPr/>
                </a:tc>
                <a:tc>
                  <a:txBody>
                    <a:bodyPr/>
                    <a:lstStyle/>
                    <a:p>
                      <a:r>
                        <a:rPr lang="es-ES" dirty="0"/>
                        <a:t>25%</a:t>
                      </a:r>
                    </a:p>
                  </a:txBody>
                  <a:tcPr/>
                </a:tc>
                <a:extLst>
                  <a:ext uri="{0D108BD9-81ED-4DB2-BD59-A6C34878D82A}">
                    <a16:rowId xmlns:a16="http://schemas.microsoft.com/office/drawing/2014/main" val="362347656"/>
                  </a:ext>
                </a:extLst>
              </a:tr>
              <a:tr h="370840">
                <a:tc>
                  <a:txBody>
                    <a:bodyPr/>
                    <a:lstStyle/>
                    <a:p>
                      <a:r>
                        <a:rPr lang="es-ES" dirty="0"/>
                        <a:t>Dolor </a:t>
                      </a:r>
                    </a:p>
                  </a:txBody>
                  <a:tcPr/>
                </a:tc>
                <a:tc>
                  <a:txBody>
                    <a:bodyPr/>
                    <a:lstStyle/>
                    <a:p>
                      <a:r>
                        <a:rPr lang="es-ES" dirty="0"/>
                        <a:t>16,7%</a:t>
                      </a:r>
                    </a:p>
                  </a:txBody>
                  <a:tcPr/>
                </a:tc>
                <a:extLst>
                  <a:ext uri="{0D108BD9-81ED-4DB2-BD59-A6C34878D82A}">
                    <a16:rowId xmlns:a16="http://schemas.microsoft.com/office/drawing/2014/main" val="2775922182"/>
                  </a:ext>
                </a:extLst>
              </a:tr>
              <a:tr h="370840">
                <a:tc>
                  <a:txBody>
                    <a:bodyPr/>
                    <a:lstStyle/>
                    <a:p>
                      <a:r>
                        <a:rPr lang="es-ES" dirty="0"/>
                        <a:t>Tos</a:t>
                      </a:r>
                    </a:p>
                  </a:txBody>
                  <a:tcPr/>
                </a:tc>
                <a:tc>
                  <a:txBody>
                    <a:bodyPr/>
                    <a:lstStyle/>
                    <a:p>
                      <a:r>
                        <a:rPr lang="es-ES" dirty="0"/>
                        <a:t>16,7%</a:t>
                      </a:r>
                    </a:p>
                  </a:txBody>
                  <a:tcPr/>
                </a:tc>
                <a:extLst>
                  <a:ext uri="{0D108BD9-81ED-4DB2-BD59-A6C34878D82A}">
                    <a16:rowId xmlns:a16="http://schemas.microsoft.com/office/drawing/2014/main" val="946964099"/>
                  </a:ext>
                </a:extLst>
              </a:tr>
              <a:tr h="370840">
                <a:tc>
                  <a:txBody>
                    <a:bodyPr/>
                    <a:lstStyle/>
                    <a:p>
                      <a:r>
                        <a:rPr lang="es-ES" dirty="0"/>
                        <a:t>Hemoptisis</a:t>
                      </a:r>
                    </a:p>
                  </a:txBody>
                  <a:tcPr/>
                </a:tc>
                <a:tc>
                  <a:txBody>
                    <a:bodyPr/>
                    <a:lstStyle/>
                    <a:p>
                      <a:r>
                        <a:rPr lang="es-ES" dirty="0"/>
                        <a:t>20,8%</a:t>
                      </a:r>
                    </a:p>
                  </a:txBody>
                  <a:tcPr/>
                </a:tc>
                <a:extLst>
                  <a:ext uri="{0D108BD9-81ED-4DB2-BD59-A6C34878D82A}">
                    <a16:rowId xmlns:a16="http://schemas.microsoft.com/office/drawing/2014/main" val="2566117532"/>
                  </a:ext>
                </a:extLst>
              </a:tr>
              <a:tr h="370840">
                <a:tc>
                  <a:txBody>
                    <a:bodyPr/>
                    <a:lstStyle/>
                    <a:p>
                      <a:r>
                        <a:rPr lang="es-ES" b="1" dirty="0"/>
                        <a:t>Asintomático</a:t>
                      </a:r>
                    </a:p>
                  </a:txBody>
                  <a:tcPr/>
                </a:tc>
                <a:tc>
                  <a:txBody>
                    <a:bodyPr/>
                    <a:lstStyle/>
                    <a:p>
                      <a:r>
                        <a:rPr lang="es-ES" b="1" dirty="0"/>
                        <a:t>25%</a:t>
                      </a:r>
                    </a:p>
                  </a:txBody>
                  <a:tcPr/>
                </a:tc>
                <a:extLst>
                  <a:ext uri="{0D108BD9-81ED-4DB2-BD59-A6C34878D82A}">
                    <a16:rowId xmlns:a16="http://schemas.microsoft.com/office/drawing/2014/main" val="1482660195"/>
                  </a:ext>
                </a:extLst>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esquinas redondeadas 3">
            <a:extLst>
              <a:ext uri="{FF2B5EF4-FFF2-40B4-BE49-F238E27FC236}">
                <a16:creationId xmlns:a16="http://schemas.microsoft.com/office/drawing/2014/main" id="{F68E0F12-1ED7-6286-AA6A-A73F8E62E222}"/>
              </a:ext>
            </a:extLst>
          </p:cNvPr>
          <p:cNvSpPr/>
          <p:nvPr/>
        </p:nvSpPr>
        <p:spPr>
          <a:xfrm>
            <a:off x="107504" y="627535"/>
            <a:ext cx="9001000" cy="3096344"/>
          </a:xfrm>
          <a:prstGeom prst="round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s-ES" dirty="0"/>
          </a:p>
        </p:txBody>
      </p:sp>
      <p:sp>
        <p:nvSpPr>
          <p:cNvPr id="7" name="Rectángulo 6">
            <a:extLst>
              <a:ext uri="{FF2B5EF4-FFF2-40B4-BE49-F238E27FC236}">
                <a16:creationId xmlns:a16="http://schemas.microsoft.com/office/drawing/2014/main" id="{36700049-2C4F-DD6B-F2BE-E5965769ADC3}"/>
              </a:ext>
            </a:extLst>
          </p:cNvPr>
          <p:cNvSpPr/>
          <p:nvPr/>
        </p:nvSpPr>
        <p:spPr>
          <a:xfrm>
            <a:off x="1979712" y="123478"/>
            <a:ext cx="1656184" cy="432048"/>
          </a:xfrm>
          <a:prstGeom prst="rect">
            <a:avLst/>
          </a:prstGeom>
          <a:solidFill>
            <a:schemeClr val="accent3">
              <a:lumMod val="75000"/>
            </a:schemeClr>
          </a:solid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2000" dirty="0"/>
              <a:t>RESULTADOS</a:t>
            </a:r>
            <a:r>
              <a:rPr lang="es-ES" dirty="0"/>
              <a:t> </a:t>
            </a:r>
          </a:p>
        </p:txBody>
      </p:sp>
      <p:sp>
        <p:nvSpPr>
          <p:cNvPr id="14" name="Rectángulo: esquinas redondeadas 13">
            <a:extLst>
              <a:ext uri="{FF2B5EF4-FFF2-40B4-BE49-F238E27FC236}">
                <a16:creationId xmlns:a16="http://schemas.microsoft.com/office/drawing/2014/main" id="{595AED21-95CE-6B48-0776-ED27853E7511}"/>
              </a:ext>
            </a:extLst>
          </p:cNvPr>
          <p:cNvSpPr/>
          <p:nvPr/>
        </p:nvSpPr>
        <p:spPr>
          <a:xfrm>
            <a:off x="107504" y="3811190"/>
            <a:ext cx="8928992" cy="1177158"/>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s-ES" sz="1400"/>
              <a:t>CONCLUSIÓN </a:t>
            </a:r>
            <a:endParaRPr lang="es-ES" sz="1400" dirty="0"/>
          </a:p>
          <a:p>
            <a:pPr algn="ctr"/>
            <a:r>
              <a:rPr lang="es-ES" sz="1400" dirty="0"/>
              <a:t>Un tercio de los pacientes con cáncer de pulmón en nuestra área son diagnosticados a través de BF siendo la histología más frecuente el adenocarcinoma. </a:t>
            </a:r>
          </a:p>
          <a:p>
            <a:pPr algn="ctr"/>
            <a:r>
              <a:rPr lang="es-ES" sz="1400" dirty="0"/>
              <a:t>La mayoría de los pacientes se diagnostican en un estadio avanzado de la enfermedad. </a:t>
            </a:r>
          </a:p>
          <a:p>
            <a:pPr algn="ctr"/>
            <a:r>
              <a:rPr lang="es-ES" sz="1400" dirty="0"/>
              <a:t>Los pacientes derivados a Cirugía de tórax tienen una demora de 2 meses y medio de media </a:t>
            </a:r>
          </a:p>
        </p:txBody>
      </p:sp>
      <p:graphicFrame>
        <p:nvGraphicFramePr>
          <p:cNvPr id="18" name="Tabla 17">
            <a:extLst>
              <a:ext uri="{FF2B5EF4-FFF2-40B4-BE49-F238E27FC236}">
                <a16:creationId xmlns:a16="http://schemas.microsoft.com/office/drawing/2014/main" id="{95779A32-6FF0-001C-40B5-3A33D0E8B21D}"/>
              </a:ext>
            </a:extLst>
          </p:cNvPr>
          <p:cNvGraphicFramePr>
            <a:graphicFrameLocks noGrp="1"/>
          </p:cNvGraphicFramePr>
          <p:nvPr>
            <p:extLst>
              <p:ext uri="{D42A27DB-BD31-4B8C-83A1-F6EECF244321}">
                <p14:modId xmlns:p14="http://schemas.microsoft.com/office/powerpoint/2010/main" val="13099546"/>
              </p:ext>
            </p:extLst>
          </p:nvPr>
        </p:nvGraphicFramePr>
        <p:xfrm>
          <a:off x="395536" y="771550"/>
          <a:ext cx="2520280" cy="1296144"/>
        </p:xfrm>
        <a:graphic>
          <a:graphicData uri="http://schemas.openxmlformats.org/drawingml/2006/table">
            <a:tbl>
              <a:tblPr firstRow="1" bandRow="1">
                <a:tableStyleId>{F5AB1C69-6EDB-4FF4-983F-18BD219EF322}</a:tableStyleId>
              </a:tblPr>
              <a:tblGrid>
                <a:gridCol w="1260140">
                  <a:extLst>
                    <a:ext uri="{9D8B030D-6E8A-4147-A177-3AD203B41FA5}">
                      <a16:colId xmlns:a16="http://schemas.microsoft.com/office/drawing/2014/main" val="2713925766"/>
                    </a:ext>
                  </a:extLst>
                </a:gridCol>
                <a:gridCol w="1260140">
                  <a:extLst>
                    <a:ext uri="{9D8B030D-6E8A-4147-A177-3AD203B41FA5}">
                      <a16:colId xmlns:a16="http://schemas.microsoft.com/office/drawing/2014/main" val="3817283389"/>
                    </a:ext>
                  </a:extLst>
                </a:gridCol>
              </a:tblGrid>
              <a:tr h="324036">
                <a:tc gridSpan="2">
                  <a:txBody>
                    <a:bodyPr/>
                    <a:lstStyle/>
                    <a:p>
                      <a:pPr algn="ctr"/>
                      <a:r>
                        <a:rPr lang="es-ES" sz="1400" dirty="0"/>
                        <a:t>PRUEBAS DE IMAGEN </a:t>
                      </a:r>
                    </a:p>
                  </a:txBody>
                  <a:tcPr/>
                </a:tc>
                <a:tc hMerge="1">
                  <a:txBody>
                    <a:bodyPr/>
                    <a:lstStyle/>
                    <a:p>
                      <a:endParaRPr lang="es-ES" dirty="0"/>
                    </a:p>
                  </a:txBody>
                  <a:tcPr/>
                </a:tc>
                <a:extLst>
                  <a:ext uri="{0D108BD9-81ED-4DB2-BD59-A6C34878D82A}">
                    <a16:rowId xmlns:a16="http://schemas.microsoft.com/office/drawing/2014/main" val="3117362734"/>
                  </a:ext>
                </a:extLst>
              </a:tr>
              <a:tr h="324036">
                <a:tc>
                  <a:txBody>
                    <a:bodyPr/>
                    <a:lstStyle/>
                    <a:p>
                      <a:r>
                        <a:rPr lang="es-ES" sz="1400" dirty="0"/>
                        <a:t>TC tórax</a:t>
                      </a:r>
                    </a:p>
                  </a:txBody>
                  <a:tcPr/>
                </a:tc>
                <a:tc>
                  <a:txBody>
                    <a:bodyPr/>
                    <a:lstStyle/>
                    <a:p>
                      <a:pPr algn="ctr"/>
                      <a:r>
                        <a:rPr lang="es-ES" sz="1400" dirty="0"/>
                        <a:t>100% </a:t>
                      </a:r>
                    </a:p>
                  </a:txBody>
                  <a:tcPr/>
                </a:tc>
                <a:extLst>
                  <a:ext uri="{0D108BD9-81ED-4DB2-BD59-A6C34878D82A}">
                    <a16:rowId xmlns:a16="http://schemas.microsoft.com/office/drawing/2014/main" val="2976274796"/>
                  </a:ext>
                </a:extLst>
              </a:tr>
              <a:tr h="324036">
                <a:tc>
                  <a:txBody>
                    <a:bodyPr/>
                    <a:lstStyle/>
                    <a:p>
                      <a:r>
                        <a:rPr lang="es-ES" sz="1400" dirty="0"/>
                        <a:t>PET-TC </a:t>
                      </a:r>
                    </a:p>
                  </a:txBody>
                  <a:tcPr/>
                </a:tc>
                <a:tc>
                  <a:txBody>
                    <a:bodyPr/>
                    <a:lstStyle/>
                    <a:p>
                      <a:pPr algn="ctr"/>
                      <a:r>
                        <a:rPr lang="es-ES" sz="1400" dirty="0"/>
                        <a:t>83,3%</a:t>
                      </a:r>
                    </a:p>
                  </a:txBody>
                  <a:tcPr/>
                </a:tc>
                <a:extLst>
                  <a:ext uri="{0D108BD9-81ED-4DB2-BD59-A6C34878D82A}">
                    <a16:rowId xmlns:a16="http://schemas.microsoft.com/office/drawing/2014/main" val="2526393312"/>
                  </a:ext>
                </a:extLst>
              </a:tr>
              <a:tr h="324036">
                <a:tc>
                  <a:txBody>
                    <a:bodyPr/>
                    <a:lstStyle/>
                    <a:p>
                      <a:r>
                        <a:rPr lang="es-ES" sz="1400" dirty="0"/>
                        <a:t>RNM</a:t>
                      </a:r>
                    </a:p>
                  </a:txBody>
                  <a:tcPr/>
                </a:tc>
                <a:tc>
                  <a:txBody>
                    <a:bodyPr/>
                    <a:lstStyle/>
                    <a:p>
                      <a:pPr algn="ctr"/>
                      <a:r>
                        <a:rPr lang="es-ES" sz="1400" dirty="0"/>
                        <a:t>75% </a:t>
                      </a:r>
                    </a:p>
                  </a:txBody>
                  <a:tcPr/>
                </a:tc>
                <a:extLst>
                  <a:ext uri="{0D108BD9-81ED-4DB2-BD59-A6C34878D82A}">
                    <a16:rowId xmlns:a16="http://schemas.microsoft.com/office/drawing/2014/main" val="3054284497"/>
                  </a:ext>
                </a:extLst>
              </a:tr>
            </a:tbl>
          </a:graphicData>
        </a:graphic>
      </p:graphicFrame>
      <p:graphicFrame>
        <p:nvGraphicFramePr>
          <p:cNvPr id="19" name="Tabla 18">
            <a:extLst>
              <a:ext uri="{FF2B5EF4-FFF2-40B4-BE49-F238E27FC236}">
                <a16:creationId xmlns:a16="http://schemas.microsoft.com/office/drawing/2014/main" id="{B294B728-A4F0-D30F-1792-52D2CCD19B1F}"/>
              </a:ext>
            </a:extLst>
          </p:cNvPr>
          <p:cNvGraphicFramePr>
            <a:graphicFrameLocks noGrp="1"/>
          </p:cNvGraphicFramePr>
          <p:nvPr>
            <p:extLst>
              <p:ext uri="{D42A27DB-BD31-4B8C-83A1-F6EECF244321}">
                <p14:modId xmlns:p14="http://schemas.microsoft.com/office/powerpoint/2010/main" val="2637962932"/>
              </p:ext>
            </p:extLst>
          </p:nvPr>
        </p:nvGraphicFramePr>
        <p:xfrm>
          <a:off x="395536" y="2161602"/>
          <a:ext cx="2520280" cy="1490268"/>
        </p:xfrm>
        <a:graphic>
          <a:graphicData uri="http://schemas.openxmlformats.org/drawingml/2006/table">
            <a:tbl>
              <a:tblPr firstRow="1" bandRow="1">
                <a:tableStyleId>{F5AB1C69-6EDB-4FF4-983F-18BD219EF322}</a:tableStyleId>
              </a:tblPr>
              <a:tblGrid>
                <a:gridCol w="1260140">
                  <a:extLst>
                    <a:ext uri="{9D8B030D-6E8A-4147-A177-3AD203B41FA5}">
                      <a16:colId xmlns:a16="http://schemas.microsoft.com/office/drawing/2014/main" val="3426308211"/>
                    </a:ext>
                  </a:extLst>
                </a:gridCol>
                <a:gridCol w="1260140">
                  <a:extLst>
                    <a:ext uri="{9D8B030D-6E8A-4147-A177-3AD203B41FA5}">
                      <a16:colId xmlns:a16="http://schemas.microsoft.com/office/drawing/2014/main" val="2952484843"/>
                    </a:ext>
                  </a:extLst>
                </a:gridCol>
              </a:tblGrid>
              <a:tr h="324036">
                <a:tc gridSpan="2">
                  <a:txBody>
                    <a:bodyPr/>
                    <a:lstStyle/>
                    <a:p>
                      <a:pPr algn="ctr"/>
                      <a:r>
                        <a:rPr lang="es-ES" sz="1400" dirty="0"/>
                        <a:t>PRUEBAS DIAGNÓSTICAS REALIZADAS </a:t>
                      </a:r>
                    </a:p>
                  </a:txBody>
                  <a:tcPr/>
                </a:tc>
                <a:tc hMerge="1">
                  <a:txBody>
                    <a:bodyPr/>
                    <a:lstStyle/>
                    <a:p>
                      <a:endParaRPr lang="es-ES" dirty="0"/>
                    </a:p>
                  </a:txBody>
                  <a:tcPr/>
                </a:tc>
                <a:extLst>
                  <a:ext uri="{0D108BD9-81ED-4DB2-BD59-A6C34878D82A}">
                    <a16:rowId xmlns:a16="http://schemas.microsoft.com/office/drawing/2014/main" val="4284271304"/>
                  </a:ext>
                </a:extLst>
              </a:tr>
              <a:tr h="324036">
                <a:tc>
                  <a:txBody>
                    <a:bodyPr/>
                    <a:lstStyle/>
                    <a:p>
                      <a:r>
                        <a:rPr lang="es-ES" sz="1400" dirty="0"/>
                        <a:t>BF </a:t>
                      </a:r>
                    </a:p>
                  </a:txBody>
                  <a:tcPr/>
                </a:tc>
                <a:tc>
                  <a:txBody>
                    <a:bodyPr/>
                    <a:lstStyle/>
                    <a:p>
                      <a:pPr algn="ctr"/>
                      <a:r>
                        <a:rPr lang="es-ES" sz="1400" dirty="0"/>
                        <a:t>54,2%</a:t>
                      </a:r>
                    </a:p>
                  </a:txBody>
                  <a:tcPr/>
                </a:tc>
                <a:extLst>
                  <a:ext uri="{0D108BD9-81ED-4DB2-BD59-A6C34878D82A}">
                    <a16:rowId xmlns:a16="http://schemas.microsoft.com/office/drawing/2014/main" val="2459580042"/>
                  </a:ext>
                </a:extLst>
              </a:tr>
              <a:tr h="324036">
                <a:tc>
                  <a:txBody>
                    <a:bodyPr/>
                    <a:lstStyle/>
                    <a:p>
                      <a:r>
                        <a:rPr lang="es-ES" sz="1400" dirty="0"/>
                        <a:t>EBUS</a:t>
                      </a:r>
                    </a:p>
                  </a:txBody>
                  <a:tcPr/>
                </a:tc>
                <a:tc>
                  <a:txBody>
                    <a:bodyPr/>
                    <a:lstStyle/>
                    <a:p>
                      <a:pPr algn="ctr"/>
                      <a:r>
                        <a:rPr lang="es-ES" sz="1400" dirty="0"/>
                        <a:t>45,8%</a:t>
                      </a:r>
                    </a:p>
                  </a:txBody>
                  <a:tcPr/>
                </a:tc>
                <a:extLst>
                  <a:ext uri="{0D108BD9-81ED-4DB2-BD59-A6C34878D82A}">
                    <a16:rowId xmlns:a16="http://schemas.microsoft.com/office/drawing/2014/main" val="1840973092"/>
                  </a:ext>
                </a:extLst>
              </a:tr>
              <a:tr h="324036">
                <a:tc>
                  <a:txBody>
                    <a:bodyPr/>
                    <a:lstStyle/>
                    <a:p>
                      <a:r>
                        <a:rPr lang="es-ES" sz="1400" dirty="0"/>
                        <a:t>BAG</a:t>
                      </a:r>
                    </a:p>
                  </a:txBody>
                  <a:tcPr/>
                </a:tc>
                <a:tc>
                  <a:txBody>
                    <a:bodyPr/>
                    <a:lstStyle/>
                    <a:p>
                      <a:pPr algn="ctr"/>
                      <a:r>
                        <a:rPr lang="es-ES" sz="1400" dirty="0"/>
                        <a:t>25% </a:t>
                      </a:r>
                    </a:p>
                  </a:txBody>
                  <a:tcPr/>
                </a:tc>
                <a:extLst>
                  <a:ext uri="{0D108BD9-81ED-4DB2-BD59-A6C34878D82A}">
                    <a16:rowId xmlns:a16="http://schemas.microsoft.com/office/drawing/2014/main" val="3851107689"/>
                  </a:ext>
                </a:extLst>
              </a:tr>
            </a:tbl>
          </a:graphicData>
        </a:graphic>
      </p:graphicFrame>
      <p:sp>
        <p:nvSpPr>
          <p:cNvPr id="20" name="Rectángulo 19">
            <a:extLst>
              <a:ext uri="{FF2B5EF4-FFF2-40B4-BE49-F238E27FC236}">
                <a16:creationId xmlns:a16="http://schemas.microsoft.com/office/drawing/2014/main" id="{C2409217-4E56-AC44-01D6-6C1F6BDAF43A}"/>
              </a:ext>
            </a:extLst>
          </p:cNvPr>
          <p:cNvSpPr/>
          <p:nvPr/>
        </p:nvSpPr>
        <p:spPr>
          <a:xfrm>
            <a:off x="3203848" y="690232"/>
            <a:ext cx="5400600" cy="432048"/>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s-ES" sz="1400" dirty="0"/>
              <a:t>Método diagnostico más frecuente en nuestra área: BF (33,3%) </a:t>
            </a:r>
          </a:p>
        </p:txBody>
      </p:sp>
      <p:sp>
        <p:nvSpPr>
          <p:cNvPr id="21" name="Rectángulo 20">
            <a:extLst>
              <a:ext uri="{FF2B5EF4-FFF2-40B4-BE49-F238E27FC236}">
                <a16:creationId xmlns:a16="http://schemas.microsoft.com/office/drawing/2014/main" id="{FE107D15-1A88-909A-C4A9-DBF50E3114A9}"/>
              </a:ext>
            </a:extLst>
          </p:cNvPr>
          <p:cNvSpPr/>
          <p:nvPr/>
        </p:nvSpPr>
        <p:spPr>
          <a:xfrm>
            <a:off x="3203848" y="1203598"/>
            <a:ext cx="3168354" cy="108012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s-ES" sz="1400" dirty="0"/>
              <a:t>Histología más frecuente: </a:t>
            </a:r>
          </a:p>
          <a:p>
            <a:pPr marL="285750" indent="-285750">
              <a:buFontTx/>
              <a:buChar char="-"/>
            </a:pPr>
            <a:r>
              <a:rPr lang="es-ES" sz="1400" dirty="0"/>
              <a:t>Adenocarcinoma: 41,7% </a:t>
            </a:r>
          </a:p>
          <a:p>
            <a:pPr marL="285750" indent="-285750">
              <a:buFontTx/>
              <a:buChar char="-"/>
            </a:pPr>
            <a:r>
              <a:rPr lang="es-ES" sz="1400" dirty="0"/>
              <a:t>Carcinoma células escamosas: 16,7% </a:t>
            </a:r>
          </a:p>
          <a:p>
            <a:pPr marL="285750" indent="-285750">
              <a:buFontTx/>
              <a:buChar char="-"/>
            </a:pPr>
            <a:r>
              <a:rPr lang="es-ES" sz="1400" dirty="0"/>
              <a:t>Carcinoma células pequeñas: 12,5% </a:t>
            </a:r>
          </a:p>
        </p:txBody>
      </p:sp>
      <p:sp>
        <p:nvSpPr>
          <p:cNvPr id="22" name="Rectángulo 21">
            <a:extLst>
              <a:ext uri="{FF2B5EF4-FFF2-40B4-BE49-F238E27FC236}">
                <a16:creationId xmlns:a16="http://schemas.microsoft.com/office/drawing/2014/main" id="{F037EACC-B3B0-2A6C-3C2B-F8EDCB53BCB9}"/>
              </a:ext>
            </a:extLst>
          </p:cNvPr>
          <p:cNvSpPr/>
          <p:nvPr/>
        </p:nvSpPr>
        <p:spPr>
          <a:xfrm>
            <a:off x="6453688" y="1203598"/>
            <a:ext cx="2510800" cy="1080120"/>
          </a:xfrm>
          <a:prstGeom prst="rect">
            <a:avLst/>
          </a:prstGeom>
        </p:spPr>
        <p:style>
          <a:lnRef idx="1">
            <a:schemeClr val="accent3"/>
          </a:lnRef>
          <a:fillRef idx="2">
            <a:schemeClr val="accent3"/>
          </a:fillRef>
          <a:effectRef idx="1">
            <a:schemeClr val="accent3"/>
          </a:effectRef>
          <a:fontRef idx="minor">
            <a:schemeClr val="dk1"/>
          </a:fontRef>
        </p:style>
        <p:txBody>
          <a:bodyPr numCol="2" rtlCol="0" anchor="ctr"/>
          <a:lstStyle/>
          <a:p>
            <a:r>
              <a:rPr lang="es-ES" sz="1400" dirty="0"/>
              <a:t>Estadio: </a:t>
            </a:r>
          </a:p>
          <a:p>
            <a:pPr marL="285750" indent="-285750" algn="ctr">
              <a:buFontTx/>
              <a:buChar char="-"/>
            </a:pPr>
            <a:r>
              <a:rPr lang="es-ES" sz="1400" dirty="0"/>
              <a:t>IA: 12,5%</a:t>
            </a:r>
          </a:p>
          <a:p>
            <a:pPr marL="285750" indent="-285750" algn="ctr">
              <a:buFontTx/>
              <a:buChar char="-"/>
            </a:pPr>
            <a:r>
              <a:rPr lang="es-ES" sz="1400" dirty="0"/>
              <a:t>IB: 4,2% </a:t>
            </a:r>
          </a:p>
          <a:p>
            <a:pPr marL="285750" indent="-285750" algn="ctr">
              <a:buFontTx/>
              <a:buChar char="-"/>
            </a:pPr>
            <a:r>
              <a:rPr lang="es-ES" sz="1400" dirty="0"/>
              <a:t>IIB: 8,3% </a:t>
            </a:r>
          </a:p>
          <a:p>
            <a:pPr marL="285750" indent="-285750" algn="ctr">
              <a:buFontTx/>
              <a:buChar char="-"/>
            </a:pPr>
            <a:r>
              <a:rPr lang="es-ES" sz="1400" dirty="0"/>
              <a:t>IIIA: 12,5% </a:t>
            </a:r>
          </a:p>
          <a:p>
            <a:pPr marL="285750" indent="-285750" algn="ctr">
              <a:buFontTx/>
              <a:buChar char="-"/>
            </a:pPr>
            <a:endParaRPr lang="es-ES" sz="1400" dirty="0"/>
          </a:p>
          <a:p>
            <a:pPr marL="285750" indent="-285750" algn="ctr">
              <a:buFontTx/>
              <a:buChar char="-"/>
            </a:pPr>
            <a:r>
              <a:rPr lang="es-ES" sz="1400" b="1" dirty="0">
                <a:solidFill>
                  <a:schemeClr val="tx1"/>
                </a:solidFill>
              </a:rPr>
              <a:t>IIIB: 16,7% </a:t>
            </a:r>
          </a:p>
          <a:p>
            <a:pPr marL="285750" indent="-285750" algn="ctr">
              <a:buFontTx/>
              <a:buChar char="-"/>
            </a:pPr>
            <a:r>
              <a:rPr lang="es-ES" sz="1400" dirty="0"/>
              <a:t>IIIC: 8,3% </a:t>
            </a:r>
          </a:p>
          <a:p>
            <a:pPr marL="285750" indent="-285750" algn="ctr">
              <a:buFontTx/>
              <a:buChar char="-"/>
            </a:pPr>
            <a:r>
              <a:rPr lang="es-ES" sz="1400" dirty="0"/>
              <a:t>IVA: 4,2% </a:t>
            </a:r>
          </a:p>
          <a:p>
            <a:pPr marL="285750" indent="-285750" algn="ctr">
              <a:buFontTx/>
              <a:buChar char="-"/>
            </a:pPr>
            <a:r>
              <a:rPr lang="es-ES" sz="1400" b="1" dirty="0">
                <a:solidFill>
                  <a:schemeClr val="tx1"/>
                </a:solidFill>
              </a:rPr>
              <a:t>IVB: 25% </a:t>
            </a:r>
          </a:p>
        </p:txBody>
      </p:sp>
      <p:sp>
        <p:nvSpPr>
          <p:cNvPr id="23" name="Rectángulo 22">
            <a:extLst>
              <a:ext uri="{FF2B5EF4-FFF2-40B4-BE49-F238E27FC236}">
                <a16:creationId xmlns:a16="http://schemas.microsoft.com/office/drawing/2014/main" id="{43F28706-0784-D1F9-37F6-16CDEE9334AF}"/>
              </a:ext>
            </a:extLst>
          </p:cNvPr>
          <p:cNvSpPr/>
          <p:nvPr/>
        </p:nvSpPr>
        <p:spPr>
          <a:xfrm>
            <a:off x="3203848" y="2355726"/>
            <a:ext cx="3168354" cy="1296144"/>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s-ES" sz="1400" dirty="0"/>
              <a:t>Comité de tumores: </a:t>
            </a:r>
          </a:p>
          <a:p>
            <a:pPr marL="285750" indent="-285750">
              <a:buFontTx/>
              <a:buChar char="-"/>
            </a:pPr>
            <a:r>
              <a:rPr lang="es-ES" sz="1400" dirty="0"/>
              <a:t>Derivar a oncología médica: 45,5%</a:t>
            </a:r>
          </a:p>
          <a:p>
            <a:pPr marL="285750" indent="-285750">
              <a:buFontTx/>
              <a:buChar char="-"/>
            </a:pPr>
            <a:r>
              <a:rPr lang="es-ES" sz="1400" dirty="0"/>
              <a:t>Derivar a oncología médica y RT: 22,7%  </a:t>
            </a:r>
          </a:p>
          <a:p>
            <a:pPr marL="285750" indent="-285750">
              <a:buFontTx/>
              <a:buChar char="-"/>
            </a:pPr>
            <a:r>
              <a:rPr lang="es-ES" sz="1400" dirty="0"/>
              <a:t>Derivar a Cirugía torácica: 31,8% </a:t>
            </a:r>
          </a:p>
        </p:txBody>
      </p:sp>
      <p:sp>
        <p:nvSpPr>
          <p:cNvPr id="24" name="Rectángulo 23">
            <a:extLst>
              <a:ext uri="{FF2B5EF4-FFF2-40B4-BE49-F238E27FC236}">
                <a16:creationId xmlns:a16="http://schemas.microsoft.com/office/drawing/2014/main" id="{D084F775-FF1B-C5B4-0AED-EEA3FF32ABD9}"/>
              </a:ext>
            </a:extLst>
          </p:cNvPr>
          <p:cNvSpPr/>
          <p:nvPr/>
        </p:nvSpPr>
        <p:spPr>
          <a:xfrm>
            <a:off x="6453688" y="2355726"/>
            <a:ext cx="2510800" cy="1296144"/>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s-ES" sz="1400" dirty="0"/>
              <a:t>Tiempo de espera: </a:t>
            </a:r>
          </a:p>
          <a:p>
            <a:endParaRPr lang="es-ES" sz="1400" dirty="0"/>
          </a:p>
          <a:p>
            <a:pPr marL="285750" indent="-285750">
              <a:buFontTx/>
              <a:buChar char="-"/>
            </a:pPr>
            <a:r>
              <a:rPr lang="es-ES" sz="1400" dirty="0"/>
              <a:t>Oncología Médica: 6,94 días </a:t>
            </a:r>
          </a:p>
          <a:p>
            <a:pPr marL="285750" indent="-285750">
              <a:buFontTx/>
              <a:buChar char="-"/>
            </a:pPr>
            <a:r>
              <a:rPr lang="es-ES" sz="1400" dirty="0"/>
              <a:t>Oncología RT: 8,4 días </a:t>
            </a:r>
          </a:p>
          <a:p>
            <a:pPr marL="285750" indent="-285750">
              <a:buFontTx/>
              <a:buChar char="-"/>
            </a:pPr>
            <a:r>
              <a:rPr lang="es-ES" sz="1400" b="1" dirty="0">
                <a:solidFill>
                  <a:schemeClr val="tx1"/>
                </a:solidFill>
              </a:rPr>
              <a:t>Cirugía de tórax: 77,29 días</a:t>
            </a:r>
          </a:p>
          <a:p>
            <a:r>
              <a:rPr lang="es-ES" sz="1400" b="1" dirty="0">
                <a:solidFill>
                  <a:srgbClr val="FF0000"/>
                </a:solidFill>
              </a:rPr>
              <a:t> </a:t>
            </a: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189</TotalTime>
  <Words>370</Words>
  <Application>Microsoft Office PowerPoint</Application>
  <PresentationFormat>Presentación en pantalla (16:9)</PresentationFormat>
  <Paragraphs>73</Paragraphs>
  <Slides>2</Slides>
  <Notes>1</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2</vt:i4>
      </vt:variant>
    </vt:vector>
  </HeadingPairs>
  <TitlesOfParts>
    <vt:vector size="5" baseType="lpstr">
      <vt:lpstr>Arial</vt:lpstr>
      <vt:lpstr>Calibri</vt:lpstr>
      <vt:lpstr>Tema de Office</vt:lpstr>
      <vt:lpstr>ANALISIS DE LAS CARACTERISTICAS DE LOS PACIENTES CON DIAGNOSTICO DE CÁNCER DE PULMÓN EN UN HOSPITAL DE SEGUNDO NIVEL   A.G. Badillo Melgar, M. Morales González, A. M. Burgos Pimentel, M.C. Yanlli Bonduki, B. Herrero González. Hospital Punta Europa, Algeciras.</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Ana Gloria Badillo Melgar</cp:lastModifiedBy>
  <cp:revision>11</cp:revision>
  <dcterms:created xsi:type="dcterms:W3CDTF">2024-02-05T13:08:18Z</dcterms:created>
  <dcterms:modified xsi:type="dcterms:W3CDTF">2024-02-27T19:58:56Z</dcterms:modified>
</cp:coreProperties>
</file>