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6" userDrawn="1">
          <p15:clr>
            <a:srgbClr val="A4A3A4"/>
          </p15:clr>
        </p15:guide>
        <p15:guide id="2" pos="38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2326"/>
        <p:guide pos="385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2239645" y="332105"/>
            <a:ext cx="9888220" cy="554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990"/>
              <a:buFont typeface="Arial" panose="020B0604020202020204"/>
              <a:buNone/>
            </a:pPr>
            <a:r>
              <a:rPr lang="es-ES" sz="24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Utilidad de la selenoproteómica en el diagnóstico precoz </a:t>
            </a:r>
            <a:br>
              <a:rPr lang="es-ES" sz="24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s-ES" sz="24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del cáncer de pulmón</a:t>
            </a:r>
            <a:endParaRPr sz="2400"/>
          </a:p>
        </p:txBody>
      </p:sp>
      <p:sp>
        <p:nvSpPr>
          <p:cNvPr id="85" name="Google Shape;85;p13"/>
          <p:cNvSpPr txBox="1"/>
          <p:nvPr/>
        </p:nvSpPr>
        <p:spPr>
          <a:xfrm>
            <a:off x="3491865" y="974725"/>
            <a:ext cx="8282940" cy="427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rPr>
              <a:t>Luis Alejandro Padrón Fraysse. F.E.A Neumología Hospital Juan Ramón Jiménez</a:t>
            </a:r>
            <a:endParaRPr lang="es-ES" sz="1600">
              <a:solidFill>
                <a:schemeClr val="dk1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511810" y="1717675"/>
            <a:ext cx="5621020" cy="735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 selenio (Se) inhibe el proceso oncogénico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574675" y="2273935"/>
            <a:ext cx="2021840" cy="2109470"/>
          </a:xfrm>
          <a:prstGeom prst="ellipse">
            <a:avLst/>
          </a:prstGeom>
          <a:solidFill>
            <a:srgbClr val="B6D7A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561975" y="2409190"/>
            <a:ext cx="2021840" cy="1849120"/>
          </a:xfrm>
          <a:prstGeom prst="ellipse">
            <a:avLst/>
          </a:prstGeom>
          <a:solidFill>
            <a:srgbClr val="D9D9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  <a:sym typeface="Calibri" panose="020F0502020204030204"/>
            </a:endParaRPr>
          </a:p>
        </p:txBody>
      </p:sp>
      <p:cxnSp>
        <p:nvCxnSpPr>
          <p:cNvPr id="89" name="Google Shape;89;p13"/>
          <p:cNvCxnSpPr>
            <a:stCxn id="88" idx="1"/>
          </p:cNvCxnSpPr>
          <p:nvPr/>
        </p:nvCxnSpPr>
        <p:spPr>
          <a:xfrm>
            <a:off x="858520" y="2680335"/>
            <a:ext cx="1279525" cy="139954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0" name="Google Shape;90;p13"/>
          <p:cNvCxnSpPr/>
          <p:nvPr/>
        </p:nvCxnSpPr>
        <p:spPr>
          <a:xfrm rot="10800000" flipH="1">
            <a:off x="812165" y="3312795"/>
            <a:ext cx="614680" cy="62992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" name="Google Shape;91;p13"/>
          <p:cNvSpPr txBox="1"/>
          <p:nvPr/>
        </p:nvSpPr>
        <p:spPr>
          <a:xfrm>
            <a:off x="1222375" y="2764790"/>
            <a:ext cx="1581785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SELENO-P</a:t>
            </a:r>
            <a:endParaRPr lang="es-ES" sz="1200" b="1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967105" y="3648075"/>
            <a:ext cx="898525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eGPx</a:t>
            </a:r>
            <a:endParaRPr lang="es-ES" sz="1200" b="1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28955" y="3031490"/>
            <a:ext cx="898525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SeAlb</a:t>
            </a:r>
            <a:endParaRPr lang="es-ES" sz="1200" b="1"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2660650" y="2265045"/>
            <a:ext cx="4065270" cy="1428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3937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Glutatión peroxidasa extracelular 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37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Selenoproteína P 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37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Selenoalbúmina 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6125845" y="1768475"/>
            <a:ext cx="5653405" cy="101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solidFill>
                  <a:srgbClr val="38761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Analizar y comparar el selenoproteoma en suero de pacientes 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528955" y="4848225"/>
            <a:ext cx="4191000" cy="190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>
                <a:solidFill>
                  <a:srgbClr val="38761D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METODOLOGÍA </a:t>
            </a: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925" lvl="0" indent="-1390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Estudio observacional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1925" lvl="0" indent="-1390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Incluídos 156 sujetos</a:t>
            </a:r>
            <a:endParaRPr>
              <a:solidFill>
                <a:srgbClr val="222222"/>
              </a:solidFill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6706235" y="2817495"/>
            <a:ext cx="5367020" cy="1454785"/>
            <a:chOff x="10561" y="4550"/>
            <a:chExt cx="8452" cy="2291"/>
          </a:xfrm>
        </p:grpSpPr>
        <p:sp>
          <p:nvSpPr>
            <p:cNvPr id="96" name="Google Shape;96;p13"/>
            <p:cNvSpPr txBox="1"/>
            <p:nvPr/>
          </p:nvSpPr>
          <p:spPr>
            <a:xfrm>
              <a:off x="10561" y="5159"/>
              <a:ext cx="1354" cy="10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CP</a:t>
              </a:r>
              <a:endParaRPr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n=29</a:t>
              </a:r>
              <a:endParaRPr lang="es-ES"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Google Shape;97;p13"/>
            <p:cNvSpPr txBox="1"/>
            <p:nvPr/>
          </p:nvSpPr>
          <p:spPr>
            <a:xfrm>
              <a:off x="12024" y="5159"/>
              <a:ext cx="1593" cy="10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EPOC</a:t>
              </a:r>
              <a:endParaRPr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n=55</a:t>
              </a:r>
              <a:endParaRPr lang="es-ES"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Google Shape;98;p13"/>
            <p:cNvSpPr txBox="1"/>
            <p:nvPr/>
          </p:nvSpPr>
          <p:spPr>
            <a:xfrm>
              <a:off x="13546" y="5159"/>
              <a:ext cx="2596" cy="1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EPOC + CP</a:t>
              </a:r>
              <a:endParaRPr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s-ES" sz="1000" b="1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cohorte CHAIN</a:t>
              </a:r>
              <a:r>
                <a:rPr lang="es-ES" sz="10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sz="10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n=16</a:t>
              </a:r>
              <a:endParaRPr lang="es-ES"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16362" y="5159"/>
              <a:ext cx="1302" cy="10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CS</a:t>
              </a:r>
              <a:endParaRPr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n=56</a:t>
              </a:r>
              <a:endParaRPr lang="es-ES" sz="16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11835" y="6827"/>
              <a:ext cx="7178" cy="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>
                <a:solidFill>
                  <a:schemeClr val="dk1"/>
                </a:solidFill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endParaRPr>
            </a:p>
          </p:txBody>
        </p:sp>
        <p:cxnSp>
          <p:nvCxnSpPr>
            <p:cNvPr id="101" name="Google Shape;101;p13"/>
            <p:cNvCxnSpPr/>
            <p:nvPr/>
          </p:nvCxnSpPr>
          <p:spPr>
            <a:xfrm rot="10800000" flipH="1">
              <a:off x="11354" y="4550"/>
              <a:ext cx="5720" cy="11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" name="Google Shape;102;p13"/>
            <p:cNvCxnSpPr/>
            <p:nvPr/>
          </p:nvCxnSpPr>
          <p:spPr>
            <a:xfrm>
              <a:off x="11368" y="4581"/>
              <a:ext cx="1" cy="367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12641" y="4573"/>
              <a:ext cx="1" cy="511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05" name="Google Shape;105;p13"/>
            <p:cNvCxnSpPr/>
            <p:nvPr/>
          </p:nvCxnSpPr>
          <p:spPr>
            <a:xfrm>
              <a:off x="14468" y="4573"/>
              <a:ext cx="1" cy="511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06" name="Google Shape;106;p13"/>
            <p:cNvCxnSpPr/>
            <p:nvPr/>
          </p:nvCxnSpPr>
          <p:spPr>
            <a:xfrm>
              <a:off x="17094" y="4559"/>
              <a:ext cx="22" cy="586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pic>
        <p:nvPicPr>
          <p:cNvPr id="107" name="Google Shape;107;p13" descr="Imagen"/>
          <p:cNvPicPr preferRelativeResize="0"/>
          <p:nvPr/>
        </p:nvPicPr>
        <p:blipFill rotWithShape="1">
          <a:blip r:embed="rId1"/>
          <a:srcRect t="11715"/>
          <a:stretch>
            <a:fillRect/>
          </a:stretch>
        </p:blipFill>
        <p:spPr>
          <a:xfrm>
            <a:off x="5078095" y="5285740"/>
            <a:ext cx="1475105" cy="123571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5202555" y="4895850"/>
            <a:ext cx="1475740" cy="46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000" rIns="45700" bIns="45000" anchor="t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r>
              <a:rPr lang="es-ES" sz="1600" i="0" u="none" strike="noStrike" cap="none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s-ES" sz="1600">
                <a:latin typeface="Arial" panose="020B0604020202020204" pitchFamily="34" charset="0"/>
                <a:cs typeface="Arial" panose="020B0604020202020204" pitchFamily="34" charset="0"/>
              </a:rPr>
              <a:t>SELENO</a:t>
            </a:r>
            <a:endParaRPr lang="es-ES" sz="1600" i="0" u="none" strike="noStrike" cap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7047230" y="4834890"/>
            <a:ext cx="1842135" cy="62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000" rIns="45700" bIns="45000" anchor="t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r>
              <a:rPr lang="es-ES" sz="1600" i="0" u="none" strike="noStrike" cap="none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es-ES" sz="1600">
                <a:latin typeface="Arial" panose="020B0604020202020204" pitchFamily="34" charset="0"/>
                <a:cs typeface="Arial" panose="020B0604020202020204" pitchFamily="34" charset="0"/>
              </a:rPr>
              <a:t>Análisis de valores y </a:t>
            </a:r>
            <a:r>
              <a:rPr lang="es-ES" sz="1400">
                <a:latin typeface="Arial" panose="020B0604020202020204" pitchFamily="34" charset="0"/>
                <a:cs typeface="Arial" panose="020B0604020202020204" pitchFamily="34" charset="0"/>
              </a:rPr>
              <a:t>[ ]</a:t>
            </a:r>
            <a:endParaRPr lang="es-ES" sz="1400" i="0" u="none" strike="noStrike" cap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38695" y="5517515"/>
            <a:ext cx="1581785" cy="100203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3"/>
          <p:cNvSpPr/>
          <p:nvPr/>
        </p:nvSpPr>
        <p:spPr>
          <a:xfrm>
            <a:off x="8966835" y="4808855"/>
            <a:ext cx="2560955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000" rIns="45700" bIns="45000" anchor="t" anchorCtr="0">
            <a:noAutofit/>
          </a:bodyPr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r>
              <a:rPr lang="es-ES" sz="16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1600" i="0" u="none" strike="noStrike" cap="none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ES" sz="1600">
                <a:latin typeface="Arial" panose="020B0604020202020204" pitchFamily="34" charset="0"/>
                <a:cs typeface="Arial" panose="020B0604020202020204" pitchFamily="34" charset="0"/>
              </a:rPr>
              <a:t>Comparación grupos</a:t>
            </a:r>
            <a:endParaRPr lang="es-ES" sz="1600" i="0" u="none" strike="noStrike" cap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5078095" y="6345555"/>
            <a:ext cx="2021840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1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200">
                <a:solidFill>
                  <a:schemeClr val="dk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  <a:sym typeface="Times New Roman" panose="02020603050405020304"/>
              </a:rPr>
              <a:t>AFC</a:t>
            </a:r>
            <a:r>
              <a:rPr lang="es-ES" sz="11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1200">
                <a:solidFill>
                  <a:schemeClr val="dk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  <a:sym typeface="Times New Roman" panose="02020603050405020304"/>
              </a:rPr>
              <a:t>SEC</a:t>
            </a:r>
            <a:r>
              <a:rPr lang="es-ES" sz="11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1200">
                <a:solidFill>
                  <a:schemeClr val="dk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  <a:sym typeface="Times New Roman" panose="02020603050405020304"/>
              </a:rPr>
              <a:t>ICP-MS</a:t>
            </a:r>
            <a:r>
              <a:rPr lang="es-ES" sz="11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1" name="Google Shape;121;p13"/>
          <p:cNvCxnSpPr/>
          <p:nvPr/>
        </p:nvCxnSpPr>
        <p:spPr>
          <a:xfrm>
            <a:off x="6257290" y="1746885"/>
            <a:ext cx="2540" cy="301371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13"/>
          <p:cNvCxnSpPr/>
          <p:nvPr/>
        </p:nvCxnSpPr>
        <p:spPr>
          <a:xfrm flipH="1">
            <a:off x="655320" y="4788535"/>
            <a:ext cx="5538470" cy="698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13"/>
          <p:cNvCxnSpPr/>
          <p:nvPr/>
        </p:nvCxnSpPr>
        <p:spPr>
          <a:xfrm flipH="1" flipV="1">
            <a:off x="655320" y="1645285"/>
            <a:ext cx="10926445" cy="1016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lgDash"/>
            <a:round/>
            <a:headEnd type="none" w="med" len="med"/>
            <a:tailEnd type="none" w="med" len="med"/>
          </a:ln>
        </p:spPr>
      </p:cxnSp>
      <p:pic>
        <p:nvPicPr>
          <p:cNvPr id="124" name="Google Shape;124;p1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479280" y="5271770"/>
            <a:ext cx="1535430" cy="13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3"/>
          <p:cNvSpPr/>
          <p:nvPr/>
        </p:nvSpPr>
        <p:spPr>
          <a:xfrm>
            <a:off x="3935730" y="4142740"/>
            <a:ext cx="1233170" cy="46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000" rIns="45700" bIns="45000" anchor="t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r>
              <a:rPr lang="es-ES" sz="1600">
                <a:latin typeface="Arial" panose="020B0604020202020204" pitchFamily="34" charset="0"/>
                <a:cs typeface="Arial" panose="020B0604020202020204" pitchFamily="34" charset="0"/>
              </a:rPr>
              <a:t>SELENO</a:t>
            </a:r>
            <a:endParaRPr lang="es-ES" sz="1600" i="0" u="none" strike="noStrike" cap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Google Shape;126;p13"/>
          <p:cNvSpPr/>
          <p:nvPr/>
        </p:nvSpPr>
        <p:spPr>
          <a:xfrm rot="5400000">
            <a:off x="4220210" y="2280920"/>
            <a:ext cx="257810" cy="3274695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1313815" y="4431665"/>
            <a:ext cx="748030" cy="46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000" rIns="45700" bIns="45000" anchor="t" anchorCtr="0">
            <a:noAutofit/>
          </a:bodyPr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r>
              <a:rPr lang="es-ES" sz="1300" b="1"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es-ES" sz="1300" b="1" i="0" u="none" strike="noStrike" cap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Google Shape;126;p13"/>
          <p:cNvSpPr/>
          <p:nvPr/>
        </p:nvSpPr>
        <p:spPr>
          <a:xfrm>
            <a:off x="4034790" y="5109845"/>
            <a:ext cx="257810" cy="1354455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-16234" y="395605"/>
            <a:ext cx="11841443" cy="6276091"/>
            <a:chOff x="-221" y="200"/>
            <a:chExt cx="14478" cy="7672"/>
          </a:xfrm>
        </p:grpSpPr>
        <p:grpSp>
          <p:nvGrpSpPr>
            <p:cNvPr id="132" name="Google Shape;132;p14"/>
            <p:cNvGrpSpPr/>
            <p:nvPr/>
          </p:nvGrpSpPr>
          <p:grpSpPr>
            <a:xfrm>
              <a:off x="24" y="3116"/>
              <a:ext cx="6395" cy="2425"/>
              <a:chOff x="1738125" y="653500"/>
              <a:chExt cx="5070025" cy="1918250"/>
            </a:xfrm>
          </p:grpSpPr>
          <p:grpSp>
            <p:nvGrpSpPr>
              <p:cNvPr id="133" name="Google Shape;133;p14"/>
              <p:cNvGrpSpPr/>
              <p:nvPr/>
            </p:nvGrpSpPr>
            <p:grpSpPr>
              <a:xfrm>
                <a:off x="1738125" y="653500"/>
                <a:ext cx="5070025" cy="1918250"/>
                <a:chOff x="2849200" y="661275"/>
                <a:chExt cx="5070025" cy="1918250"/>
              </a:xfrm>
            </p:grpSpPr>
            <p:pic>
              <p:nvPicPr>
                <p:cNvPr id="134" name="Google Shape;134;p14"/>
                <p:cNvPicPr preferRelativeResize="0"/>
                <p:nvPr/>
              </p:nvPicPr>
              <p:blipFill rotWithShape="1">
                <a:blip r:embed="rId1"/>
                <a:srcRect l="5739" t="66805" r="12030" b="3439"/>
                <a:stretch>
                  <a:fillRect/>
                </a:stretch>
              </p:blipFill>
              <p:spPr>
                <a:xfrm>
                  <a:off x="2849200" y="661275"/>
                  <a:ext cx="5070025" cy="19182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135" name="Google Shape;135;p14"/>
                <p:cNvGrpSpPr/>
                <p:nvPr/>
              </p:nvGrpSpPr>
              <p:grpSpPr>
                <a:xfrm>
                  <a:off x="3153497" y="2107754"/>
                  <a:ext cx="786729" cy="394827"/>
                  <a:chOff x="2275522" y="2099979"/>
                  <a:chExt cx="786729" cy="394827"/>
                </a:xfrm>
              </p:grpSpPr>
              <p:sp>
                <p:nvSpPr>
                  <p:cNvPr id="136" name="Google Shape;136;p14"/>
                  <p:cNvSpPr txBox="1"/>
                  <p:nvPr/>
                </p:nvSpPr>
                <p:spPr>
                  <a:xfrm rot="-5400000">
                    <a:off x="2141497" y="2234716"/>
                    <a:ext cx="357300" cy="89251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control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37" name="Google Shape;137;p14"/>
                  <p:cNvSpPr txBox="1"/>
                  <p:nvPr/>
                </p:nvSpPr>
                <p:spPr>
                  <a:xfrm rot="-5400000">
                    <a:off x="2382058" y="2218204"/>
                    <a:ext cx="312192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38" name="Google Shape;138;p14"/>
                  <p:cNvSpPr txBox="1"/>
                  <p:nvPr/>
                </p:nvSpPr>
                <p:spPr>
                  <a:xfrm rot="-5400000">
                    <a:off x="2604440" y="2254697"/>
                    <a:ext cx="391014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COPD-LC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39" name="Google Shape;139;p14"/>
                  <p:cNvSpPr txBox="1"/>
                  <p:nvPr/>
                </p:nvSpPr>
                <p:spPr>
                  <a:xfrm rot="-5400000">
                    <a:off x="2896710" y="2176316"/>
                    <a:ext cx="241878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</p:grpSp>
            <p:grpSp>
              <p:nvGrpSpPr>
                <p:cNvPr id="140" name="Google Shape;140;p14"/>
                <p:cNvGrpSpPr/>
                <p:nvPr/>
              </p:nvGrpSpPr>
              <p:grpSpPr>
                <a:xfrm>
                  <a:off x="4455797" y="2107754"/>
                  <a:ext cx="786729" cy="394827"/>
                  <a:chOff x="2275522" y="2099979"/>
                  <a:chExt cx="786729" cy="394827"/>
                </a:xfrm>
              </p:grpSpPr>
              <p:sp>
                <p:nvSpPr>
                  <p:cNvPr id="141" name="Google Shape;141;p14"/>
                  <p:cNvSpPr txBox="1"/>
                  <p:nvPr/>
                </p:nvSpPr>
                <p:spPr>
                  <a:xfrm rot="-5400000">
                    <a:off x="2141497" y="2234716"/>
                    <a:ext cx="357300" cy="89251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control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42" name="Google Shape;142;p14"/>
                  <p:cNvSpPr txBox="1"/>
                  <p:nvPr/>
                </p:nvSpPr>
                <p:spPr>
                  <a:xfrm rot="-5400000">
                    <a:off x="2382058" y="2218204"/>
                    <a:ext cx="312192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43" name="Google Shape;143;p14"/>
                  <p:cNvSpPr txBox="1"/>
                  <p:nvPr/>
                </p:nvSpPr>
                <p:spPr>
                  <a:xfrm rot="-5400000">
                    <a:off x="2604445" y="2254697"/>
                    <a:ext cx="391014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COPD-LC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44" name="Google Shape;144;p14"/>
                  <p:cNvSpPr txBox="1"/>
                  <p:nvPr/>
                </p:nvSpPr>
                <p:spPr>
                  <a:xfrm rot="-5400000">
                    <a:off x="2896710" y="2176316"/>
                    <a:ext cx="241878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</p:grpSp>
            <p:grpSp>
              <p:nvGrpSpPr>
                <p:cNvPr id="145" name="Google Shape;145;p14"/>
                <p:cNvGrpSpPr/>
                <p:nvPr/>
              </p:nvGrpSpPr>
              <p:grpSpPr>
                <a:xfrm>
                  <a:off x="5695947" y="2150125"/>
                  <a:ext cx="786729" cy="425496"/>
                  <a:chOff x="2275522" y="2099975"/>
                  <a:chExt cx="786729" cy="425496"/>
                </a:xfrm>
              </p:grpSpPr>
              <p:sp>
                <p:nvSpPr>
                  <p:cNvPr id="146" name="Google Shape;146;p14"/>
                  <p:cNvSpPr txBox="1"/>
                  <p:nvPr/>
                </p:nvSpPr>
                <p:spPr>
                  <a:xfrm rot="-5400000">
                    <a:off x="2141497" y="2234712"/>
                    <a:ext cx="357300" cy="89251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control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47" name="Google Shape;147;p14"/>
                  <p:cNvSpPr txBox="1"/>
                  <p:nvPr/>
                </p:nvSpPr>
                <p:spPr>
                  <a:xfrm rot="-5400000">
                    <a:off x="2382396" y="2217844"/>
                    <a:ext cx="311527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48" name="Google Shape;148;p14"/>
                  <p:cNvSpPr txBox="1"/>
                  <p:nvPr/>
                </p:nvSpPr>
                <p:spPr>
                  <a:xfrm rot="-5400000">
                    <a:off x="2589134" y="2270049"/>
                    <a:ext cx="421640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COPD-LC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49" name="Google Shape;149;p14"/>
                  <p:cNvSpPr txBox="1"/>
                  <p:nvPr/>
                </p:nvSpPr>
                <p:spPr>
                  <a:xfrm rot="-5400000">
                    <a:off x="2896698" y="2176324"/>
                    <a:ext cx="241902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</p:grpSp>
            <p:grpSp>
              <p:nvGrpSpPr>
                <p:cNvPr id="150" name="Google Shape;150;p14"/>
                <p:cNvGrpSpPr/>
                <p:nvPr/>
              </p:nvGrpSpPr>
              <p:grpSpPr>
                <a:xfrm>
                  <a:off x="7006022" y="2150125"/>
                  <a:ext cx="786729" cy="425499"/>
                  <a:chOff x="2275522" y="2099975"/>
                  <a:chExt cx="786729" cy="425499"/>
                </a:xfrm>
              </p:grpSpPr>
              <p:sp>
                <p:nvSpPr>
                  <p:cNvPr id="151" name="Google Shape;151;p14"/>
                  <p:cNvSpPr txBox="1"/>
                  <p:nvPr/>
                </p:nvSpPr>
                <p:spPr>
                  <a:xfrm rot="-5400000">
                    <a:off x="2141497" y="2234712"/>
                    <a:ext cx="357300" cy="89251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control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52" name="Google Shape;152;p14"/>
                  <p:cNvSpPr txBox="1"/>
                  <p:nvPr/>
                </p:nvSpPr>
                <p:spPr>
                  <a:xfrm rot="-5400000">
                    <a:off x="2382396" y="2217844"/>
                    <a:ext cx="311527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53" name="Google Shape;153;p14"/>
                  <p:cNvSpPr txBox="1"/>
                  <p:nvPr/>
                </p:nvSpPr>
                <p:spPr>
                  <a:xfrm rot="-5400000">
                    <a:off x="2589132" y="2270052"/>
                    <a:ext cx="421640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COPD-LC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  <p:sp>
                <p:nvSpPr>
                  <p:cNvPr id="154" name="Google Shape;154;p14"/>
                  <p:cNvSpPr txBox="1"/>
                  <p:nvPr/>
                </p:nvSpPr>
                <p:spPr>
                  <a:xfrm rot="-5400000">
                    <a:off x="2896698" y="2176324"/>
                    <a:ext cx="241902" cy="89204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t" anchorCtr="0">
                    <a:spAutoFit/>
                  </a:bodyPr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ES" sz="600" b="1">
                        <a:solidFill>
                          <a:schemeClr val="dk1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rPr>
                      <a:t>LC</a:t>
                    </a:r>
                    <a:endParaRPr sz="600" b="1">
                      <a:solidFill>
                        <a:schemeClr val="dk1"/>
                      </a:solidFill>
                      <a:latin typeface="Calibri" panose="020F0502020204030204"/>
                      <a:ea typeface="Calibri" panose="020F0502020204030204"/>
                      <a:cs typeface="Calibri" panose="020F0502020204030204"/>
                      <a:sym typeface="Calibri" panose="020F0502020204030204"/>
                    </a:endParaRPr>
                  </a:p>
                </p:txBody>
              </p:sp>
            </p:grpSp>
          </p:grpSp>
          <p:sp>
            <p:nvSpPr>
              <p:cNvPr id="155" name="Google Shape;155;p14"/>
              <p:cNvSpPr txBox="1"/>
              <p:nvPr/>
            </p:nvSpPr>
            <p:spPr>
              <a:xfrm>
                <a:off x="2140898" y="808006"/>
                <a:ext cx="520500" cy="18301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54000" tIns="18000" rIns="0" bIns="1800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000" b="1">
                    <a:solidFill>
                      <a:schemeClr val="dk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rPr>
                  <a:t>eGPx</a:t>
                </a:r>
                <a:endParaRPr sz="1000" b="1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6" name="Google Shape;156;p14"/>
              <p:cNvSpPr txBox="1"/>
              <p:nvPr/>
            </p:nvSpPr>
            <p:spPr>
              <a:xfrm>
                <a:off x="3122212" y="808009"/>
                <a:ext cx="1095900" cy="18301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54000" tIns="18000" rIns="0" bIns="1800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000" b="1">
                    <a:solidFill>
                      <a:schemeClr val="dk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rPr>
                  <a:t>Se-metabolites</a:t>
                </a:r>
                <a:endParaRPr sz="1000" b="1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7" name="Google Shape;157;p14"/>
              <p:cNvSpPr txBox="1"/>
              <p:nvPr/>
            </p:nvSpPr>
            <p:spPr>
              <a:xfrm>
                <a:off x="4609007" y="798914"/>
                <a:ext cx="779100" cy="18301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54000" tIns="18000" rIns="0" bIns="1800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000" b="1">
                    <a:solidFill>
                      <a:schemeClr val="dk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rPr>
                  <a:t>SELENOP</a:t>
                </a:r>
                <a:endParaRPr sz="1000" b="1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8" name="Google Shape;158;p14"/>
              <p:cNvSpPr txBox="1"/>
              <p:nvPr/>
            </p:nvSpPr>
            <p:spPr>
              <a:xfrm>
                <a:off x="5935747" y="803729"/>
                <a:ext cx="520500" cy="183014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54000" tIns="18000" rIns="0" bIns="18000" anchor="t" anchorCtr="0">
                <a:spAutoFit/>
              </a:bodyPr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1000" b="1">
                    <a:solidFill>
                      <a:schemeClr val="dk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rPr>
                  <a:t>SeAlb</a:t>
                </a:r>
                <a:endParaRPr sz="1000" b="1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159" name="Google Shape;159;p14"/>
            <p:cNvSpPr txBox="1"/>
            <p:nvPr/>
          </p:nvSpPr>
          <p:spPr>
            <a:xfrm>
              <a:off x="31" y="1758"/>
              <a:ext cx="2276" cy="5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s-ES" sz="2000" b="1">
                  <a:solidFill>
                    <a:srgbClr val="38761D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es-ES" sz="2000" b="1">
                <a:solidFill>
                  <a:srgbClr val="38761D"/>
                </a:solidFill>
                <a:highlight>
                  <a:schemeClr val="lt1"/>
                </a:highlight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endParaRPr>
            </a:p>
          </p:txBody>
        </p:sp>
        <p:sp>
          <p:nvSpPr>
            <p:cNvPr id="160" name="Google Shape;160;p14"/>
            <p:cNvSpPr txBox="1"/>
            <p:nvPr/>
          </p:nvSpPr>
          <p:spPr>
            <a:xfrm>
              <a:off x="6721" y="2212"/>
              <a:ext cx="7222" cy="1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Fig. 2. Mapa modelo de la desregulación de las SELENO entre los grupos</a:t>
              </a:r>
              <a:endParaRPr sz="16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Google Shape;161;p14"/>
            <p:cNvSpPr txBox="1"/>
            <p:nvPr/>
          </p:nvSpPr>
          <p:spPr>
            <a:xfrm>
              <a:off x="188" y="2238"/>
              <a:ext cx="6395" cy="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latin typeface="Arial" panose="020B0604020202020204" pitchFamily="34" charset="0"/>
                  <a:cs typeface="Arial" panose="020B0604020202020204" pitchFamily="34" charset="0"/>
                </a:rPr>
                <a:t>Fig. 1. Diagrama de cajas: </a:t>
              </a:r>
              <a:r>
                <a:rPr lang="es-ES" sz="1600" b="1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[ ]</a:t>
              </a:r>
              <a:r>
                <a:rPr lang="es-ES" sz="1600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</a:t>
              </a:r>
              <a:r>
                <a:rPr lang="es-ES" sz="1600">
                  <a:latin typeface="Arial" panose="020B0604020202020204" pitchFamily="34" charset="0"/>
                  <a:cs typeface="Arial" panose="020B0604020202020204" pitchFamily="34" charset="0"/>
                </a:rPr>
                <a:t>promedio de </a:t>
              </a:r>
              <a:r>
                <a:rPr lang="es-ES" sz="160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SELENO </a:t>
              </a:r>
              <a:r>
                <a:rPr lang="es-ES" sz="1600">
                  <a:latin typeface="Arial" panose="020B0604020202020204" pitchFamily="34" charset="0"/>
                  <a:cs typeface="Arial" panose="020B0604020202020204" pitchFamily="34" charset="0"/>
                </a:rPr>
                <a:t>en muestras de suero humano entre los grupos</a:t>
              </a:r>
              <a:endParaRPr lang="es-E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Google Shape;162;p14"/>
            <p:cNvSpPr txBox="1"/>
            <p:nvPr/>
          </p:nvSpPr>
          <p:spPr>
            <a:xfrm>
              <a:off x="3248" y="285"/>
              <a:ext cx="10934" cy="13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22860" marR="215900" lvl="0" indent="0" algn="just" rtl="0">
                <a:spcBef>
                  <a:spcPts val="0"/>
                </a:spcBef>
                <a:spcAft>
                  <a:spcPts val="0"/>
                </a:spcAft>
                <a:buClr>
                  <a:srgbClr val="222222"/>
                </a:buClr>
                <a:buSzPts val="1400"/>
                <a:buNone/>
              </a:pPr>
              <a:r>
                <a:rPr lang="es-ES" sz="20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1)No diferencias en los valores absolutos de SELENO entre los grupos</a:t>
              </a:r>
              <a:endParaRPr lang="es-ES" sz="20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" marR="215900" lvl="0" indent="0" algn="just" rtl="0">
                <a:spcBef>
                  <a:spcPts val="0"/>
                </a:spcBef>
                <a:spcAft>
                  <a:spcPts val="0"/>
                </a:spcAft>
                <a:buClr>
                  <a:srgbClr val="222222"/>
                </a:buClr>
                <a:buSzPts val="1400"/>
                <a:buNone/>
              </a:pPr>
              <a:endParaRPr lang="es-ES" sz="2000">
                <a:solidFill>
                  <a:srgbClr val="222222"/>
                </a:solidFill>
                <a:highlight>
                  <a:schemeClr val="lt1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" marR="215900" lvl="0" indent="0" algn="just" rtl="0">
                <a:spcBef>
                  <a:spcPts val="0"/>
                </a:spcBef>
                <a:spcAft>
                  <a:spcPts val="0"/>
                </a:spcAft>
                <a:buClr>
                  <a:srgbClr val="222222"/>
                </a:buClr>
                <a:buSzPts val="1400"/>
                <a:buNone/>
              </a:pPr>
              <a:r>
                <a:rPr lang="es-ES" sz="2000">
                  <a:solidFill>
                    <a:srgbClr val="222222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2)Si diferencias en l</a:t>
              </a:r>
              <a:r>
                <a:rPr lang="es-ES" sz="2000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as </a:t>
              </a:r>
              <a:r>
                <a:rPr lang="es-ES" sz="2000" b="1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[ ]</a:t>
              </a:r>
              <a:r>
                <a:rPr lang="es-ES" sz="2000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promedio de SELENO entre los grupos (Fig 1)</a:t>
              </a:r>
              <a:endParaRPr lang="es-ES" sz="2000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Google Shape;163;p14"/>
            <p:cNvSpPr txBox="1"/>
            <p:nvPr/>
          </p:nvSpPr>
          <p:spPr>
            <a:xfrm>
              <a:off x="99" y="6126"/>
              <a:ext cx="14093" cy="17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lvl="0" indent="0" algn="l" rtl="0">
                <a:lnSpc>
                  <a:spcPct val="15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222222"/>
                </a:buClr>
                <a:buSzPts val="1400"/>
                <a:buNone/>
              </a:pPr>
              <a:r>
                <a:rPr lang="es-ES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1. Es importante identificar las diferentes </a:t>
              </a:r>
              <a:r>
                <a:rPr lang="es-ES" b="1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[ ]</a:t>
              </a:r>
              <a:r>
                <a:rPr lang="es-ES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de SELENO por separado y no solo su valor absoluto</a:t>
              </a:r>
              <a:endParaRPr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22222"/>
                </a:buClr>
                <a:buSzPts val="1400"/>
                <a:buNone/>
              </a:pPr>
              <a:r>
                <a:rPr lang="es-ES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2. El descenso de SELENO-P es característico en el CP y la elevación de eGPx característico de la EPOC</a:t>
              </a:r>
              <a:endParaRPr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22222"/>
                </a:buClr>
                <a:buSzPts val="1400"/>
                <a:buNone/>
              </a:pPr>
              <a:r>
                <a:rPr lang="es-ES">
                  <a:solidFill>
                    <a:srgbClr val="22222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3. El descenso de las SELENO-P y eGPx en sujetos con EPOC podría sugerir la posible evolución a CP</a:t>
              </a:r>
              <a:endParaRPr lang="es-ES">
                <a:solidFill>
                  <a:srgbClr val="222222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4" name="Google Shape;164;p14"/>
            <p:cNvGrpSpPr/>
            <p:nvPr/>
          </p:nvGrpSpPr>
          <p:grpSpPr>
            <a:xfrm>
              <a:off x="6974" y="3143"/>
              <a:ext cx="7283" cy="2680"/>
              <a:chOff x="4352219" y="1385925"/>
              <a:chExt cx="4624836" cy="1701850"/>
            </a:xfrm>
          </p:grpSpPr>
          <p:pic>
            <p:nvPicPr>
              <p:cNvPr id="165" name="Google Shape;165;p14"/>
              <p:cNvPicPr preferRelativeResize="0"/>
              <p:nvPr/>
            </p:nvPicPr>
            <p:blipFill rotWithShape="1">
              <a:blip r:embed="rId2"/>
              <a:srcRect l="62878" t="47968" r="8449" b="3787"/>
              <a:stretch>
                <a:fillRect/>
              </a:stretch>
            </p:blipFill>
            <p:spPr>
              <a:xfrm>
                <a:off x="7445505" y="1385925"/>
                <a:ext cx="1531550" cy="17018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6" name="Google Shape;166;p14"/>
              <p:cNvPicPr preferRelativeResize="0"/>
              <p:nvPr/>
            </p:nvPicPr>
            <p:blipFill rotWithShape="1">
              <a:blip r:embed="rId2"/>
              <a:srcRect l="4150" t="2482" r="36719" b="50771"/>
              <a:stretch>
                <a:fillRect/>
              </a:stretch>
            </p:blipFill>
            <p:spPr>
              <a:xfrm>
                <a:off x="4352219" y="1412315"/>
                <a:ext cx="3158551" cy="16490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67" name="Google Shape;167;p14"/>
            <p:cNvSpPr txBox="1"/>
            <p:nvPr/>
          </p:nvSpPr>
          <p:spPr>
            <a:xfrm>
              <a:off x="8253" y="5773"/>
              <a:ext cx="4724" cy="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*Valor significativo (p &lt; 0,05)</a:t>
              </a:r>
              <a:endParaRPr lang="es-ES" sz="14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Google Shape;168;p14"/>
            <p:cNvSpPr txBox="1"/>
            <p:nvPr/>
          </p:nvSpPr>
          <p:spPr>
            <a:xfrm>
              <a:off x="-221" y="5785"/>
              <a:ext cx="2814" cy="5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1425" rIns="91425" bIns="91425" anchor="t" anchorCtr="0">
              <a:sp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 panose="020B0604020202020204"/>
                <a:buNone/>
              </a:pPr>
              <a:r>
                <a:rPr lang="es-ES" sz="1600" b="1">
                  <a:solidFill>
                    <a:srgbClr val="38761D"/>
                  </a:solidFill>
                  <a:highlight>
                    <a:schemeClr val="lt1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CONCLUSIONES</a:t>
              </a:r>
              <a:endParaRPr lang="es-ES" sz="1600" b="1">
                <a:solidFill>
                  <a:srgbClr val="38761D"/>
                </a:solidFill>
                <a:highlight>
                  <a:schemeClr val="lt1"/>
                </a:highlight>
                <a:latin typeface="Arial" panose="020B0604020202020204" pitchFamily="34" charset="0"/>
                <a:ea typeface="Calibri" panose="020F0502020204030204"/>
                <a:cs typeface="Arial" panose="020B0604020202020204" pitchFamily="34" charset="0"/>
                <a:sym typeface="Calibri" panose="020F0502020204030204"/>
              </a:endParaRPr>
            </a:p>
          </p:txBody>
        </p:sp>
        <p:cxnSp>
          <p:nvCxnSpPr>
            <p:cNvPr id="169" name="Google Shape;169;p14"/>
            <p:cNvCxnSpPr/>
            <p:nvPr/>
          </p:nvCxnSpPr>
          <p:spPr>
            <a:xfrm>
              <a:off x="6653" y="2412"/>
              <a:ext cx="3" cy="3339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cxnSp>
        <p:sp>
          <p:nvSpPr>
            <p:cNvPr id="170" name="Google Shape;170;p14"/>
            <p:cNvSpPr/>
            <p:nvPr/>
          </p:nvSpPr>
          <p:spPr>
            <a:xfrm>
              <a:off x="3147" y="200"/>
              <a:ext cx="11109" cy="1608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rgbClr val="38761D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1301</Words>
  <Application>WPS Presentation</Application>
  <PresentationFormat>Presentación en pantalla (16:9)</PresentationFormat>
  <Paragraphs>108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SimSun</vt:lpstr>
      <vt:lpstr>Wingdings</vt:lpstr>
      <vt:lpstr>Calibri</vt:lpstr>
      <vt:lpstr>Microsoft YaHei</vt:lpstr>
      <vt:lpstr>Arial Unicode MS</vt:lpstr>
      <vt:lpstr>Arial</vt:lpstr>
      <vt:lpstr>Calibri</vt:lpstr>
      <vt:lpstr>Times New Roman</vt:lpstr>
      <vt:lpstr>Tema de Office</vt:lpstr>
      <vt:lpstr>Utilidad de la selenoproteómica en el diagnóstico precoz del cáncer de pulmón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inesd</cp:lastModifiedBy>
  <cp:revision>3</cp:revision>
  <dcterms:created xsi:type="dcterms:W3CDTF">2024-02-05T13:08:00Z</dcterms:created>
  <dcterms:modified xsi:type="dcterms:W3CDTF">2024-02-29T13:57:50Z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216BE1A2B1674D1F98EDC1FAE36623D2_13</vt:lpwstr>
  </property>
  <property fmtid="{D5CDD505-2E9C-101B-9397-08002B2CF9AE}" pid="3" name="KSOProductBuildVer">
    <vt:lpwstr>3082-12.2.0.13431</vt:lpwstr>
  </property>
</Properties>
</file>