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28"/>
    <p:restoredTop sz="86503"/>
  </p:normalViewPr>
  <p:slideViewPr>
    <p:cSldViewPr>
      <p:cViewPr varScale="1">
        <p:scale>
          <a:sx n="105" d="100"/>
          <a:sy n="105" d="100"/>
        </p:scale>
        <p:origin x="148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Cluster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659-BF4A-BD26-1BCD1EBEDF6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6659-BF4A-BD26-1BCD1EBEDF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659-BF4A-BD26-1BCD1EBEDF6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6659-BF4A-BD26-1BCD1EBEDF6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3CD9F23C-BB97-1944-B562-EEF55A71042C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659-BF4A-BD26-1BCD1EBEDF6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3252CA40-C63E-7D49-864A-8EF86D2DFA96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659-BF4A-BD26-1BCD1EBEDF6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B688B8A6-D5CD-9A46-BFC0-6F27B2C8BCA9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659-BF4A-BD26-1BCD1EBEDF6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baseline="0" dirty="0"/>
                      <a:t>
</a:t>
                    </a:r>
                    <a:fld id="{1E3C2E58-D821-3546-A6F7-4B0442C0C672}" type="PERCENTAGE">
                      <a:rPr lang="en-US" baseline="0"/>
                      <a:pPr/>
                      <a:t>[PORCENTAJE]</a:t>
                    </a:fld>
                    <a:endParaRPr lang="en-US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659-BF4A-BD26-1BCD1EBEDF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Cluster 1. Mujeres</c:v>
                </c:pt>
                <c:pt idx="1">
                  <c:v>Cluster 2. Hombres &gt;65a</c:v>
                </c:pt>
                <c:pt idx="2">
                  <c:v>Cluster 3. Hombres &lt;50a</c:v>
                </c:pt>
                <c:pt idx="3">
                  <c:v>Cluster 4. Hombres 50-65a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31</c:v>
                </c:pt>
                <c:pt idx="1">
                  <c:v>15</c:v>
                </c:pt>
                <c:pt idx="2">
                  <c:v>27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59-BF4A-BD26-1BCD1EBEDF65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D6072-CF04-524C-ACC1-11CAB73FBA56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24486-13C0-B945-92FA-1B5769C5429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054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24486-13C0-B945-92FA-1B5769C5429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3308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24486-13C0-B945-92FA-1B5769C5429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6985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7B39CC3-4C9C-13B7-248A-0E11E9420937}"/>
              </a:ext>
            </a:extLst>
          </p:cNvPr>
          <p:cNvSpPr/>
          <p:nvPr/>
        </p:nvSpPr>
        <p:spPr>
          <a:xfrm>
            <a:off x="212640" y="842145"/>
            <a:ext cx="1512168" cy="243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INTRODUCCION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E49ABB3-B865-1F29-2913-4DB7CCFFD945}"/>
              </a:ext>
            </a:extLst>
          </p:cNvPr>
          <p:cNvSpPr/>
          <p:nvPr/>
        </p:nvSpPr>
        <p:spPr>
          <a:xfrm>
            <a:off x="4313148" y="836804"/>
            <a:ext cx="1512168" cy="243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RESULTADOS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696ACA7-5C5C-E779-F9AB-7C800F13B031}"/>
              </a:ext>
            </a:extLst>
          </p:cNvPr>
          <p:cNvSpPr/>
          <p:nvPr/>
        </p:nvSpPr>
        <p:spPr>
          <a:xfrm>
            <a:off x="200092" y="2597685"/>
            <a:ext cx="2127112" cy="243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MATERIAL Y MÉTODOS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D065422-A665-AAE7-571A-A17FF961B974}"/>
              </a:ext>
            </a:extLst>
          </p:cNvPr>
          <p:cNvSpPr/>
          <p:nvPr/>
        </p:nvSpPr>
        <p:spPr>
          <a:xfrm>
            <a:off x="212640" y="4225928"/>
            <a:ext cx="1310749" cy="243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OBJETIVO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CE2C533-2E02-B395-E5A0-4C8FBAAC259D}"/>
              </a:ext>
            </a:extLst>
          </p:cNvPr>
          <p:cNvSpPr/>
          <p:nvPr/>
        </p:nvSpPr>
        <p:spPr>
          <a:xfrm>
            <a:off x="1907704" y="0"/>
            <a:ext cx="7236296" cy="7126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300" i="1" dirty="0">
                <a:solidFill>
                  <a:schemeClr val="bg1"/>
                </a:solidFill>
              </a:rPr>
              <a:t>FENOTIPOS DE APNEA DEL SUEÑO Y TELEMONITORIZACION</a:t>
            </a:r>
            <a:endParaRPr lang="es-ES" sz="1050" i="1" dirty="0">
              <a:solidFill>
                <a:schemeClr val="bg1"/>
              </a:solidFill>
            </a:endParaRPr>
          </a:p>
          <a:p>
            <a:pPr algn="ctr"/>
            <a:r>
              <a:rPr lang="es-ES" sz="1200" dirty="0" err="1">
                <a:solidFill>
                  <a:schemeClr val="tx1"/>
                </a:solidFill>
              </a:rPr>
              <a:t>J.A.Delgado</a:t>
            </a:r>
            <a:r>
              <a:rPr lang="es-ES" sz="1200" dirty="0">
                <a:solidFill>
                  <a:schemeClr val="tx1"/>
                </a:solidFill>
              </a:rPr>
              <a:t> </a:t>
            </a:r>
            <a:r>
              <a:rPr lang="es-ES" sz="1200" dirty="0" err="1">
                <a:solidFill>
                  <a:schemeClr val="tx1"/>
                </a:solidFill>
              </a:rPr>
              <a:t>Torralbo</a:t>
            </a:r>
            <a:r>
              <a:rPr lang="es-ES" sz="1200" dirty="0">
                <a:solidFill>
                  <a:schemeClr val="tx1"/>
                </a:solidFill>
              </a:rPr>
              <a:t>, </a:t>
            </a:r>
            <a:r>
              <a:rPr lang="es-ES" sz="1200" dirty="0" err="1">
                <a:solidFill>
                  <a:schemeClr val="tx1"/>
                </a:solidFill>
              </a:rPr>
              <a:t>J.Díez</a:t>
            </a:r>
            <a:r>
              <a:rPr lang="es-ES" sz="1200" dirty="0">
                <a:solidFill>
                  <a:schemeClr val="tx1"/>
                </a:solidFill>
              </a:rPr>
              <a:t> Sierra, </a:t>
            </a:r>
            <a:r>
              <a:rPr lang="es-ES" sz="1200" dirty="0" err="1">
                <a:solidFill>
                  <a:schemeClr val="tx1"/>
                </a:solidFill>
              </a:rPr>
              <a:t>C.Romero</a:t>
            </a:r>
            <a:r>
              <a:rPr lang="es-ES" sz="1200" dirty="0">
                <a:solidFill>
                  <a:schemeClr val="tx1"/>
                </a:solidFill>
              </a:rPr>
              <a:t> Muñoz. Hospital Universitario Virgen Macarena. Sevilla</a:t>
            </a:r>
            <a:endParaRPr lang="es-ES" sz="1100" dirty="0">
              <a:solidFill>
                <a:schemeClr val="tx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675665-B7E1-95B6-F662-544154AB916E}"/>
              </a:ext>
            </a:extLst>
          </p:cNvPr>
          <p:cNvSpPr txBox="1"/>
          <p:nvPr/>
        </p:nvSpPr>
        <p:spPr>
          <a:xfrm>
            <a:off x="212640" y="1080052"/>
            <a:ext cx="3862130" cy="1420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La apnea obstructiva del sueño (AOS) es una enfermedad heterogénea con expresiones clínicas diferenciadas (fenotipos). La telemonitorización podría ayudar a conocer mejor las características de la enfermedad y optimizar medidas terapéuticas dirigidas e individualizadas.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5F7ED2A-0E77-912E-DD31-1893A782D414}"/>
              </a:ext>
            </a:extLst>
          </p:cNvPr>
          <p:cNvSpPr txBox="1"/>
          <p:nvPr/>
        </p:nvSpPr>
        <p:spPr>
          <a:xfrm>
            <a:off x="212640" y="2840933"/>
            <a:ext cx="38621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Estudio observacional prospectivo de una cohorte de pacientes con telemonitorización durante 3 meses, realizando 6 visitas virtuales (n=99). Se recogieron variables clínicas, epidemiológicas, comorbilidades y las derivadas de las consultas virtuales.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1DC533-AF22-3D2F-8073-879C588D21CF}"/>
              </a:ext>
            </a:extLst>
          </p:cNvPr>
          <p:cNvSpPr txBox="1"/>
          <p:nvPr/>
        </p:nvSpPr>
        <p:spPr>
          <a:xfrm>
            <a:off x="212640" y="4469176"/>
            <a:ext cx="3862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/>
              <a:t>Valorar las diferencias entre los distintos fenotipos de AOS a través de la telemonitorización.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a 22">
                <a:extLst>
                  <a:ext uri="{FF2B5EF4-FFF2-40B4-BE49-F238E27FC236}">
                    <a16:creationId xmlns:a16="http://schemas.microsoft.com/office/drawing/2014/main" id="{45B8DBB4-2302-5731-7228-7C6347CBE4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2442232"/>
                  </p:ext>
                </p:extLst>
              </p:nvPr>
            </p:nvGraphicFramePr>
            <p:xfrm>
              <a:off x="4313148" y="1356551"/>
              <a:ext cx="2106923" cy="3553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23693">
                      <a:extLst>
                        <a:ext uri="{9D8B030D-6E8A-4147-A177-3AD203B41FA5}">
                          <a16:colId xmlns:a16="http://schemas.microsoft.com/office/drawing/2014/main" val="3345270085"/>
                        </a:ext>
                      </a:extLst>
                    </a:gridCol>
                    <a:gridCol w="983230">
                      <a:extLst>
                        <a:ext uri="{9D8B030D-6E8A-4147-A177-3AD203B41FA5}">
                          <a16:colId xmlns:a16="http://schemas.microsoft.com/office/drawing/2014/main" val="1269311241"/>
                        </a:ext>
                      </a:extLst>
                    </a:gridCol>
                  </a:tblGrid>
                  <a:tr h="273458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>
                              <a:latin typeface="+mn-lt"/>
                            </a:rPr>
                            <a:t>Características basales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7747436"/>
                      </a:ext>
                    </a:extLst>
                  </a:tr>
                  <a:tr h="4648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Sexo masculino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68 (68,8%) </a:t>
                          </a:r>
                        </a:p>
                        <a:p>
                          <a:pPr algn="ctr"/>
                          <a:endParaRPr lang="es-E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2787303"/>
                      </a:ext>
                    </a:extLst>
                  </a:tr>
                  <a:tr h="49379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Edad media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  <a:cs typeface="Calibri" panose="020F0502020204030204" pitchFamily="34" charset="0"/>
                            </a:rPr>
                            <a:t>56,46</a:t>
                          </a:r>
                          <a14:m>
                            <m:oMath xmlns:m="http://schemas.openxmlformats.org/officeDocument/2006/math">
                              <m:r>
                                <a:rPr lang="es-E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s-E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13,5</m:t>
                              </m:r>
                            </m:oMath>
                          </a14:m>
                          <a:endParaRPr lang="es-ES" sz="1400" dirty="0">
                            <a:latin typeface="+mn-lt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6658565"/>
                      </a:ext>
                    </a:extLst>
                  </a:tr>
                  <a:tr h="27345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IMC &gt;30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>
                              <a:latin typeface="+mn-lt"/>
                            </a:rPr>
                            <a:t>75 (75,7)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391698"/>
                      </a:ext>
                    </a:extLst>
                  </a:tr>
                  <a:tr h="27345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Tabaquismo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>
                              <a:latin typeface="+mn-lt"/>
                            </a:rPr>
                            <a:t>IPA 25,6</a:t>
                          </a:r>
                          <a14:m>
                            <m:oMath xmlns:m="http://schemas.openxmlformats.org/officeDocument/2006/math">
                              <m:r>
                                <a:rPr lang="es-E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400" dirty="0">
                              <a:latin typeface="+mn-lt"/>
                            </a:rPr>
                            <a:t>16,7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65779876"/>
                      </a:ext>
                    </a:extLst>
                  </a:tr>
                  <a:tr h="35293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HTA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53 (53,5%)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19940193"/>
                      </a:ext>
                    </a:extLst>
                  </a:tr>
                  <a:tr h="46487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Tipo AOS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Grave (50,5%)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933928"/>
                      </a:ext>
                    </a:extLst>
                  </a:tr>
                  <a:tr h="4648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>
                              <a:latin typeface="+mn-lt"/>
                            </a:rPr>
                            <a:t>ESD (</a:t>
                          </a:r>
                          <a:r>
                            <a:rPr lang="es-ES" sz="1400" dirty="0" err="1">
                              <a:latin typeface="+mn-lt"/>
                            </a:rPr>
                            <a:t>Epworth</a:t>
                          </a:r>
                          <a:r>
                            <a:rPr lang="es-ES" sz="1400" dirty="0">
                              <a:latin typeface="+mn-lt"/>
                            </a:rP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>
                              <a:latin typeface="+mn-lt"/>
                            </a:rPr>
                            <a:t>9,7</a:t>
                          </a:r>
                          <a14:m>
                            <m:oMath xmlns:m="http://schemas.openxmlformats.org/officeDocument/2006/math">
                              <m:r>
                                <a:rPr lang="es-E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es-E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4,9</m:t>
                              </m:r>
                            </m:oMath>
                          </a14:m>
                          <a:endParaRPr lang="es-E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369040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a 22">
                <a:extLst>
                  <a:ext uri="{FF2B5EF4-FFF2-40B4-BE49-F238E27FC236}">
                    <a16:creationId xmlns:a16="http://schemas.microsoft.com/office/drawing/2014/main" id="{45B8DBB4-2302-5731-7228-7C6347CBE4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2442232"/>
                  </p:ext>
                </p:extLst>
              </p:nvPr>
            </p:nvGraphicFramePr>
            <p:xfrm>
              <a:off x="4313148" y="1356551"/>
              <a:ext cx="2106923" cy="355333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23693">
                      <a:extLst>
                        <a:ext uri="{9D8B030D-6E8A-4147-A177-3AD203B41FA5}">
                          <a16:colId xmlns:a16="http://schemas.microsoft.com/office/drawing/2014/main" val="3345270085"/>
                        </a:ext>
                      </a:extLst>
                    </a:gridCol>
                    <a:gridCol w="983230">
                      <a:extLst>
                        <a:ext uri="{9D8B030D-6E8A-4147-A177-3AD203B41FA5}">
                          <a16:colId xmlns:a16="http://schemas.microsoft.com/office/drawing/2014/main" val="1269311241"/>
                        </a:ext>
                      </a:extLst>
                    </a:gridCol>
                  </a:tblGrid>
                  <a:tr h="30480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>
                              <a:latin typeface="+mn-lt"/>
                            </a:rPr>
                            <a:t>Características basales</a:t>
                          </a: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774743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Sexo masculino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68 (68,8%) </a:t>
                          </a:r>
                        </a:p>
                        <a:p>
                          <a:pPr algn="ctr"/>
                          <a:endParaRPr lang="es-E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727873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Edad media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115385" t="-158537" r="-2564" b="-4414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658565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IMC &gt;30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>
                              <a:latin typeface="+mn-lt"/>
                            </a:rPr>
                            <a:t>75 (75,7)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391698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Tabaquismo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115385" t="-317073" r="-2564" b="-2829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5779876"/>
                      </a:ext>
                    </a:extLst>
                  </a:tr>
                  <a:tr h="35293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HTA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53 (53,5%)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1994019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Tipo AOS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ES" sz="1400" dirty="0">
                              <a:latin typeface="+mn-lt"/>
                            </a:rPr>
                            <a:t>Grave (50,5%)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0933928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>
                              <a:latin typeface="+mn-lt"/>
                            </a:rPr>
                            <a:t>ESD (</a:t>
                          </a:r>
                          <a:r>
                            <a:rPr lang="es-ES" sz="1400" dirty="0" err="1">
                              <a:latin typeface="+mn-lt"/>
                            </a:rPr>
                            <a:t>Epworth</a:t>
                          </a:r>
                          <a:r>
                            <a:rPr lang="es-ES" sz="1400" dirty="0">
                              <a:latin typeface="+mn-lt"/>
                            </a:rP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115385" t="-585366" r="-2564" b="-1463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6904097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B901A606-283B-2C1A-1D04-6AA9B372BF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186359"/>
              </p:ext>
            </p:extLst>
          </p:nvPr>
        </p:nvGraphicFramePr>
        <p:xfrm>
          <a:off x="6420071" y="1204202"/>
          <a:ext cx="2723929" cy="3728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C328728-748D-E168-D546-EE41D8F725B1}"/>
              </a:ext>
            </a:extLst>
          </p:cNvPr>
          <p:cNvSpPr/>
          <p:nvPr/>
        </p:nvSpPr>
        <p:spPr>
          <a:xfrm>
            <a:off x="179512" y="4180448"/>
            <a:ext cx="2127112" cy="24324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CONCLUSIONES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40B591D-BAED-08F0-AB95-E235888F0127}"/>
              </a:ext>
            </a:extLst>
          </p:cNvPr>
          <p:cNvSpPr txBox="1"/>
          <p:nvPr/>
        </p:nvSpPr>
        <p:spPr>
          <a:xfrm>
            <a:off x="0" y="4410014"/>
            <a:ext cx="8712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Confirma rasgos heterogéneos de la enfermedad.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Estrategia útil para valorar tendencias de comportamiento frente a terapias según rasgos específicos.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/>
              <a:t>Presta soporte a la elaboración de un plan terapéutico personal y facilita su seguimiento.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ángulo redondeado 6">
                <a:extLst>
                  <a:ext uri="{FF2B5EF4-FFF2-40B4-BE49-F238E27FC236}">
                    <a16:creationId xmlns:a16="http://schemas.microsoft.com/office/drawing/2014/main" id="{7AB33478-B73D-BBBB-BE11-1D19DDB1E952}"/>
                  </a:ext>
                </a:extLst>
              </p:cNvPr>
              <p:cNvSpPr/>
              <p:nvPr/>
            </p:nvSpPr>
            <p:spPr>
              <a:xfrm>
                <a:off x="82717" y="704565"/>
                <a:ext cx="2193368" cy="696177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b="1" i="1" dirty="0" err="1"/>
                  <a:t>Cluster</a:t>
                </a:r>
                <a:r>
                  <a:rPr lang="es-ES" sz="1400" b="1" i="1" dirty="0"/>
                  <a:t> 1. </a:t>
                </a:r>
                <a:r>
                  <a:rPr lang="es-ES" sz="1400" dirty="0"/>
                  <a:t>Mujeres</a:t>
                </a:r>
              </a:p>
              <a:p>
                <a:pPr algn="ctr"/>
                <a:r>
                  <a:rPr lang="es-ES" sz="1400" dirty="0"/>
                  <a:t>n= 31 (31,3%)</a:t>
                </a:r>
              </a:p>
              <a:p>
                <a:pPr algn="ctr"/>
                <a:r>
                  <a:rPr lang="es-ES" sz="1400" dirty="0"/>
                  <a:t>Edad: 63,1 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12,1</a:t>
                </a:r>
              </a:p>
            </p:txBody>
          </p:sp>
        </mc:Choice>
        <mc:Fallback xmlns="">
          <p:sp>
            <p:nvSpPr>
              <p:cNvPr id="7" name="Rectángulo redondeado 6">
                <a:extLst>
                  <a:ext uri="{FF2B5EF4-FFF2-40B4-BE49-F238E27FC236}">
                    <a16:creationId xmlns:a16="http://schemas.microsoft.com/office/drawing/2014/main" id="{7AB33478-B73D-BBBB-BE11-1D19DDB1E9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7" y="704565"/>
                <a:ext cx="2193368" cy="69617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redondeado 7">
                <a:extLst>
                  <a:ext uri="{FF2B5EF4-FFF2-40B4-BE49-F238E27FC236}">
                    <a16:creationId xmlns:a16="http://schemas.microsoft.com/office/drawing/2014/main" id="{3E41D787-7FF4-E35C-0FD3-A857EC811F21}"/>
                  </a:ext>
                </a:extLst>
              </p:cNvPr>
              <p:cNvSpPr/>
              <p:nvPr/>
            </p:nvSpPr>
            <p:spPr>
              <a:xfrm>
                <a:off x="2350397" y="708550"/>
                <a:ext cx="2193368" cy="711300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b="1" i="1" dirty="0" err="1"/>
                  <a:t>Cluster</a:t>
                </a:r>
                <a:r>
                  <a:rPr lang="es-ES" sz="1400" b="1" i="1" dirty="0"/>
                  <a:t> 2. </a:t>
                </a:r>
                <a:r>
                  <a:rPr lang="es-ES" sz="1400" dirty="0"/>
                  <a:t>Hombres &gt;65a</a:t>
                </a:r>
              </a:p>
              <a:p>
                <a:pPr algn="ctr"/>
                <a:r>
                  <a:rPr lang="es-ES" sz="1400" dirty="0"/>
                  <a:t>n=15 (15,1%)</a:t>
                </a:r>
              </a:p>
              <a:p>
                <a:pPr algn="ctr"/>
                <a:r>
                  <a:rPr lang="es-ES" sz="1400" dirty="0"/>
                  <a:t>Edad: 70,3 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4,8</a:t>
                </a:r>
              </a:p>
            </p:txBody>
          </p:sp>
        </mc:Choice>
        <mc:Fallback xmlns="">
          <p:sp>
            <p:nvSpPr>
              <p:cNvPr id="8" name="Rectángulo redondeado 7">
                <a:extLst>
                  <a:ext uri="{FF2B5EF4-FFF2-40B4-BE49-F238E27FC236}">
                    <a16:creationId xmlns:a16="http://schemas.microsoft.com/office/drawing/2014/main" id="{3E41D787-7FF4-E35C-0FD3-A857EC811F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397" y="708550"/>
                <a:ext cx="2193368" cy="71130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ángulo redondeado 8">
                <a:extLst>
                  <a:ext uri="{FF2B5EF4-FFF2-40B4-BE49-F238E27FC236}">
                    <a16:creationId xmlns:a16="http://schemas.microsoft.com/office/drawing/2014/main" id="{B18CD670-EA67-994A-FF21-9186D8524714}"/>
                  </a:ext>
                </a:extLst>
              </p:cNvPr>
              <p:cNvSpPr/>
              <p:nvPr/>
            </p:nvSpPr>
            <p:spPr>
              <a:xfrm>
                <a:off x="4624797" y="702934"/>
                <a:ext cx="2186055" cy="711299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b="1" i="1" dirty="0" err="1"/>
                  <a:t>Cluster</a:t>
                </a:r>
                <a:r>
                  <a:rPr lang="es-ES" sz="1400" b="1" i="1" dirty="0"/>
                  <a:t> 3. </a:t>
                </a:r>
                <a:r>
                  <a:rPr lang="es-ES" sz="1400" dirty="0"/>
                  <a:t>Hombres &lt;50a</a:t>
                </a:r>
              </a:p>
              <a:p>
                <a:pPr algn="ctr"/>
                <a:r>
                  <a:rPr lang="es-ES" sz="1400" dirty="0"/>
                  <a:t>n=27 (27,3%)</a:t>
                </a:r>
              </a:p>
              <a:p>
                <a:pPr algn="ctr"/>
                <a:r>
                  <a:rPr lang="es-ES" sz="1400" dirty="0"/>
                  <a:t>Edad: 40,3</a:t>
                </a:r>
                <a:r>
                  <a:rPr lang="es-ES" sz="1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7,5</a:t>
                </a:r>
              </a:p>
            </p:txBody>
          </p:sp>
        </mc:Choice>
        <mc:Fallback xmlns="">
          <p:sp>
            <p:nvSpPr>
              <p:cNvPr id="9" name="Rectángulo redondeado 8">
                <a:extLst>
                  <a:ext uri="{FF2B5EF4-FFF2-40B4-BE49-F238E27FC236}">
                    <a16:creationId xmlns:a16="http://schemas.microsoft.com/office/drawing/2014/main" id="{B18CD670-EA67-994A-FF21-9186D85247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797" y="702934"/>
                <a:ext cx="2186055" cy="71129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75B0B0EE-BD19-2B96-BFDA-717774FE4BF4}"/>
              </a:ext>
            </a:extLst>
          </p:cNvPr>
          <p:cNvSpPr/>
          <p:nvPr/>
        </p:nvSpPr>
        <p:spPr>
          <a:xfrm>
            <a:off x="82717" y="1558072"/>
            <a:ext cx="2193367" cy="7113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HTA 22 (70,9%) (</a:t>
            </a:r>
            <a:r>
              <a:rPr lang="es-ES" sz="1400" i="1" dirty="0"/>
              <a:t>p= 0,019)</a:t>
            </a:r>
          </a:p>
          <a:p>
            <a:pPr algn="ctr"/>
            <a:r>
              <a:rPr lang="es-ES" sz="1400" dirty="0"/>
              <a:t>IMC&gt;30 (90%)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redondeado 12">
                <a:extLst>
                  <a:ext uri="{FF2B5EF4-FFF2-40B4-BE49-F238E27FC236}">
                    <a16:creationId xmlns:a16="http://schemas.microsoft.com/office/drawing/2014/main" id="{D8BC5571-91C3-023A-17E9-C82CD9A33264}"/>
                  </a:ext>
                </a:extLst>
              </p:cNvPr>
              <p:cNvSpPr/>
              <p:nvPr/>
            </p:nvSpPr>
            <p:spPr>
              <a:xfrm>
                <a:off x="82717" y="2440383"/>
                <a:ext cx="2193367" cy="755466"/>
              </a:xfrm>
              <a:prstGeom prst="round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IAH &lt;30 (64,5%) </a:t>
                </a:r>
                <a:r>
                  <a:rPr lang="es-ES" sz="1400" i="1" dirty="0"/>
                  <a:t>(p= 0,05)</a:t>
                </a:r>
              </a:p>
              <a:p>
                <a:pPr algn="ctr"/>
                <a:r>
                  <a:rPr lang="es-ES" sz="1400" dirty="0"/>
                  <a:t>CT90 13,35% 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16,52 </a:t>
                </a:r>
                <a:r>
                  <a:rPr lang="es-ES" sz="1400" i="1" dirty="0"/>
                  <a:t>(p= 0,09)</a:t>
                </a:r>
              </a:p>
            </p:txBody>
          </p:sp>
        </mc:Choice>
        <mc:Fallback xmlns="">
          <p:sp>
            <p:nvSpPr>
              <p:cNvPr id="13" name="Rectángulo redondeado 12">
                <a:extLst>
                  <a:ext uri="{FF2B5EF4-FFF2-40B4-BE49-F238E27FC236}">
                    <a16:creationId xmlns:a16="http://schemas.microsoft.com/office/drawing/2014/main" id="{D8BC5571-91C3-023A-17E9-C82CD9A332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7" y="2440383"/>
                <a:ext cx="2193367" cy="755466"/>
              </a:xfrm>
              <a:prstGeom prst="roundRect">
                <a:avLst/>
              </a:prstGeom>
              <a:blipFill>
                <a:blip r:embed="rId6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ángulo redondeado 13">
                <a:extLst>
                  <a:ext uri="{FF2B5EF4-FFF2-40B4-BE49-F238E27FC236}">
                    <a16:creationId xmlns:a16="http://schemas.microsoft.com/office/drawing/2014/main" id="{95995DF2-28D7-D447-4563-8FB3F2741B0F}"/>
                  </a:ext>
                </a:extLst>
              </p:cNvPr>
              <p:cNvSpPr/>
              <p:nvPr/>
            </p:nvSpPr>
            <p:spPr>
              <a:xfrm>
                <a:off x="2378633" y="3603812"/>
                <a:ext cx="2193367" cy="685351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RT 4,8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s-E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2,3</m:t>
                    </m:r>
                  </m:oMath>
                </a14:m>
                <a:endParaRPr lang="es-ES" sz="1400" i="1" dirty="0"/>
              </a:p>
              <a:p>
                <a:pPr algn="ctr"/>
                <a:r>
                  <a:rPr lang="es-ES" sz="1400" dirty="0"/>
                  <a:t>RT&gt;4h (73,3%) </a:t>
                </a:r>
              </a:p>
            </p:txBody>
          </p:sp>
        </mc:Choice>
        <mc:Fallback xmlns="">
          <p:sp>
            <p:nvSpPr>
              <p:cNvPr id="14" name="Rectángulo redondeado 13">
                <a:extLst>
                  <a:ext uri="{FF2B5EF4-FFF2-40B4-BE49-F238E27FC236}">
                    <a16:creationId xmlns:a16="http://schemas.microsoft.com/office/drawing/2014/main" id="{95995DF2-28D7-D447-4563-8FB3F2741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8633" y="3603812"/>
                <a:ext cx="2193367" cy="685351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ángulo redondeado 14">
                <a:extLst>
                  <a:ext uri="{FF2B5EF4-FFF2-40B4-BE49-F238E27FC236}">
                    <a16:creationId xmlns:a16="http://schemas.microsoft.com/office/drawing/2014/main" id="{EE4BFBCD-7FD6-8D50-713B-2A0C9836634F}"/>
                  </a:ext>
                </a:extLst>
              </p:cNvPr>
              <p:cNvSpPr/>
              <p:nvPr/>
            </p:nvSpPr>
            <p:spPr>
              <a:xfrm>
                <a:off x="2363929" y="1567217"/>
                <a:ext cx="2193367" cy="711300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IPA 32,7 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25,3 (</a:t>
                </a:r>
                <a:r>
                  <a:rPr lang="es-ES" sz="1400" i="1" dirty="0"/>
                  <a:t>p= 0,004)</a:t>
                </a:r>
              </a:p>
              <a:p>
                <a:pPr algn="ctr"/>
                <a:r>
                  <a:rPr lang="es-ES" sz="1400" dirty="0"/>
                  <a:t>HTA (66%), IMC&gt;30 (66%)</a:t>
                </a:r>
              </a:p>
              <a:p>
                <a:pPr algn="ctr"/>
                <a:r>
                  <a:rPr lang="es-ES" sz="1400" dirty="0"/>
                  <a:t>Arritmias (60%) (</a:t>
                </a:r>
                <a:r>
                  <a:rPr lang="es-ES" sz="1400" i="1" dirty="0"/>
                  <a:t>p=0,001</a:t>
                </a:r>
                <a:r>
                  <a:rPr lang="es-ES" sz="1400" dirty="0"/>
                  <a:t>)</a:t>
                </a:r>
              </a:p>
            </p:txBody>
          </p:sp>
        </mc:Choice>
        <mc:Fallback xmlns="">
          <p:sp>
            <p:nvSpPr>
              <p:cNvPr id="15" name="Rectángulo redondeado 14">
                <a:extLst>
                  <a:ext uri="{FF2B5EF4-FFF2-40B4-BE49-F238E27FC236}">
                    <a16:creationId xmlns:a16="http://schemas.microsoft.com/office/drawing/2014/main" id="{EE4BFBCD-7FD6-8D50-713B-2A0C983663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929" y="1567217"/>
                <a:ext cx="2193367" cy="711300"/>
              </a:xfrm>
              <a:prstGeom prst="roundRect">
                <a:avLst/>
              </a:prstGeom>
              <a:blipFill>
                <a:blip r:embed="rId8"/>
                <a:stretch>
                  <a:fillRect t="-1695" b="-8475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ángulo redondeado 15">
                <a:extLst>
                  <a:ext uri="{FF2B5EF4-FFF2-40B4-BE49-F238E27FC236}">
                    <a16:creationId xmlns:a16="http://schemas.microsoft.com/office/drawing/2014/main" id="{5171A5D0-419B-29D7-8A57-E98708C3E939}"/>
                  </a:ext>
                </a:extLst>
              </p:cNvPr>
              <p:cNvSpPr/>
              <p:nvPr/>
            </p:nvSpPr>
            <p:spPr>
              <a:xfrm>
                <a:off x="4645139" y="2448918"/>
                <a:ext cx="2193367" cy="746930"/>
              </a:xfrm>
              <a:prstGeom prst="round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  IAH&gt;30 (70%)</a:t>
                </a:r>
                <a:endParaRPr lang="es-ES" sz="1400" i="1" dirty="0"/>
              </a:p>
              <a:p>
                <a:pPr algn="ctr"/>
                <a:r>
                  <a:rPr lang="es-ES" sz="1400" dirty="0"/>
                  <a:t>CT90 20,4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26,9%</a:t>
                </a:r>
              </a:p>
              <a:p>
                <a:pPr algn="ctr"/>
                <a:r>
                  <a:rPr lang="es-ES" sz="1400" dirty="0"/>
                  <a:t>ESD 9,6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5,4</a:t>
                </a:r>
              </a:p>
            </p:txBody>
          </p:sp>
        </mc:Choice>
        <mc:Fallback xmlns="">
          <p:sp>
            <p:nvSpPr>
              <p:cNvPr id="16" name="Rectángulo redondeado 15">
                <a:extLst>
                  <a:ext uri="{FF2B5EF4-FFF2-40B4-BE49-F238E27FC236}">
                    <a16:creationId xmlns:a16="http://schemas.microsoft.com/office/drawing/2014/main" id="{5171A5D0-419B-29D7-8A57-E98708C3E9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139" y="2448918"/>
                <a:ext cx="2193367" cy="746930"/>
              </a:xfrm>
              <a:prstGeom prst="round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ángulo redondeado 16">
                <a:extLst>
                  <a:ext uri="{FF2B5EF4-FFF2-40B4-BE49-F238E27FC236}">
                    <a16:creationId xmlns:a16="http://schemas.microsoft.com/office/drawing/2014/main" id="{082279B3-D713-231A-5335-3158E014C69B}"/>
                  </a:ext>
                </a:extLst>
              </p:cNvPr>
              <p:cNvSpPr/>
              <p:nvPr/>
            </p:nvSpPr>
            <p:spPr>
              <a:xfrm>
                <a:off x="4645139" y="1581007"/>
                <a:ext cx="2193367" cy="711301"/>
              </a:xfrm>
              <a:prstGeom prst="round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IPA 18,5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10,4 (</a:t>
                </a:r>
                <a:r>
                  <a:rPr lang="es-ES" sz="1400" i="1" dirty="0"/>
                  <a:t>p=0,017)</a:t>
                </a:r>
              </a:p>
              <a:p>
                <a:pPr algn="ctr"/>
                <a:r>
                  <a:rPr lang="es-ES" sz="1400" dirty="0"/>
                  <a:t>HTA (40%)</a:t>
                </a:r>
              </a:p>
              <a:p>
                <a:pPr algn="ctr"/>
                <a:r>
                  <a:rPr lang="es-ES" sz="1400" dirty="0"/>
                  <a:t>IMC&gt;30 (74%)</a:t>
                </a:r>
              </a:p>
            </p:txBody>
          </p:sp>
        </mc:Choice>
        <mc:Fallback xmlns="">
          <p:sp>
            <p:nvSpPr>
              <p:cNvPr id="17" name="Rectángulo redondeado 16">
                <a:extLst>
                  <a:ext uri="{FF2B5EF4-FFF2-40B4-BE49-F238E27FC236}">
                    <a16:creationId xmlns:a16="http://schemas.microsoft.com/office/drawing/2014/main" id="{082279B3-D713-231A-5335-3158E014C6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139" y="1581007"/>
                <a:ext cx="2193367" cy="711301"/>
              </a:xfrm>
              <a:prstGeom prst="roundRect">
                <a:avLst/>
              </a:prstGeom>
              <a:blipFill>
                <a:blip r:embed="rId10"/>
                <a:stretch>
                  <a:fillRect t="-1695" b="-10169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28BD0BB4-CBEA-A8DC-C3F9-0A68E72EBC0D}"/>
              </a:ext>
            </a:extLst>
          </p:cNvPr>
          <p:cNvSpPr/>
          <p:nvPr/>
        </p:nvSpPr>
        <p:spPr>
          <a:xfrm>
            <a:off x="82717" y="3329522"/>
            <a:ext cx="2193367" cy="68535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RT&gt;4h (70,96%)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ángulo redondeado 2">
                <a:extLst>
                  <a:ext uri="{FF2B5EF4-FFF2-40B4-BE49-F238E27FC236}">
                    <a16:creationId xmlns:a16="http://schemas.microsoft.com/office/drawing/2014/main" id="{61FBE104-8753-1892-F7E8-24734C8A62E9}"/>
                  </a:ext>
                </a:extLst>
              </p:cNvPr>
              <p:cNvSpPr/>
              <p:nvPr/>
            </p:nvSpPr>
            <p:spPr>
              <a:xfrm>
                <a:off x="2363928" y="2435847"/>
                <a:ext cx="2193367" cy="1115500"/>
              </a:xfrm>
              <a:prstGeom prst="round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&gt;presión CPAP (8,2 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0,94) (</a:t>
                </a:r>
                <a:r>
                  <a:rPr lang="es-ES" sz="1400" i="1" dirty="0"/>
                  <a:t>p=0,039</a:t>
                </a:r>
                <a:r>
                  <a:rPr lang="es-ES" sz="1400" dirty="0"/>
                  <a:t>) </a:t>
                </a:r>
              </a:p>
              <a:p>
                <a:pPr algn="ctr"/>
                <a:r>
                  <a:rPr lang="es-ES" sz="1400" dirty="0"/>
                  <a:t>IAH&gt;30  (46,6%)</a:t>
                </a:r>
              </a:p>
              <a:p>
                <a:pPr algn="ctr"/>
                <a:r>
                  <a:rPr lang="es-ES" sz="1400" dirty="0"/>
                  <a:t>ESD 12,27+4,42 </a:t>
                </a:r>
              </a:p>
              <a:p>
                <a:pPr algn="ctr"/>
                <a:r>
                  <a:rPr lang="es-ES" sz="1400" dirty="0"/>
                  <a:t>CT90 20,2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25%</a:t>
                </a:r>
              </a:p>
            </p:txBody>
          </p:sp>
        </mc:Choice>
        <mc:Fallback xmlns="">
          <p:sp>
            <p:nvSpPr>
              <p:cNvPr id="3" name="Rectángulo redondeado 2">
                <a:extLst>
                  <a:ext uri="{FF2B5EF4-FFF2-40B4-BE49-F238E27FC236}">
                    <a16:creationId xmlns:a16="http://schemas.microsoft.com/office/drawing/2014/main" id="{61FBE104-8753-1892-F7E8-24734C8A62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928" y="2435847"/>
                <a:ext cx="2193367" cy="1115500"/>
              </a:xfrm>
              <a:prstGeom prst="roundRect">
                <a:avLst/>
              </a:prstGeom>
              <a:blipFill>
                <a:blip r:embed="rId11"/>
                <a:stretch>
                  <a:fillRect t="-2222" b="-666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ángulo redondeado 3">
                <a:extLst>
                  <a:ext uri="{FF2B5EF4-FFF2-40B4-BE49-F238E27FC236}">
                    <a16:creationId xmlns:a16="http://schemas.microsoft.com/office/drawing/2014/main" id="{4C23DC54-E148-D4D0-ADBE-FE5F83EDC956}"/>
                  </a:ext>
                </a:extLst>
              </p:cNvPr>
              <p:cNvSpPr/>
              <p:nvPr/>
            </p:nvSpPr>
            <p:spPr>
              <a:xfrm>
                <a:off x="4637827" y="3329521"/>
                <a:ext cx="2193367" cy="959641"/>
              </a:xfrm>
              <a:prstGeom prst="round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RT 6,28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1,5</a:t>
                </a:r>
              </a:p>
              <a:p>
                <a:pPr algn="ctr"/>
                <a:r>
                  <a:rPr lang="es-ES" sz="1400" dirty="0"/>
                  <a:t>RT&gt;4h (70%)</a:t>
                </a:r>
              </a:p>
              <a:p>
                <a:pPr algn="ctr"/>
                <a:r>
                  <a:rPr lang="es-ES" sz="1400" dirty="0"/>
                  <a:t>Conductores (33%) </a:t>
                </a:r>
                <a:r>
                  <a:rPr lang="es-ES" sz="1400" i="1" dirty="0"/>
                  <a:t>(p=0,007)</a:t>
                </a:r>
              </a:p>
            </p:txBody>
          </p:sp>
        </mc:Choice>
        <mc:Fallback xmlns="">
          <p:sp>
            <p:nvSpPr>
              <p:cNvPr id="4" name="Rectángulo redondeado 3">
                <a:extLst>
                  <a:ext uri="{FF2B5EF4-FFF2-40B4-BE49-F238E27FC236}">
                    <a16:creationId xmlns:a16="http://schemas.microsoft.com/office/drawing/2014/main" id="{4C23DC54-E148-D4D0-ADBE-FE5F83EDC9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827" y="3329521"/>
                <a:ext cx="2193367" cy="959641"/>
              </a:xfrm>
              <a:prstGeom prst="roundRect">
                <a:avLst/>
              </a:prstGeom>
              <a:blipFill>
                <a:blip r:embed="rId12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ángulo redondeado 11">
                <a:extLst>
                  <a:ext uri="{FF2B5EF4-FFF2-40B4-BE49-F238E27FC236}">
                    <a16:creationId xmlns:a16="http://schemas.microsoft.com/office/drawing/2014/main" id="{3EAAD1CF-0422-C846-8ADC-9A31219F2938}"/>
                  </a:ext>
                </a:extLst>
              </p:cNvPr>
              <p:cNvSpPr/>
              <p:nvPr/>
            </p:nvSpPr>
            <p:spPr>
              <a:xfrm>
                <a:off x="6907118" y="704566"/>
                <a:ext cx="2193368" cy="711299"/>
              </a:xfrm>
              <a:prstGeom prst="round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b="1" i="1" dirty="0" err="1"/>
                  <a:t>Cluster</a:t>
                </a:r>
                <a:r>
                  <a:rPr lang="es-ES" sz="1400" b="1" i="1" dirty="0"/>
                  <a:t> 4. </a:t>
                </a:r>
                <a:r>
                  <a:rPr lang="es-ES" sz="1400" dirty="0"/>
                  <a:t>Hombres 50-65a</a:t>
                </a:r>
              </a:p>
              <a:p>
                <a:pPr algn="ctr"/>
                <a:r>
                  <a:rPr lang="es-ES" sz="1400" dirty="0"/>
                  <a:t>n=26 (26,2%)</a:t>
                </a:r>
              </a:p>
              <a:p>
                <a:pPr algn="ctr"/>
                <a:r>
                  <a:rPr lang="es-ES" sz="1400" dirty="0"/>
                  <a:t>Edad: 57,3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3,6</a:t>
                </a:r>
              </a:p>
            </p:txBody>
          </p:sp>
        </mc:Choice>
        <mc:Fallback xmlns="">
          <p:sp>
            <p:nvSpPr>
              <p:cNvPr id="12" name="Rectángulo redondeado 11">
                <a:extLst>
                  <a:ext uri="{FF2B5EF4-FFF2-40B4-BE49-F238E27FC236}">
                    <a16:creationId xmlns:a16="http://schemas.microsoft.com/office/drawing/2014/main" id="{3EAAD1CF-0422-C846-8ADC-9A31219F29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118" y="704566"/>
                <a:ext cx="2193368" cy="711299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ángulo redondeado 17">
                <a:extLst>
                  <a:ext uri="{FF2B5EF4-FFF2-40B4-BE49-F238E27FC236}">
                    <a16:creationId xmlns:a16="http://schemas.microsoft.com/office/drawing/2014/main" id="{FBFB7123-E637-2256-0AB1-AE85C22D447D}"/>
                  </a:ext>
                </a:extLst>
              </p:cNvPr>
              <p:cNvSpPr/>
              <p:nvPr/>
            </p:nvSpPr>
            <p:spPr>
              <a:xfrm>
                <a:off x="6915589" y="3329522"/>
                <a:ext cx="2193367" cy="694496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RT 4,9</a:t>
                </a:r>
                <a14:m>
                  <m:oMath xmlns:m="http://schemas.openxmlformats.org/officeDocument/2006/math">
                    <m:r>
                      <a:rPr lang="es-ES" sz="14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1,8 </a:t>
                </a:r>
              </a:p>
              <a:p>
                <a:pPr algn="ctr"/>
                <a:r>
                  <a:rPr lang="es-ES" sz="1400" dirty="0"/>
                  <a:t>RT&gt;4h (84%)</a:t>
                </a:r>
              </a:p>
            </p:txBody>
          </p:sp>
        </mc:Choice>
        <mc:Fallback xmlns="">
          <p:sp>
            <p:nvSpPr>
              <p:cNvPr id="18" name="Rectángulo redondeado 17">
                <a:extLst>
                  <a:ext uri="{FF2B5EF4-FFF2-40B4-BE49-F238E27FC236}">
                    <a16:creationId xmlns:a16="http://schemas.microsoft.com/office/drawing/2014/main" id="{FBFB7123-E637-2256-0AB1-AE85C22D44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5589" y="3329522"/>
                <a:ext cx="2193367" cy="694496"/>
              </a:xfrm>
              <a:prstGeom prst="round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ángulo redondeado 18">
                <a:extLst>
                  <a:ext uri="{FF2B5EF4-FFF2-40B4-BE49-F238E27FC236}">
                    <a16:creationId xmlns:a16="http://schemas.microsoft.com/office/drawing/2014/main" id="{24E9C428-103D-97DD-DE25-8E043FAAAF63}"/>
                  </a:ext>
                </a:extLst>
              </p:cNvPr>
              <p:cNvSpPr/>
              <p:nvPr/>
            </p:nvSpPr>
            <p:spPr>
              <a:xfrm>
                <a:off x="6905784" y="2457184"/>
                <a:ext cx="2193367" cy="738663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/>
                  <a:t>IAH&gt;30 (53%)</a:t>
                </a:r>
              </a:p>
              <a:p>
                <a:pPr algn="ctr"/>
                <a:r>
                  <a:rPr lang="es-ES" sz="1400" dirty="0"/>
                  <a:t>ESD 9,4</a:t>
                </a:r>
                <a14:m>
                  <m:oMath xmlns:m="http://schemas.openxmlformats.org/officeDocument/2006/math">
                    <m:r>
                      <a:rPr lang="es-ES" sz="14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4,9</a:t>
                </a:r>
              </a:p>
              <a:p>
                <a:pPr algn="ctr"/>
                <a:r>
                  <a:rPr lang="es-ES" sz="1400" dirty="0"/>
                  <a:t>CT90 13,8</a:t>
                </a:r>
                <a14:m>
                  <m:oMath xmlns:m="http://schemas.openxmlformats.org/officeDocument/2006/math">
                    <m:r>
                      <a:rPr lang="es-E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s-ES" sz="1400" dirty="0"/>
                  <a:t>18,5 </a:t>
                </a:r>
                <a:r>
                  <a:rPr lang="es-ES" sz="1400" i="1" dirty="0"/>
                  <a:t>(p=0,026)</a:t>
                </a:r>
                <a:endParaRPr lang="es-ES" sz="1400" dirty="0"/>
              </a:p>
            </p:txBody>
          </p:sp>
        </mc:Choice>
        <mc:Fallback xmlns="">
          <p:sp>
            <p:nvSpPr>
              <p:cNvPr id="19" name="Rectángulo redondeado 18">
                <a:extLst>
                  <a:ext uri="{FF2B5EF4-FFF2-40B4-BE49-F238E27FC236}">
                    <a16:creationId xmlns:a16="http://schemas.microsoft.com/office/drawing/2014/main" id="{24E9C428-103D-97DD-DE25-8E043FAAAF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784" y="2457184"/>
                <a:ext cx="2193367" cy="738663"/>
              </a:xfrm>
              <a:prstGeom prst="roundRect">
                <a:avLst/>
              </a:prstGeom>
              <a:blipFill>
                <a:blip r:embed="rId1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ángulo redondeado 19">
            <a:extLst>
              <a:ext uri="{FF2B5EF4-FFF2-40B4-BE49-F238E27FC236}">
                <a16:creationId xmlns:a16="http://schemas.microsoft.com/office/drawing/2014/main" id="{D417D582-3711-F4F4-57A5-7CFCB3033C3E}"/>
              </a:ext>
            </a:extLst>
          </p:cNvPr>
          <p:cNvSpPr/>
          <p:nvPr/>
        </p:nvSpPr>
        <p:spPr>
          <a:xfrm>
            <a:off x="6905785" y="1581007"/>
            <a:ext cx="2193367" cy="71130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/>
              <a:t>IMC&gt;30 (65%)</a:t>
            </a:r>
          </a:p>
          <a:p>
            <a:pPr algn="ctr"/>
            <a:r>
              <a:rPr lang="es-ES" sz="1400" dirty="0"/>
              <a:t>HTA (38%)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459</Words>
  <Application>Microsoft Office PowerPoint</Application>
  <PresentationFormat>Presentación en pantalla (16:9)</PresentationFormat>
  <Paragraphs>77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JOSE ANTONIO DELGADO TORRALBO</cp:lastModifiedBy>
  <cp:revision>48</cp:revision>
  <dcterms:created xsi:type="dcterms:W3CDTF">2024-02-05T13:08:18Z</dcterms:created>
  <dcterms:modified xsi:type="dcterms:W3CDTF">2024-02-28T12:06:14Z</dcterms:modified>
</cp:coreProperties>
</file>