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7500" autoAdjust="0"/>
  </p:normalViewPr>
  <p:slideViewPr>
    <p:cSldViewPr>
      <p:cViewPr varScale="1">
        <p:scale>
          <a:sx n="82" d="100"/>
          <a:sy n="82" d="100"/>
        </p:scale>
        <p:origin x="1360" y="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macon:Desktop:tabla%20de%20TM-2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macon:Desktop:tabla%20de%20TM-24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Macintosh%20HD:Users:amacon:Desktop:tabla%20de%20TM-24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macon:Desktop:tabla%20de%20TM-24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macon:Desktop:tabla%20de%20TM-2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6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Hoja1!$C$3:$C$20</c:f>
              <c:strCache>
                <c:ptCount val="18"/>
                <c:pt idx="0">
                  <c:v>TOTAL 99</c:v>
                </c:pt>
                <c:pt idx="1">
                  <c:v>MUJER</c:v>
                </c:pt>
                <c:pt idx="2">
                  <c:v>HOMBRE</c:v>
                </c:pt>
                <c:pt idx="3">
                  <c:v>&gt;65 años</c:v>
                </c:pt>
                <c:pt idx="4">
                  <c:v>&lt;65 años</c:v>
                </c:pt>
                <c:pt idx="5">
                  <c:v>&gt;50 años</c:v>
                </c:pt>
                <c:pt idx="6">
                  <c:v>&lt;50 años</c:v>
                </c:pt>
                <c:pt idx="7">
                  <c:v>AOS LEVE</c:v>
                </c:pt>
                <c:pt idx="8">
                  <c:v>AOS MODERADO</c:v>
                </c:pt>
                <c:pt idx="9">
                  <c:v>AOS GRAVE </c:v>
                </c:pt>
                <c:pt idx="10">
                  <c:v>HTA</c:v>
                </c:pt>
                <c:pt idx="11">
                  <c:v>OBESIDAD I</c:v>
                </c:pt>
                <c:pt idx="12">
                  <c:v>OBESIDAD II</c:v>
                </c:pt>
                <c:pt idx="13">
                  <c:v>OBESIDAD III</c:v>
                </c:pt>
                <c:pt idx="14">
                  <c:v>CONDUCTOR PROFESIONAL</c:v>
                </c:pt>
                <c:pt idx="15">
                  <c:v>TABAQUISMO ACTIVO</c:v>
                </c:pt>
                <c:pt idx="16">
                  <c:v>EXTABAQUISMO</c:v>
                </c:pt>
                <c:pt idx="17">
                  <c:v>NO FUMADOR</c:v>
                </c:pt>
              </c:strCache>
            </c:strRef>
          </c:cat>
          <c:val>
            <c:numRef>
              <c:f>Hoja1!$D$3:$D$20</c:f>
              <c:numCache>
                <c:formatCode>0.00%</c:formatCode>
                <c:ptCount val="18"/>
                <c:pt idx="1">
                  <c:v>0.313</c:v>
                </c:pt>
                <c:pt idx="2">
                  <c:v>0.68700000000000006</c:v>
                </c:pt>
                <c:pt idx="3">
                  <c:v>0.30299999999999999</c:v>
                </c:pt>
                <c:pt idx="4">
                  <c:v>0.69699999999999995</c:v>
                </c:pt>
                <c:pt idx="5">
                  <c:v>0.70699999999999996</c:v>
                </c:pt>
                <c:pt idx="6">
                  <c:v>0.29299999999999998</c:v>
                </c:pt>
                <c:pt idx="7">
                  <c:v>8.1000000000000003E-2</c:v>
                </c:pt>
                <c:pt idx="8">
                  <c:v>0.40400000000000003</c:v>
                </c:pt>
                <c:pt idx="9">
                  <c:v>0.505</c:v>
                </c:pt>
                <c:pt idx="10">
                  <c:v>0.53300000000000003</c:v>
                </c:pt>
                <c:pt idx="11">
                  <c:v>0.44400000000000001</c:v>
                </c:pt>
                <c:pt idx="12">
                  <c:v>0.16200000000000001</c:v>
                </c:pt>
                <c:pt idx="13">
                  <c:v>0.152</c:v>
                </c:pt>
                <c:pt idx="14">
                  <c:v>0.111</c:v>
                </c:pt>
                <c:pt idx="15">
                  <c:v>0.28299999999999997</c:v>
                </c:pt>
                <c:pt idx="16">
                  <c:v>0.313</c:v>
                </c:pt>
                <c:pt idx="17">
                  <c:v>0.33300000000000002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46-4C42-B264-9261B8A6ED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15875080"/>
        <c:axId val="-2095341576"/>
      </c:barChart>
      <c:catAx>
        <c:axId val="-211587508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-2095341576"/>
        <c:crosses val="autoZero"/>
        <c:auto val="1"/>
        <c:lblAlgn val="ctr"/>
        <c:lblOffset val="100"/>
        <c:noMultiLvlLbl val="0"/>
      </c:catAx>
      <c:valAx>
        <c:axId val="-2095341576"/>
        <c:scaling>
          <c:orientation val="minMax"/>
        </c:scaling>
        <c:delete val="0"/>
        <c:axPos val="b"/>
        <c:majorGridlines/>
        <c:numFmt formatCode="0.00%" sourceLinked="1"/>
        <c:majorTickMark val="out"/>
        <c:minorTickMark val="none"/>
        <c:tickLblPos val="nextTo"/>
        <c:crossAx val="-21158750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Hoja1!$C$49:$C$50</c:f>
              <c:strCache>
                <c:ptCount val="2"/>
                <c:pt idx="0">
                  <c:v>≥ 4 h/d</c:v>
                </c:pt>
                <c:pt idx="1">
                  <c:v>&lt;4 h/d</c:v>
                </c:pt>
              </c:strCache>
            </c:strRef>
          </c:cat>
          <c:val>
            <c:numRef>
              <c:f>Hoja1!$D$49:$D$50</c:f>
              <c:numCache>
                <c:formatCode>0.00%</c:formatCode>
                <c:ptCount val="2"/>
                <c:pt idx="0">
                  <c:v>0.747</c:v>
                </c:pt>
                <c:pt idx="1">
                  <c:v>0.182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57-4E10-8C1F-2A6CF9DD4B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09804504"/>
        <c:axId val="-2109787800"/>
      </c:barChart>
      <c:catAx>
        <c:axId val="-2109804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09787800"/>
        <c:crosses val="autoZero"/>
        <c:auto val="1"/>
        <c:lblAlgn val="ctr"/>
        <c:lblOffset val="100"/>
        <c:noMultiLvlLbl val="0"/>
      </c:catAx>
      <c:valAx>
        <c:axId val="-2109787800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-21098045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Hoja1!$C$71</c:f>
              <c:strCache>
                <c:ptCount val="1"/>
                <c:pt idx="0">
                  <c:v>&lt;4 h/d</c:v>
                </c:pt>
              </c:strCache>
            </c:strRef>
          </c:tx>
          <c:invertIfNegative val="0"/>
          <c:cat>
            <c:strRef>
              <c:f>Hoja1!$B$72:$B$84</c:f>
              <c:strCache>
                <c:ptCount val="13"/>
                <c:pt idx="0">
                  <c:v>edad</c:v>
                </c:pt>
                <c:pt idx="1">
                  <c:v>CT90</c:v>
                </c:pt>
                <c:pt idx="2">
                  <c:v>ESS</c:v>
                </c:pt>
                <c:pt idx="3">
                  <c:v>IPA</c:v>
                </c:pt>
                <c:pt idx="4">
                  <c:v>Adherencia 1 </c:v>
                </c:pt>
                <c:pt idx="5">
                  <c:v>Adherencia 2 </c:v>
                </c:pt>
                <c:pt idx="6">
                  <c:v>Adherencia 3 </c:v>
                </c:pt>
                <c:pt idx="7">
                  <c:v>Adherencia 4 </c:v>
                </c:pt>
                <c:pt idx="8">
                  <c:v>Adherencia 5</c:v>
                </c:pt>
                <c:pt idx="9">
                  <c:v>Adherencia 6</c:v>
                </c:pt>
                <c:pt idx="10">
                  <c:v>Adherencia final TM</c:v>
                </c:pt>
                <c:pt idx="11">
                  <c:v>Adherencia 6 meses CPAP clásica</c:v>
                </c:pt>
                <c:pt idx="12">
                  <c:v>abandono CPAP</c:v>
                </c:pt>
              </c:strCache>
            </c:strRef>
          </c:cat>
          <c:val>
            <c:numRef>
              <c:f>Hoja1!$C$72:$C$84</c:f>
              <c:numCache>
                <c:formatCode>General</c:formatCode>
                <c:ptCount val="13"/>
                <c:pt idx="0">
                  <c:v>64.2</c:v>
                </c:pt>
                <c:pt idx="1">
                  <c:v>16.03</c:v>
                </c:pt>
                <c:pt idx="2">
                  <c:v>8.48</c:v>
                </c:pt>
                <c:pt idx="4">
                  <c:v>4.04</c:v>
                </c:pt>
                <c:pt idx="5">
                  <c:v>2.94</c:v>
                </c:pt>
                <c:pt idx="6">
                  <c:v>2.2000000000000002</c:v>
                </c:pt>
                <c:pt idx="7">
                  <c:v>2.4</c:v>
                </c:pt>
                <c:pt idx="8">
                  <c:v>2.0499999999999998</c:v>
                </c:pt>
                <c:pt idx="9">
                  <c:v>1.08</c:v>
                </c:pt>
                <c:pt idx="10">
                  <c:v>0.8</c:v>
                </c:pt>
                <c:pt idx="11">
                  <c:v>3.6</c:v>
                </c:pt>
                <c:pt idx="1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D5-4969-8904-A08A876C4766}"/>
            </c:ext>
          </c:extLst>
        </c:ser>
        <c:ser>
          <c:idx val="1"/>
          <c:order val="1"/>
          <c:tx>
            <c:strRef>
              <c:f>Hoja1!$D$71</c:f>
              <c:strCache>
                <c:ptCount val="1"/>
                <c:pt idx="0">
                  <c:v>≥ 4 h/d</c:v>
                </c:pt>
              </c:strCache>
            </c:strRef>
          </c:tx>
          <c:invertIfNegative val="0"/>
          <c:cat>
            <c:strRef>
              <c:f>Hoja1!$B$72:$B$84</c:f>
              <c:strCache>
                <c:ptCount val="13"/>
                <c:pt idx="0">
                  <c:v>edad</c:v>
                </c:pt>
                <c:pt idx="1">
                  <c:v>CT90</c:v>
                </c:pt>
                <c:pt idx="2">
                  <c:v>ESS</c:v>
                </c:pt>
                <c:pt idx="3">
                  <c:v>IPA</c:v>
                </c:pt>
                <c:pt idx="4">
                  <c:v>Adherencia 1 </c:v>
                </c:pt>
                <c:pt idx="5">
                  <c:v>Adherencia 2 </c:v>
                </c:pt>
                <c:pt idx="6">
                  <c:v>Adherencia 3 </c:v>
                </c:pt>
                <c:pt idx="7">
                  <c:v>Adherencia 4 </c:v>
                </c:pt>
                <c:pt idx="8">
                  <c:v>Adherencia 5</c:v>
                </c:pt>
                <c:pt idx="9">
                  <c:v>Adherencia 6</c:v>
                </c:pt>
                <c:pt idx="10">
                  <c:v>Adherencia final TM</c:v>
                </c:pt>
                <c:pt idx="11">
                  <c:v>Adherencia 6 meses CPAP clásica</c:v>
                </c:pt>
                <c:pt idx="12">
                  <c:v>abandono CPAP</c:v>
                </c:pt>
              </c:strCache>
            </c:strRef>
          </c:cat>
          <c:val>
            <c:numRef>
              <c:f>Hoja1!$D$72:$D$84</c:f>
              <c:numCache>
                <c:formatCode>General</c:formatCode>
                <c:ptCount val="13"/>
                <c:pt idx="0">
                  <c:v>54.9</c:v>
                </c:pt>
                <c:pt idx="1">
                  <c:v>17.97</c:v>
                </c:pt>
                <c:pt idx="2">
                  <c:v>9.8699999999999992</c:v>
                </c:pt>
                <c:pt idx="4">
                  <c:v>5.8</c:v>
                </c:pt>
                <c:pt idx="5">
                  <c:v>6.48</c:v>
                </c:pt>
                <c:pt idx="6">
                  <c:v>6.17</c:v>
                </c:pt>
                <c:pt idx="7">
                  <c:v>5.8</c:v>
                </c:pt>
                <c:pt idx="8">
                  <c:v>6.11</c:v>
                </c:pt>
                <c:pt idx="9">
                  <c:v>6.52</c:v>
                </c:pt>
                <c:pt idx="10">
                  <c:v>6.52</c:v>
                </c:pt>
                <c:pt idx="11">
                  <c:v>5.17</c:v>
                </c:pt>
                <c:pt idx="1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D5-4969-8904-A08A876C4766}"/>
            </c:ext>
          </c:extLst>
        </c:ser>
        <c:ser>
          <c:idx val="2"/>
          <c:order val="2"/>
          <c:tx>
            <c:strRef>
              <c:f>Hoja1!$E$71</c:f>
              <c:strCache>
                <c:ptCount val="1"/>
                <c:pt idx="0">
                  <c:v>p</c:v>
                </c:pt>
              </c:strCache>
            </c:strRef>
          </c:tx>
          <c:invertIfNegative val="0"/>
          <c:cat>
            <c:strRef>
              <c:f>Hoja1!$B$72:$B$84</c:f>
              <c:strCache>
                <c:ptCount val="13"/>
                <c:pt idx="0">
                  <c:v>edad</c:v>
                </c:pt>
                <c:pt idx="1">
                  <c:v>CT90</c:v>
                </c:pt>
                <c:pt idx="2">
                  <c:v>ESS</c:v>
                </c:pt>
                <c:pt idx="3">
                  <c:v>IPA</c:v>
                </c:pt>
                <c:pt idx="4">
                  <c:v>Adherencia 1 </c:v>
                </c:pt>
                <c:pt idx="5">
                  <c:v>Adherencia 2 </c:v>
                </c:pt>
                <c:pt idx="6">
                  <c:v>Adherencia 3 </c:v>
                </c:pt>
                <c:pt idx="7">
                  <c:v>Adherencia 4 </c:v>
                </c:pt>
                <c:pt idx="8">
                  <c:v>Adherencia 5</c:v>
                </c:pt>
                <c:pt idx="9">
                  <c:v>Adherencia 6</c:v>
                </c:pt>
                <c:pt idx="10">
                  <c:v>Adherencia final TM</c:v>
                </c:pt>
                <c:pt idx="11">
                  <c:v>Adherencia 6 meses CPAP clásica</c:v>
                </c:pt>
                <c:pt idx="12">
                  <c:v>abandono CPAP</c:v>
                </c:pt>
              </c:strCache>
            </c:strRef>
          </c:cat>
          <c:val>
            <c:numRef>
              <c:f>Hoja1!$E$72:$E$84</c:f>
              <c:numCache>
                <c:formatCode>General</c:formatCode>
                <c:ptCount val="13"/>
              </c:numCache>
            </c:numRef>
          </c:val>
          <c:extLst>
            <c:ext xmlns:c16="http://schemas.microsoft.com/office/drawing/2014/chart" uri="{C3380CC4-5D6E-409C-BE32-E72D297353CC}">
              <c16:uniqueId val="{00000002-31D5-4969-8904-A08A876C47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77705848"/>
        <c:axId val="-2077725160"/>
      </c:barChart>
      <c:catAx>
        <c:axId val="-20777058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077725160"/>
        <c:crosses val="autoZero"/>
        <c:auto val="1"/>
        <c:lblAlgn val="ctr"/>
        <c:lblOffset val="100"/>
        <c:noMultiLvlLbl val="0"/>
      </c:catAx>
      <c:valAx>
        <c:axId val="-20777251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777058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Hoja1!$C$93</c:f>
              <c:strCache>
                <c:ptCount val="1"/>
                <c:pt idx="0">
                  <c:v>≥ 4 h/d</c:v>
                </c:pt>
              </c:strCache>
            </c:strRef>
          </c:tx>
          <c:invertIfNegative val="0"/>
          <c:cat>
            <c:strRef>
              <c:f>Hoja1!$B$94:$B$97</c:f>
              <c:strCache>
                <c:ptCount val="4"/>
                <c:pt idx="0">
                  <c:v>≥ 65 años</c:v>
                </c:pt>
                <c:pt idx="1">
                  <c:v>&lt;65 años</c:v>
                </c:pt>
                <c:pt idx="2">
                  <c:v>≥ 50 años</c:v>
                </c:pt>
                <c:pt idx="3">
                  <c:v>&lt; 50 años</c:v>
                </c:pt>
              </c:strCache>
            </c:strRef>
          </c:cat>
          <c:val>
            <c:numRef>
              <c:f>Hoja1!$C$94:$C$97</c:f>
              <c:numCache>
                <c:formatCode>General</c:formatCode>
                <c:ptCount val="4"/>
                <c:pt idx="0">
                  <c:v>18</c:v>
                </c:pt>
                <c:pt idx="1">
                  <c:v>56</c:v>
                </c:pt>
                <c:pt idx="2">
                  <c:v>53</c:v>
                </c:pt>
                <c:pt idx="3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AE-43E9-B0E3-80C2C87599A5}"/>
            </c:ext>
          </c:extLst>
        </c:ser>
        <c:ser>
          <c:idx val="1"/>
          <c:order val="1"/>
          <c:tx>
            <c:strRef>
              <c:f>Hoja1!$D$93</c:f>
              <c:strCache>
                <c:ptCount val="1"/>
                <c:pt idx="0">
                  <c:v>&lt; 4 h/d</c:v>
                </c:pt>
              </c:strCache>
            </c:strRef>
          </c:tx>
          <c:invertIfNegative val="0"/>
          <c:cat>
            <c:strRef>
              <c:f>Hoja1!$B$94:$B$97</c:f>
              <c:strCache>
                <c:ptCount val="4"/>
                <c:pt idx="0">
                  <c:v>≥ 65 años</c:v>
                </c:pt>
                <c:pt idx="1">
                  <c:v>&lt;65 años</c:v>
                </c:pt>
                <c:pt idx="2">
                  <c:v>≥ 50 años</c:v>
                </c:pt>
                <c:pt idx="3">
                  <c:v>&lt; 50 años</c:v>
                </c:pt>
              </c:strCache>
            </c:strRef>
          </c:cat>
          <c:val>
            <c:numRef>
              <c:f>Hoja1!$D$94:$D$97</c:f>
              <c:numCache>
                <c:formatCode>General</c:formatCode>
                <c:ptCount val="4"/>
                <c:pt idx="0">
                  <c:v>10</c:v>
                </c:pt>
                <c:pt idx="1">
                  <c:v>8</c:v>
                </c:pt>
                <c:pt idx="2">
                  <c:v>14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AE-43E9-B0E3-80C2C8759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1816808"/>
        <c:axId val="-2076959880"/>
      </c:barChart>
      <c:catAx>
        <c:axId val="-212181680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-2076959880"/>
        <c:crosses val="autoZero"/>
        <c:auto val="1"/>
        <c:lblAlgn val="ctr"/>
        <c:lblOffset val="100"/>
        <c:noMultiLvlLbl val="0"/>
      </c:catAx>
      <c:valAx>
        <c:axId val="-207695988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-21218168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248221236159399"/>
          <c:y val="9.1536707827691396E-2"/>
          <c:w val="0.55661060326901501"/>
          <c:h val="0.729990552480305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Hoja1!$C$31</c:f>
              <c:strCache>
                <c:ptCount val="1"/>
                <c:pt idx="0">
                  <c:v>abandonan CPAP</c:v>
                </c:pt>
              </c:strCache>
            </c:strRef>
          </c:tx>
          <c:invertIfNegative val="0"/>
          <c:cat>
            <c:strRef>
              <c:f>Hoja1!$D$30:$F$30</c:f>
              <c:strCache>
                <c:ptCount val="3"/>
                <c:pt idx="0">
                  <c:v>%</c:v>
                </c:pt>
                <c:pt idx="1">
                  <c:v>&lt;4 h/d</c:v>
                </c:pt>
                <c:pt idx="2">
                  <c:v>≥ 4 h/d</c:v>
                </c:pt>
              </c:strCache>
            </c:strRef>
          </c:cat>
          <c:val>
            <c:numRef>
              <c:f>Hoja1!$D$31:$F$31</c:f>
              <c:numCache>
                <c:formatCode>General</c:formatCode>
                <c:ptCount val="3"/>
                <c:pt idx="0">
                  <c:v>21.2</c:v>
                </c:pt>
                <c:pt idx="1">
                  <c:v>12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16-42FE-94B8-6908E9198155}"/>
            </c:ext>
          </c:extLst>
        </c:ser>
        <c:ser>
          <c:idx val="1"/>
          <c:order val="1"/>
          <c:tx>
            <c:strRef>
              <c:f>Hoja1!$C$32</c:f>
              <c:strCache>
                <c:ptCount val="1"/>
                <c:pt idx="0">
                  <c:v>No abandonan</c:v>
                </c:pt>
              </c:strCache>
            </c:strRef>
          </c:tx>
          <c:invertIfNegative val="0"/>
          <c:cat>
            <c:strRef>
              <c:f>Hoja1!$D$30:$F$30</c:f>
              <c:strCache>
                <c:ptCount val="3"/>
                <c:pt idx="0">
                  <c:v>%</c:v>
                </c:pt>
                <c:pt idx="1">
                  <c:v>&lt;4 h/d</c:v>
                </c:pt>
                <c:pt idx="2">
                  <c:v>≥ 4 h/d</c:v>
                </c:pt>
              </c:strCache>
            </c:strRef>
          </c:cat>
          <c:val>
            <c:numRef>
              <c:f>Hoja1!$D$32:$F$32</c:f>
              <c:numCache>
                <c:formatCode>General</c:formatCode>
                <c:ptCount val="3"/>
                <c:pt idx="0">
                  <c:v>75.8</c:v>
                </c:pt>
                <c:pt idx="1">
                  <c:v>6</c:v>
                </c:pt>
                <c:pt idx="2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16-42FE-94B8-6908E91981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90579960"/>
        <c:axId val="-2079800696"/>
      </c:barChart>
      <c:catAx>
        <c:axId val="-2090579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079800696"/>
        <c:crosses val="autoZero"/>
        <c:auto val="1"/>
        <c:lblAlgn val="ctr"/>
        <c:lblOffset val="100"/>
        <c:noMultiLvlLbl val="0"/>
      </c:catAx>
      <c:valAx>
        <c:axId val="-20798006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905799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8909281563060898"/>
          <c:y val="0.16085067596338101"/>
          <c:w val="0.31090718436939002"/>
          <c:h val="0.5656380845930030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6D0A38-36FC-4A4C-B42B-7C929CA8F745}" type="doc">
      <dgm:prSet loTypeId="urn:microsoft.com/office/officeart/2005/8/layout/hProcess9" loCatId="" qsTypeId="urn:microsoft.com/office/officeart/2005/8/quickstyle/simple4" qsCatId="simple" csTypeId="urn:microsoft.com/office/officeart/2005/8/colors/colorful1" csCatId="colorful" phldr="1"/>
      <dgm:spPr/>
    </dgm:pt>
    <dgm:pt modelId="{037FABAF-AAD1-894E-9439-2995F553777C}">
      <dgm:prSet phldrT="[Texto]"/>
      <dgm:spPr/>
      <dgm:t>
        <a:bodyPr/>
        <a:lstStyle/>
        <a:p>
          <a:r>
            <a:rPr lang="es-ES" dirty="0"/>
            <a:t>6 meses CPAP</a:t>
          </a:r>
        </a:p>
      </dgm:t>
    </dgm:pt>
    <dgm:pt modelId="{E5777A91-F380-2B43-AA6C-FB0A1C4ABFFC}" type="parTrans" cxnId="{91F14DB8-A017-C442-8A61-4B337AB2FEC6}">
      <dgm:prSet/>
      <dgm:spPr/>
      <dgm:t>
        <a:bodyPr/>
        <a:lstStyle/>
        <a:p>
          <a:endParaRPr lang="es-ES"/>
        </a:p>
      </dgm:t>
    </dgm:pt>
    <dgm:pt modelId="{58F48CED-2383-F843-B986-3D818E2BA91E}" type="sibTrans" cxnId="{91F14DB8-A017-C442-8A61-4B337AB2FEC6}">
      <dgm:prSet/>
      <dgm:spPr/>
      <dgm:t>
        <a:bodyPr/>
        <a:lstStyle/>
        <a:p>
          <a:endParaRPr lang="es-ES"/>
        </a:p>
      </dgm:t>
    </dgm:pt>
    <dgm:pt modelId="{1B5FAFF6-CC4F-124B-A9CA-7B086D9D7FB4}">
      <dgm:prSet phldrT="[Texto]"/>
      <dgm:spPr/>
      <dgm:t>
        <a:bodyPr/>
        <a:lstStyle/>
        <a:p>
          <a:r>
            <a:rPr lang="es-ES" dirty="0"/>
            <a:t>3m TM</a:t>
          </a:r>
        </a:p>
      </dgm:t>
    </dgm:pt>
    <dgm:pt modelId="{42BDB38B-866D-1A40-924C-44436AE61837}" type="sibTrans" cxnId="{327889FB-D1F1-3A42-BCC9-6099FD193DE1}">
      <dgm:prSet/>
      <dgm:spPr/>
      <dgm:t>
        <a:bodyPr/>
        <a:lstStyle/>
        <a:p>
          <a:endParaRPr lang="es-ES"/>
        </a:p>
      </dgm:t>
    </dgm:pt>
    <dgm:pt modelId="{1A1DD537-C9E8-5744-80F6-1EA7D3D9EB2B}" type="parTrans" cxnId="{327889FB-D1F1-3A42-BCC9-6099FD193DE1}">
      <dgm:prSet/>
      <dgm:spPr/>
      <dgm:t>
        <a:bodyPr/>
        <a:lstStyle/>
        <a:p>
          <a:endParaRPr lang="es-ES"/>
        </a:p>
      </dgm:t>
    </dgm:pt>
    <dgm:pt modelId="{9432E89E-A36D-8D41-BAC2-E6F9752E07AE}" type="pres">
      <dgm:prSet presAssocID="{546D0A38-36FC-4A4C-B42B-7C929CA8F745}" presName="CompostProcess" presStyleCnt="0">
        <dgm:presLayoutVars>
          <dgm:dir/>
          <dgm:resizeHandles val="exact"/>
        </dgm:presLayoutVars>
      </dgm:prSet>
      <dgm:spPr/>
    </dgm:pt>
    <dgm:pt modelId="{3CFBC93C-0F5D-174D-9FEE-62F4DD64AF8D}" type="pres">
      <dgm:prSet presAssocID="{546D0A38-36FC-4A4C-B42B-7C929CA8F745}" presName="arrow" presStyleLbl="bgShp" presStyleIdx="0" presStyleCnt="1"/>
      <dgm:spPr/>
    </dgm:pt>
    <dgm:pt modelId="{99684DB8-3339-644E-A866-6E94A719030C}" type="pres">
      <dgm:prSet presAssocID="{546D0A38-36FC-4A4C-B42B-7C929CA8F745}" presName="linearProcess" presStyleCnt="0"/>
      <dgm:spPr/>
    </dgm:pt>
    <dgm:pt modelId="{E2F37633-EBF2-2C40-AD6F-9B80C5E8317A}" type="pres">
      <dgm:prSet presAssocID="{1B5FAFF6-CC4F-124B-A9CA-7B086D9D7FB4}" presName="textNode" presStyleLbl="node1" presStyleIdx="0" presStyleCnt="2">
        <dgm:presLayoutVars>
          <dgm:bulletEnabled val="1"/>
        </dgm:presLayoutVars>
      </dgm:prSet>
      <dgm:spPr/>
    </dgm:pt>
    <dgm:pt modelId="{39A11192-A047-BF45-AF6C-92954D40A378}" type="pres">
      <dgm:prSet presAssocID="{42BDB38B-866D-1A40-924C-44436AE61837}" presName="sibTrans" presStyleCnt="0"/>
      <dgm:spPr/>
    </dgm:pt>
    <dgm:pt modelId="{7BE289C0-EFC3-8342-8753-C49E5CD625CA}" type="pres">
      <dgm:prSet presAssocID="{037FABAF-AAD1-894E-9439-2995F553777C}" presName="textNode" presStyleLbl="node1" presStyleIdx="1" presStyleCnt="2">
        <dgm:presLayoutVars>
          <dgm:bulletEnabled val="1"/>
        </dgm:presLayoutVars>
      </dgm:prSet>
      <dgm:spPr/>
    </dgm:pt>
  </dgm:ptLst>
  <dgm:cxnLst>
    <dgm:cxn modelId="{9006DD07-4411-FE46-AC33-A6B3A8C70E8C}" type="presOf" srcId="{037FABAF-AAD1-894E-9439-2995F553777C}" destId="{7BE289C0-EFC3-8342-8753-C49E5CD625CA}" srcOrd="0" destOrd="0" presId="urn:microsoft.com/office/officeart/2005/8/layout/hProcess9"/>
    <dgm:cxn modelId="{91F14DB8-A017-C442-8A61-4B337AB2FEC6}" srcId="{546D0A38-36FC-4A4C-B42B-7C929CA8F745}" destId="{037FABAF-AAD1-894E-9439-2995F553777C}" srcOrd="1" destOrd="0" parTransId="{E5777A91-F380-2B43-AA6C-FB0A1C4ABFFC}" sibTransId="{58F48CED-2383-F843-B986-3D818E2BA91E}"/>
    <dgm:cxn modelId="{83131FDA-F6C5-0E45-BCA1-F0060367B996}" type="presOf" srcId="{546D0A38-36FC-4A4C-B42B-7C929CA8F745}" destId="{9432E89E-A36D-8D41-BAC2-E6F9752E07AE}" srcOrd="0" destOrd="0" presId="urn:microsoft.com/office/officeart/2005/8/layout/hProcess9"/>
    <dgm:cxn modelId="{99A0E2DB-9EF8-6D4E-A6CE-20EF1174FF98}" type="presOf" srcId="{1B5FAFF6-CC4F-124B-A9CA-7B086D9D7FB4}" destId="{E2F37633-EBF2-2C40-AD6F-9B80C5E8317A}" srcOrd="0" destOrd="0" presId="urn:microsoft.com/office/officeart/2005/8/layout/hProcess9"/>
    <dgm:cxn modelId="{327889FB-D1F1-3A42-BCC9-6099FD193DE1}" srcId="{546D0A38-36FC-4A4C-B42B-7C929CA8F745}" destId="{1B5FAFF6-CC4F-124B-A9CA-7B086D9D7FB4}" srcOrd="0" destOrd="0" parTransId="{1A1DD537-C9E8-5744-80F6-1EA7D3D9EB2B}" sibTransId="{42BDB38B-866D-1A40-924C-44436AE61837}"/>
    <dgm:cxn modelId="{705D52A6-BE43-7C47-B510-F32EAF064D31}" type="presParOf" srcId="{9432E89E-A36D-8D41-BAC2-E6F9752E07AE}" destId="{3CFBC93C-0F5D-174D-9FEE-62F4DD64AF8D}" srcOrd="0" destOrd="0" presId="urn:microsoft.com/office/officeart/2005/8/layout/hProcess9"/>
    <dgm:cxn modelId="{F7802992-3C0B-1E4B-9F5C-05E9672E21DA}" type="presParOf" srcId="{9432E89E-A36D-8D41-BAC2-E6F9752E07AE}" destId="{99684DB8-3339-644E-A866-6E94A719030C}" srcOrd="1" destOrd="0" presId="urn:microsoft.com/office/officeart/2005/8/layout/hProcess9"/>
    <dgm:cxn modelId="{09B5BBD4-2E92-DF4A-8D27-AEA5FC15E0E0}" type="presParOf" srcId="{99684DB8-3339-644E-A866-6E94A719030C}" destId="{E2F37633-EBF2-2C40-AD6F-9B80C5E8317A}" srcOrd="0" destOrd="0" presId="urn:microsoft.com/office/officeart/2005/8/layout/hProcess9"/>
    <dgm:cxn modelId="{EEC52B3F-E934-C846-A58E-9BDA37F1690B}" type="presParOf" srcId="{99684DB8-3339-644E-A866-6E94A719030C}" destId="{39A11192-A047-BF45-AF6C-92954D40A378}" srcOrd="1" destOrd="0" presId="urn:microsoft.com/office/officeart/2005/8/layout/hProcess9"/>
    <dgm:cxn modelId="{C9CDC7BD-7687-AB41-B0CF-186934650253}" type="presParOf" srcId="{99684DB8-3339-644E-A866-6E94A719030C}" destId="{7BE289C0-EFC3-8342-8753-C49E5CD625CA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FBC93C-0F5D-174D-9FEE-62F4DD64AF8D}">
      <dsp:nvSpPr>
        <dsp:cNvPr id="0" name=""/>
        <dsp:cNvSpPr/>
      </dsp:nvSpPr>
      <dsp:spPr>
        <a:xfrm>
          <a:off x="380704" y="0"/>
          <a:ext cx="4314647" cy="951880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2F37633-EBF2-2C40-AD6F-9B80C5E8317A}">
      <dsp:nvSpPr>
        <dsp:cNvPr id="0" name=""/>
        <dsp:cNvSpPr/>
      </dsp:nvSpPr>
      <dsp:spPr>
        <a:xfrm>
          <a:off x="911112" y="285564"/>
          <a:ext cx="1522816" cy="38075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3m TM</a:t>
          </a:r>
        </a:p>
      </dsp:txBody>
      <dsp:txXfrm>
        <a:off x="929699" y="304151"/>
        <a:ext cx="1485642" cy="343578"/>
      </dsp:txXfrm>
    </dsp:sp>
    <dsp:sp modelId="{7BE289C0-EFC3-8342-8753-C49E5CD625CA}">
      <dsp:nvSpPr>
        <dsp:cNvPr id="0" name=""/>
        <dsp:cNvSpPr/>
      </dsp:nvSpPr>
      <dsp:spPr>
        <a:xfrm>
          <a:off x="2642126" y="285564"/>
          <a:ext cx="1522816" cy="38075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6 meses CPAP</a:t>
          </a:r>
        </a:p>
      </dsp:txBody>
      <dsp:txXfrm>
        <a:off x="2660713" y="304151"/>
        <a:ext cx="1485642" cy="3435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0.11864</cdr:x>
      <cdr:y>0.0525</cdr:y>
    </cdr:from>
    <cdr:to>
      <cdr:x>0.25424</cdr:x>
      <cdr:y>0.12984</cdr:y>
    </cdr:to>
    <cdr:sp macro="" textlink="">
      <cdr:nvSpPr>
        <cdr:cNvPr id="2" name="Rectángulo 1"/>
        <cdr:cNvSpPr/>
      </cdr:nvSpPr>
      <cdr:spPr>
        <a:xfrm xmlns:a="http://schemas.openxmlformats.org/drawingml/2006/main">
          <a:off x="504056" y="195486"/>
          <a:ext cx="576064" cy="2880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s-ES" i="1" dirty="0">
              <a:solidFill>
                <a:srgbClr val="000000"/>
              </a:solidFill>
            </a:rPr>
            <a:t>P&lt;0,05</a:t>
          </a:r>
        </a:p>
      </cdr:txBody>
    </cdr:sp>
  </cdr:relSizeAnchor>
  <cdr:relSizeAnchor xmlns:cdr="http://schemas.openxmlformats.org/drawingml/2006/chartDrawing">
    <cdr:from>
      <cdr:x>0.35593</cdr:x>
      <cdr:y>0.40056</cdr:y>
    </cdr:from>
    <cdr:to>
      <cdr:x>0.79661</cdr:x>
      <cdr:y>0.55525</cdr:y>
    </cdr:to>
    <cdr:sp macro="" textlink="">
      <cdr:nvSpPr>
        <cdr:cNvPr id="3" name="Cerrar llave 2"/>
        <cdr:cNvSpPr/>
      </cdr:nvSpPr>
      <cdr:spPr>
        <a:xfrm xmlns:a="http://schemas.openxmlformats.org/drawingml/2006/main" rot="16200000">
          <a:off x="2160240" y="843558"/>
          <a:ext cx="576064" cy="1872208"/>
        </a:xfrm>
        <a:prstGeom xmlns:a="http://schemas.openxmlformats.org/drawingml/2006/main" prst="rightBrace">
          <a:avLst>
            <a:gd name="adj1" fmla="val 8333"/>
            <a:gd name="adj2" fmla="val 48084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ES"/>
        </a:p>
      </cdr:txBody>
    </cdr:sp>
  </cdr:relSizeAnchor>
  <cdr:relSizeAnchor xmlns:cdr="http://schemas.openxmlformats.org/drawingml/2006/chartDrawing">
    <cdr:from>
      <cdr:x>0.50847</cdr:x>
      <cdr:y>0.30387</cdr:y>
    </cdr:from>
    <cdr:to>
      <cdr:x>0.64407</cdr:x>
      <cdr:y>0.38122</cdr:y>
    </cdr:to>
    <cdr:sp macro="" textlink="">
      <cdr:nvSpPr>
        <cdr:cNvPr id="4" name="Rectángulo 3"/>
        <cdr:cNvSpPr/>
      </cdr:nvSpPr>
      <cdr:spPr>
        <a:xfrm xmlns:a="http://schemas.openxmlformats.org/drawingml/2006/main">
          <a:off x="2160240" y="1131590"/>
          <a:ext cx="576064" cy="2880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i="1" dirty="0">
              <a:solidFill>
                <a:srgbClr val="000000"/>
              </a:solidFill>
            </a:rPr>
            <a:t>P&lt;0,05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FE6DF-F61C-604C-971C-598BD6AEDF67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7E28F-3DFC-8E42-AA5F-EF2C6DA627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480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 se encontraron</a:t>
            </a:r>
            <a:r>
              <a:rPr lang="es-ES" baseline="0" dirty="0"/>
              <a:t> diferencias entre los hombres y mujeres en cuanto a cumplimiento</a:t>
            </a:r>
          </a:p>
          <a:p>
            <a:r>
              <a:rPr lang="es-ES" baseline="0" dirty="0"/>
              <a:t>No diferencias en el cumplimiento en cuanto a HTA, DLP, Arritmias, obesidad, tabaquismo.</a:t>
            </a:r>
          </a:p>
          <a:p>
            <a:r>
              <a:rPr lang="es-ES" baseline="0" dirty="0"/>
              <a:t>En general abandona CPPA un 75%.</a:t>
            </a:r>
          </a:p>
          <a:p>
            <a:r>
              <a:rPr lang="es-ES" baseline="0" dirty="0"/>
              <a:t>Si los dividimos entre mayor de 4 horas y menor de 4 horas  se establecen diferencias estadísticamente significativas , de manera que los cumplidores abandonan menos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7E28F-3DFC-8E42-AA5F-EF2C6DA6276D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4725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051720" y="123478"/>
            <a:ext cx="6840760" cy="64807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SEGUIMIENTO A MEDIO PLAZO TRAS LA TELEMONITORIZACION DE UNA COHORTE E PACIENTES CON CPAP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79512" y="843558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/>
              <a:t>J.A. Delgado </a:t>
            </a:r>
            <a:r>
              <a:rPr lang="es-ES" sz="1200" dirty="0" err="1"/>
              <a:t>Torralbo</a:t>
            </a:r>
            <a:r>
              <a:rPr lang="es-ES" sz="1200" dirty="0"/>
              <a:t>,</a:t>
            </a:r>
            <a:r>
              <a:rPr lang="es-ES" sz="1200" u="sng" dirty="0"/>
              <a:t> </a:t>
            </a:r>
            <a:r>
              <a:rPr lang="es-ES" sz="1200" dirty="0"/>
              <a:t>J. Diez Sierra, C. Romero Muñoz.</a:t>
            </a:r>
          </a:p>
          <a:p>
            <a:r>
              <a:rPr lang="es-ES" sz="1200" dirty="0"/>
              <a:t>Unidad de Neumología del Hospital Virgen Macarena. Sevilla</a:t>
            </a:r>
          </a:p>
        </p:txBody>
      </p:sp>
      <p:sp>
        <p:nvSpPr>
          <p:cNvPr id="7" name="Rectángulo 6"/>
          <p:cNvSpPr>
            <a:spLocks noChangeArrowheads="1"/>
          </p:cNvSpPr>
          <p:nvPr/>
        </p:nvSpPr>
        <p:spPr bwMode="auto">
          <a:xfrm>
            <a:off x="107504" y="1347614"/>
            <a:ext cx="4320034" cy="28795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s-ES" dirty="0">
                <a:solidFill>
                  <a:srgbClr val="FFFFFF"/>
                </a:solidFill>
                <a:latin typeface="Calibri" charset="0"/>
                <a:cs typeface="Arial" charset="0"/>
              </a:rPr>
              <a:t>INTRODUCCIÓN</a:t>
            </a:r>
          </a:p>
        </p:txBody>
      </p:sp>
      <p:sp>
        <p:nvSpPr>
          <p:cNvPr id="8" name="Rectángulo 4"/>
          <p:cNvSpPr>
            <a:spLocks noChangeArrowheads="1"/>
          </p:cNvSpPr>
          <p:nvPr/>
        </p:nvSpPr>
        <p:spPr bwMode="auto">
          <a:xfrm>
            <a:off x="107950" y="1779588"/>
            <a:ext cx="432003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s-ES" sz="1200" dirty="0"/>
              <a:t>La Telemonitorización (TM) en terapias respiratorias está cada vez más presente en las unidades de sueño, siempre en pro de optimizar los recursos humanos y materiales. </a:t>
            </a:r>
          </a:p>
          <a:p>
            <a:pPr algn="just"/>
            <a:r>
              <a:rPr lang="es-ES" sz="1200" dirty="0"/>
              <a:t>Objetivo: caracterización de nuestro grupo de pacientes </a:t>
            </a:r>
            <a:r>
              <a:rPr lang="es-ES" sz="1200" dirty="0" err="1"/>
              <a:t>telemonitorizados</a:t>
            </a:r>
            <a:r>
              <a:rPr lang="es-ES" sz="1200" dirty="0"/>
              <a:t> en la consulta AOS y seguidos 6 meses tras finalizar  la TM.</a:t>
            </a:r>
          </a:p>
        </p:txBody>
      </p:sp>
      <p:sp>
        <p:nvSpPr>
          <p:cNvPr id="10" name="Rectángulo 9"/>
          <p:cNvSpPr>
            <a:spLocks noChangeArrowheads="1"/>
          </p:cNvSpPr>
          <p:nvPr/>
        </p:nvSpPr>
        <p:spPr bwMode="auto">
          <a:xfrm>
            <a:off x="107504" y="3003798"/>
            <a:ext cx="4320034" cy="28795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s-ES" dirty="0">
                <a:solidFill>
                  <a:srgbClr val="FFFFFF"/>
                </a:solidFill>
                <a:latin typeface="Calibri" charset="0"/>
                <a:cs typeface="Arial" charset="0"/>
              </a:rPr>
              <a:t>METODOLOGÍA</a:t>
            </a:r>
          </a:p>
        </p:txBody>
      </p:sp>
      <p:sp>
        <p:nvSpPr>
          <p:cNvPr id="11" name="Rectángulo 6"/>
          <p:cNvSpPr>
            <a:spLocks noChangeArrowheads="1"/>
          </p:cNvSpPr>
          <p:nvPr/>
        </p:nvSpPr>
        <p:spPr bwMode="auto">
          <a:xfrm>
            <a:off x="107504" y="3291830"/>
            <a:ext cx="44275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" sz="1200" dirty="0"/>
              <a:t>Estudio Observacional prospectivo de los pacientes que acuden a la Unidad de Sueño desde marzo 2022 a noviembre 2023. La selección es aleatoria dependiendo de la disponibilidad.</a:t>
            </a:r>
          </a:p>
          <a:p>
            <a:r>
              <a:rPr lang="es-ES" sz="1200" dirty="0"/>
              <a:t>Seguimiento TM. 3 meses</a:t>
            </a:r>
          </a:p>
          <a:p>
            <a:r>
              <a:rPr lang="es-ES" sz="1200" dirty="0"/>
              <a:t>Seguimiento con CPAP clásica a los 6 meses.</a:t>
            </a:r>
          </a:p>
        </p:txBody>
      </p:sp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9933568"/>
              </p:ext>
            </p:extLst>
          </p:nvPr>
        </p:nvGraphicFramePr>
        <p:xfrm>
          <a:off x="4427984" y="1491630"/>
          <a:ext cx="4716016" cy="3651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Rectángulo 14"/>
          <p:cNvSpPr>
            <a:spLocks noChangeArrowheads="1"/>
          </p:cNvSpPr>
          <p:nvPr/>
        </p:nvSpPr>
        <p:spPr bwMode="auto">
          <a:xfrm>
            <a:off x="4572000" y="1059582"/>
            <a:ext cx="4320034" cy="28795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s-ES" dirty="0">
                <a:solidFill>
                  <a:srgbClr val="FFFFFF"/>
                </a:solidFill>
                <a:latin typeface="Calibri" charset="0"/>
                <a:cs typeface="Arial" charset="0"/>
              </a:rPr>
              <a:t>RESULTADOS</a:t>
            </a:r>
          </a:p>
        </p:txBody>
      </p:sp>
      <p:graphicFrame>
        <p:nvGraphicFramePr>
          <p:cNvPr id="17" name="Diagrama 16"/>
          <p:cNvGraphicFramePr/>
          <p:nvPr>
            <p:extLst>
              <p:ext uri="{D42A27DB-BD31-4B8C-83A1-F6EECF244321}">
                <p14:modId xmlns:p14="http://schemas.microsoft.com/office/powerpoint/2010/main" val="361677548"/>
              </p:ext>
            </p:extLst>
          </p:nvPr>
        </p:nvGraphicFramePr>
        <p:xfrm>
          <a:off x="0" y="4191620"/>
          <a:ext cx="5076056" cy="951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9419622"/>
              </p:ext>
            </p:extLst>
          </p:nvPr>
        </p:nvGraphicFramePr>
        <p:xfrm>
          <a:off x="2627784" y="339502"/>
          <a:ext cx="2088232" cy="1875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ángulo 5"/>
          <p:cNvSpPr/>
          <p:nvPr/>
        </p:nvSpPr>
        <p:spPr>
          <a:xfrm>
            <a:off x="2699792" y="123478"/>
            <a:ext cx="2016224" cy="2160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0000"/>
                </a:solidFill>
              </a:rPr>
              <a:t>Adherencia</a:t>
            </a:r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3093866"/>
              </p:ext>
            </p:extLst>
          </p:nvPr>
        </p:nvGraphicFramePr>
        <p:xfrm>
          <a:off x="4788024" y="0"/>
          <a:ext cx="4248472" cy="3723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8117498"/>
              </p:ext>
            </p:extLst>
          </p:nvPr>
        </p:nvGraphicFramePr>
        <p:xfrm>
          <a:off x="0" y="2427734"/>
          <a:ext cx="4644008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Cerrar llave 9"/>
          <p:cNvSpPr/>
          <p:nvPr/>
        </p:nvSpPr>
        <p:spPr>
          <a:xfrm>
            <a:off x="3419872" y="3219822"/>
            <a:ext cx="288032" cy="648072"/>
          </a:xfrm>
          <a:prstGeom prst="rightBrace">
            <a:avLst>
              <a:gd name="adj1" fmla="val 8333"/>
              <a:gd name="adj2" fmla="val 48084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/>
          </a:p>
        </p:txBody>
      </p:sp>
      <p:sp>
        <p:nvSpPr>
          <p:cNvPr id="11" name="Rectángulo 10"/>
          <p:cNvSpPr/>
          <p:nvPr/>
        </p:nvSpPr>
        <p:spPr>
          <a:xfrm>
            <a:off x="3707904" y="3435846"/>
            <a:ext cx="576064" cy="2880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i="1" dirty="0">
                <a:solidFill>
                  <a:srgbClr val="000000"/>
                </a:solidFill>
              </a:rPr>
              <a:t>P&lt;0,05</a:t>
            </a:r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0696605"/>
              </p:ext>
            </p:extLst>
          </p:nvPr>
        </p:nvGraphicFramePr>
        <p:xfrm>
          <a:off x="23820" y="699542"/>
          <a:ext cx="2531955" cy="1803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Rectángulo 12"/>
          <p:cNvSpPr/>
          <p:nvPr/>
        </p:nvSpPr>
        <p:spPr>
          <a:xfrm>
            <a:off x="1259632" y="771550"/>
            <a:ext cx="576064" cy="2880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i="1" dirty="0">
                <a:solidFill>
                  <a:srgbClr val="000000"/>
                </a:solidFill>
              </a:rPr>
              <a:t>P&lt;0,05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0" y="4229100"/>
            <a:ext cx="4104456" cy="914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49097"/>
              </p:ext>
            </p:extLst>
          </p:nvPr>
        </p:nvGraphicFramePr>
        <p:xfrm>
          <a:off x="251520" y="4443958"/>
          <a:ext cx="3670300" cy="482600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6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TM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 llamadas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citas presenciales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Clásica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198 visitas 6m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mr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297 en 9-12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Rectángulo 16"/>
          <p:cNvSpPr>
            <a:spLocks noChangeArrowheads="1"/>
          </p:cNvSpPr>
          <p:nvPr/>
        </p:nvSpPr>
        <p:spPr bwMode="auto">
          <a:xfrm>
            <a:off x="4211960" y="3723878"/>
            <a:ext cx="4392488" cy="288032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s-ES" dirty="0">
                <a:solidFill>
                  <a:srgbClr val="FFFFFF"/>
                </a:solidFill>
                <a:latin typeface="Calibri" charset="0"/>
                <a:cs typeface="Arial" charset="0"/>
              </a:rPr>
              <a:t>CONCLUSIONES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211960" y="4083918"/>
            <a:ext cx="4392488" cy="105958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>
                <a:solidFill>
                  <a:srgbClr val="000000"/>
                </a:solidFill>
              </a:rPr>
              <a:t>- La </a:t>
            </a:r>
            <a:r>
              <a:rPr lang="es-ES" sz="1400" dirty="0">
                <a:solidFill>
                  <a:srgbClr val="000000"/>
                </a:solidFill>
              </a:rPr>
              <a:t>TM es una medida eficaz para conseguir una buena adaptación en nuestros pacientes.</a:t>
            </a:r>
          </a:p>
          <a:p>
            <a:r>
              <a:rPr lang="es-ES" sz="1400" dirty="0">
                <a:solidFill>
                  <a:srgbClr val="000000"/>
                </a:solidFill>
              </a:rPr>
              <a:t>- Hemos ahorrado unas 250 visitas aproximadamente.</a:t>
            </a:r>
          </a:p>
          <a:p>
            <a:r>
              <a:rPr lang="es-ES" sz="1400" dirty="0">
                <a:solidFill>
                  <a:srgbClr val="000000"/>
                </a:solidFill>
              </a:rPr>
              <a:t>- Limitación: deberíamos tener un grupo control sin TM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899592" y="4155926"/>
            <a:ext cx="2016224" cy="2160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0000"/>
                </a:solidFill>
              </a:rPr>
              <a:t>Gestión en Consulta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5750</TotalTime>
  <Words>272</Words>
  <Application>Microsoft Office PowerPoint</Application>
  <PresentationFormat>Presentación en pantalla (16:9)</PresentationFormat>
  <Paragraphs>34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LUNA</dc:creator>
  <cp:keywords/>
  <dc:description/>
  <cp:lastModifiedBy>JOSE ANTONIO DELGADO TORRALBO</cp:lastModifiedBy>
  <cp:revision>20</cp:revision>
  <dcterms:created xsi:type="dcterms:W3CDTF">2024-02-05T13:08:18Z</dcterms:created>
  <dcterms:modified xsi:type="dcterms:W3CDTF">2024-02-28T11:59:49Z</dcterms:modified>
  <cp:category/>
</cp:coreProperties>
</file>