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2" d="100"/>
          <a:sy n="102" d="100"/>
        </p:scale>
        <p:origin x="-456" y="21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0"/>
            <a:ext cx="6984776" cy="706693"/>
          </a:xfrm>
        </p:spPr>
        <p:txBody>
          <a:bodyPr>
            <a:noAutofit/>
          </a:bodyPr>
          <a:lstStyle/>
          <a:p>
            <a:r>
              <a:rPr lang="es-ES" sz="1800" b="1" dirty="0">
                <a:latin typeface="Arial" pitchFamily="34" charset="0"/>
                <a:cs typeface="Arial" pitchFamily="34" charset="0"/>
              </a:rPr>
              <a:t>ESTUDIO DE SUEÑO Y PRESIÓN ESTIMADA POR FÓRMULA: DIFERENCIAS ENTRE HOMBRES Y MUJERES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1418" y="618452"/>
            <a:ext cx="8424936" cy="504056"/>
          </a:xfrm>
        </p:spPr>
        <p:txBody>
          <a:bodyPr>
            <a:normAutofit lnSpcReduction="10000"/>
          </a:bodyPr>
          <a:lstStyle/>
          <a:p>
            <a:pPr algn="l"/>
            <a:r>
              <a:rPr lang="es-ES" sz="800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6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Francisco </a:t>
            </a:r>
            <a:r>
              <a:rPr lang="es-ES" sz="600" b="1" dirty="0" err="1" smtClean="0">
                <a:solidFill>
                  <a:srgbClr val="222222"/>
                </a:solidFill>
                <a:latin typeface="Arial" panose="020B0604020202020204" pitchFamily="34" charset="0"/>
              </a:rPr>
              <a:t>Campello</a:t>
            </a:r>
            <a:r>
              <a:rPr lang="es-ES" sz="6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 Sánchez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, María 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Del Rosario Cabello </a:t>
            </a:r>
            <a:r>
              <a:rPr lang="es-ES" sz="600" dirty="0" err="1">
                <a:solidFill>
                  <a:srgbClr val="222222"/>
                </a:solidFill>
                <a:latin typeface="Arial" panose="020B0604020202020204" pitchFamily="34" charset="0"/>
              </a:rPr>
              <a:t>Jabalquinto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, Alexander Jiménez Romero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María Del Carmen Velasco Alcázar,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Olga Meca </a:t>
            </a:r>
            <a:r>
              <a:rPr lang="es-ES" sz="600" dirty="0" err="1">
                <a:solidFill>
                  <a:srgbClr val="222222"/>
                </a:solidFill>
                <a:latin typeface="Arial" panose="020B0604020202020204" pitchFamily="34" charset="0"/>
              </a:rPr>
              <a:t>Birlanga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, Marta Hernández 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Olivo, Desiré Lozano Vicente,, 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Carlos Federico Álvarez Miranda, Pedro García Torres,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 Mercedes </a:t>
            </a:r>
            <a:r>
              <a:rPr lang="es-ES" sz="600" dirty="0" err="1">
                <a:solidFill>
                  <a:srgbClr val="222222"/>
                </a:solidFill>
                <a:latin typeface="Arial" panose="020B0604020202020204" pitchFamily="34" charset="0"/>
              </a:rPr>
              <a:t>Guillamón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 Sánchez, Rocío Ibáñez Meléndez, José Javier Martínez </a:t>
            </a:r>
            <a:r>
              <a:rPr lang="es-ES" sz="600" dirty="0" err="1">
                <a:solidFill>
                  <a:srgbClr val="222222"/>
                </a:solidFill>
                <a:latin typeface="Arial" panose="020B0604020202020204" pitchFamily="34" charset="0"/>
              </a:rPr>
              <a:t>Garcerán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, Carlos Castillo </a:t>
            </a:r>
            <a:r>
              <a:rPr lang="es-ES" sz="600" dirty="0" smtClean="0">
                <a:solidFill>
                  <a:srgbClr val="222222"/>
                </a:solidFill>
                <a:latin typeface="Arial" panose="020B0604020202020204" pitchFamily="34" charset="0"/>
              </a:rPr>
              <a:t>Quintanilla, 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María Del Mar Valdivia Salas, Javier Pérez </a:t>
            </a:r>
            <a:r>
              <a:rPr lang="es-ES" sz="600" dirty="0" err="1">
                <a:solidFill>
                  <a:srgbClr val="222222"/>
                </a:solidFill>
                <a:latin typeface="Arial" panose="020B0604020202020204" pitchFamily="34" charset="0"/>
              </a:rPr>
              <a:t>Pallarés</a:t>
            </a:r>
            <a:r>
              <a:rPr lang="es-ES" sz="600" dirty="0">
                <a:solidFill>
                  <a:srgbClr val="222222"/>
                </a:solidFill>
                <a:latin typeface="Arial" panose="020B0604020202020204" pitchFamily="34" charset="0"/>
              </a:rPr>
              <a:t>, Francisco Javier Bravo Gutiérrez, Antonio Santa Cruz </a:t>
            </a:r>
            <a:r>
              <a:rPr lang="es-ES" sz="600" dirty="0" err="1">
                <a:solidFill>
                  <a:srgbClr val="222222"/>
                </a:solidFill>
                <a:latin typeface="Arial" panose="020B0604020202020204" pitchFamily="34" charset="0"/>
              </a:rPr>
              <a:t>Siminiani</a:t>
            </a:r>
            <a:endParaRPr lang="es-ES" sz="600" b="1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es-ES" sz="600" b="1" dirty="0">
                <a:solidFill>
                  <a:srgbClr val="222222"/>
                </a:solidFill>
                <a:latin typeface="Arial" panose="020B0604020202020204" pitchFamily="34" charset="0"/>
              </a:rPr>
              <a:t>Hospital Universitario Santa </a:t>
            </a:r>
            <a:r>
              <a:rPr lang="es-ES" sz="6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Lucía de Cartagena</a:t>
            </a:r>
            <a:r>
              <a:rPr lang="es-ES" sz="600" b="1" dirty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es-ES" sz="600" b="1" dirty="0" smtClean="0">
                <a:solidFill>
                  <a:srgbClr val="222222"/>
                </a:solidFill>
                <a:latin typeface="Arial" panose="020B0604020202020204" pitchFamily="34" charset="0"/>
              </a:rPr>
              <a:t> Murcia</a:t>
            </a:r>
            <a:endParaRPr lang="es-ES" sz="600" dirty="0"/>
          </a:p>
        </p:txBody>
      </p:sp>
      <p:sp>
        <p:nvSpPr>
          <p:cNvPr id="4" name="3 Rectángulo"/>
          <p:cNvSpPr/>
          <p:nvPr/>
        </p:nvSpPr>
        <p:spPr>
          <a:xfrm>
            <a:off x="755576" y="1209733"/>
            <a:ext cx="1656184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INTRODUCCIÓN</a:t>
            </a:r>
            <a:endParaRPr lang="es-ES_tradnl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210242" y="1588061"/>
            <a:ext cx="4032448" cy="939297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apnea obstructiva del sueño (AOS) es un problema de salud común en la población general. Actualmente disponemos de ecuaciones de predicción para calcular las presiones efectivas de la CPAP a través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de diferentes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variables, como el  IMC, circunferencia del cuello o el IAH.</a:t>
            </a:r>
          </a:p>
          <a:p>
            <a:endParaRPr lang="es-ES_tradnl" sz="10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148064" y="1102430"/>
            <a:ext cx="1656184" cy="4320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MATERIAL Y MÉTODOS</a:t>
            </a:r>
            <a:endParaRPr lang="es-ES_tradnl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10 Rectángulo redondeado"/>
          <p:cNvSpPr/>
          <p:nvPr/>
        </p:nvSpPr>
        <p:spPr>
          <a:xfrm>
            <a:off x="4860032" y="1669624"/>
            <a:ext cx="4032448" cy="1702888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000" dirty="0">
                <a:latin typeface="Arial" pitchFamily="34" charset="0"/>
                <a:cs typeface="Arial" pitchFamily="34" charset="0"/>
              </a:rPr>
              <a:t>Estudio analítico retrospectivo que incluye a los pacientes valorados como visita inicial en la Unidad de Sueño de Neumología del Hospital General Santa Lucía de Cartagena entre octubre de 2021 y octubre 2022.</a:t>
            </a:r>
            <a:br>
              <a:rPr lang="es-ES_tradnl" sz="1000" dirty="0">
                <a:latin typeface="Arial" pitchFamily="34" charset="0"/>
                <a:cs typeface="Arial" pitchFamily="34" charset="0"/>
              </a:rPr>
            </a:br>
            <a:endParaRPr lang="es-ES_tradnl" sz="1000" dirty="0" smtClean="0">
              <a:latin typeface="Arial" pitchFamily="34" charset="0"/>
              <a:cs typeface="Arial" pitchFamily="34" charset="0"/>
            </a:endParaRPr>
          </a:p>
          <a:p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Se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recogen valores antropométricos y cálculo de presión empírica mediante las fórmulas de series y de </a:t>
            </a:r>
            <a:r>
              <a:rPr lang="es-ES_tradnl" sz="1000" dirty="0" err="1">
                <a:latin typeface="Arial" pitchFamily="34" charset="0"/>
                <a:cs typeface="Arial" pitchFamily="34" charset="0"/>
              </a:rPr>
              <a:t>Hoffstein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. Se realiza análisis estadístico con SPSS® v.26.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3834273" y="3723878"/>
            <a:ext cx="4522407" cy="72008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dirty="0" smtClean="0">
                <a:latin typeface="Arial" pitchFamily="34" charset="0"/>
                <a:cs typeface="Arial" pitchFamily="34" charset="0"/>
              </a:rPr>
              <a:t>621 </a:t>
            </a:r>
            <a:r>
              <a:rPr lang="es-ES_tradnl" sz="1200" dirty="0">
                <a:latin typeface="Arial" pitchFamily="34" charset="0"/>
                <a:cs typeface="Arial" pitchFamily="34" charset="0"/>
              </a:rPr>
              <a:t>pacientes, de los cuales 418 (67.3%) eran hombres y 203(32.7%), mujeres. E</a:t>
            </a:r>
            <a:r>
              <a:rPr lang="es-ES_tradnl" sz="1200" dirty="0" smtClean="0">
                <a:latin typeface="Arial" pitchFamily="34" charset="0"/>
                <a:cs typeface="Arial" pitchFamily="34" charset="0"/>
              </a:rPr>
              <a:t>dad media </a:t>
            </a:r>
            <a:r>
              <a:rPr lang="es-ES_tradnl" sz="1200" dirty="0">
                <a:latin typeface="Arial" pitchFamily="34" charset="0"/>
                <a:cs typeface="Arial" pitchFamily="34" charset="0"/>
              </a:rPr>
              <a:t>de 51(± 14) años.</a:t>
            </a:r>
          </a:p>
        </p:txBody>
      </p:sp>
      <p:sp>
        <p:nvSpPr>
          <p:cNvPr id="5" name="4 Flecha abajo"/>
          <p:cNvSpPr/>
          <p:nvPr/>
        </p:nvSpPr>
        <p:spPr>
          <a:xfrm>
            <a:off x="1635743" y="3206490"/>
            <a:ext cx="161156" cy="332043"/>
          </a:xfrm>
          <a:prstGeom prst="down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13" name="12 Decisión"/>
          <p:cNvSpPr/>
          <p:nvPr/>
        </p:nvSpPr>
        <p:spPr>
          <a:xfrm>
            <a:off x="867590" y="2581638"/>
            <a:ext cx="1697462" cy="522165"/>
          </a:xfrm>
          <a:prstGeom prst="flowChartDecision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 smtClean="0">
                <a:latin typeface="Arial" pitchFamily="34" charset="0"/>
                <a:cs typeface="Arial" pitchFamily="34" charset="0"/>
              </a:rPr>
              <a:t>OBJETIVO</a:t>
            </a:r>
            <a:endParaRPr lang="es-ES_tradnl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14 Elipse"/>
          <p:cNvSpPr/>
          <p:nvPr/>
        </p:nvSpPr>
        <p:spPr>
          <a:xfrm>
            <a:off x="228294" y="3651681"/>
            <a:ext cx="3060339" cy="134016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200" dirty="0" smtClean="0">
                <a:latin typeface="Arial" pitchFamily="34" charset="0"/>
                <a:ea typeface="Times New Roman"/>
                <a:cs typeface="Arial" pitchFamily="34" charset="0"/>
              </a:rPr>
              <a:t>Evaluar </a:t>
            </a:r>
            <a:r>
              <a:rPr lang="es-ES_tradnl" sz="1200" dirty="0">
                <a:latin typeface="Arial" pitchFamily="34" charset="0"/>
                <a:ea typeface="Times New Roman"/>
                <a:cs typeface="Arial" pitchFamily="34" charset="0"/>
              </a:rPr>
              <a:t>la  diferencia entre hombres y </a:t>
            </a:r>
            <a:r>
              <a:rPr lang="es-ES_tradnl" sz="1200" dirty="0" smtClean="0">
                <a:latin typeface="Arial" pitchFamily="34" charset="0"/>
                <a:ea typeface="Times New Roman"/>
                <a:cs typeface="Arial" pitchFamily="34" charset="0"/>
              </a:rPr>
              <a:t>mujeres en </a:t>
            </a:r>
            <a:r>
              <a:rPr lang="es-ES_tradnl" sz="1200" dirty="0">
                <a:latin typeface="Arial" pitchFamily="34" charset="0"/>
                <a:ea typeface="Times New Roman"/>
                <a:cs typeface="Arial" pitchFamily="34" charset="0"/>
              </a:rPr>
              <a:t>la </a:t>
            </a:r>
            <a:r>
              <a:rPr lang="es-ES_tradnl" sz="1200" dirty="0" err="1">
                <a:latin typeface="Arial" pitchFamily="34" charset="0"/>
                <a:ea typeface="Times New Roman"/>
                <a:cs typeface="Arial" pitchFamily="34" charset="0"/>
              </a:rPr>
              <a:t>presion</a:t>
            </a:r>
            <a:r>
              <a:rPr lang="es-ES_tradnl" sz="1200" dirty="0">
                <a:latin typeface="Arial" pitchFamily="34" charset="0"/>
                <a:ea typeface="Times New Roman"/>
                <a:cs typeface="Arial" pitchFamily="34" charset="0"/>
              </a:rPr>
              <a:t> empírica inicial de CPAP calculada mediante </a:t>
            </a:r>
            <a:r>
              <a:rPr lang="es-ES_tradnl" sz="1200" dirty="0" smtClean="0">
                <a:latin typeface="Arial" pitchFamily="34" charset="0"/>
                <a:ea typeface="Times New Roman"/>
                <a:cs typeface="Arial" pitchFamily="34" charset="0"/>
              </a:rPr>
              <a:t>fórmulas y otras variables.</a:t>
            </a:r>
            <a:endParaRPr lang="es-ES_tradnl" sz="1200" dirty="0"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114666"/>
              </p:ext>
            </p:extLst>
          </p:nvPr>
        </p:nvGraphicFramePr>
        <p:xfrm>
          <a:off x="4544311" y="162980"/>
          <a:ext cx="4248472" cy="3600401"/>
        </p:xfrm>
        <a:graphic>
          <a:graphicData uri="http://schemas.openxmlformats.org/drawingml/2006/table">
            <a:tbl>
              <a:tblPr firstRow="1" firstCol="1" bandRow="1">
                <a:tableStyleId>{6E25E649-3F16-4E02-A733-19D2CDBF48F0}</a:tableStyleId>
              </a:tblPr>
              <a:tblGrid>
                <a:gridCol w="1245242"/>
                <a:gridCol w="1171992"/>
                <a:gridCol w="1025493"/>
                <a:gridCol w="805745"/>
              </a:tblGrid>
              <a:tr h="327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HOMBRES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 (± </a:t>
                      </a:r>
                      <a:r>
                        <a:rPr lang="es-ES_tradnl" sz="9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ds</a:t>
                      </a: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MUJERES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X (± </a:t>
                      </a:r>
                      <a:r>
                        <a:rPr lang="es-ES_tradnl" sz="9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ds</a:t>
                      </a: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27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IMC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32.06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(± 6.08)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32.84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(± 7.95)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0.18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</a:tr>
              <a:tr h="327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Cuello (cm)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43.26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(± 3.85)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37.61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(± 3.90)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</a:tr>
              <a:tr h="327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Epworth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10.72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(± 5.90)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11.69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(± 6.30)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0.06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</a:tr>
              <a:tr h="490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IA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33.64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(±24.75)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23.44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(±21.63)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</a:tr>
              <a:tr h="490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CT90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13.24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(±21.25)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12.31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 12.93)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0.61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</a:tr>
              <a:tr h="490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ODI 3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30.61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 25.80)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20.38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 22.99)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</a:tr>
              <a:tr h="327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Presión por fórmula de </a:t>
                      </a:r>
                      <a:r>
                        <a:rPr lang="es-ES_tradnl" sz="9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Hoffstein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6.98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 2.07)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5.89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(±1.99)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0.00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</a:tr>
              <a:tr h="490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Presión series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8.96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 1.45)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8.65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>
                          <a:effectLst/>
                          <a:latin typeface="Arial" pitchFamily="34" charset="0"/>
                          <a:cs typeface="Arial" pitchFamily="34" charset="0"/>
                        </a:rPr>
                        <a:t>(±1.75)</a:t>
                      </a:r>
                      <a:endParaRPr lang="es-ES_tradnl" sz="9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9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0.02</a:t>
                      </a:r>
                      <a:endParaRPr lang="es-ES_tradnl" sz="9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4399" marR="54399" marT="0" marB="0"/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3364497" y="3923624"/>
            <a:ext cx="1656184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CONCLUSIONES</a:t>
            </a:r>
            <a:endParaRPr lang="es-ES_tradnl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 redondeado"/>
          <p:cNvSpPr/>
          <p:nvPr/>
        </p:nvSpPr>
        <p:spPr>
          <a:xfrm>
            <a:off x="1348272" y="4307702"/>
            <a:ext cx="6392079" cy="720080"/>
          </a:xfrm>
          <a:prstGeom prst="roundRect">
            <a:avLst/>
          </a:prstGeom>
          <a:solidFill>
            <a:schemeClr val="tx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1000" dirty="0">
                <a:latin typeface="Arial" pitchFamily="34" charset="0"/>
                <a:cs typeface="Arial" pitchFamily="34" charset="0"/>
              </a:rPr>
              <a:t>Los hombres valorados en la consulta inicial de nuestra unidad de sueño presentaron mayor circunferencia de cuello, mayor IAH, mayor ODI 3 , mayor presión </a:t>
            </a:r>
            <a:r>
              <a:rPr lang="es-ES_tradnl" sz="1000" dirty="0" smtClean="0">
                <a:latin typeface="Arial" pitchFamily="34" charset="0"/>
                <a:cs typeface="Arial" pitchFamily="34" charset="0"/>
              </a:rPr>
              <a:t>inicial 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por fórmula empírica de </a:t>
            </a:r>
            <a:r>
              <a:rPr lang="es-ES_tradnl" sz="1000" dirty="0" err="1">
                <a:latin typeface="Arial" pitchFamily="34" charset="0"/>
                <a:cs typeface="Arial" pitchFamily="34" charset="0"/>
              </a:rPr>
              <a:t>Hoffstein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 y mayor </a:t>
            </a:r>
            <a:r>
              <a:rPr lang="es-ES_tradnl" sz="1000" dirty="0" err="1">
                <a:latin typeface="Arial" pitchFamily="34" charset="0"/>
                <a:cs typeface="Arial" pitchFamily="34" charset="0"/>
              </a:rPr>
              <a:t>presion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 empírica por fórmula series que las mujeres.</a:t>
            </a:r>
          </a:p>
          <a:p>
            <a:r>
              <a:rPr lang="es-ES_tradnl" sz="1000" dirty="0">
                <a:latin typeface="Arial" pitchFamily="34" charset="0"/>
                <a:cs typeface="Arial" pitchFamily="34" charset="0"/>
              </a:rPr>
              <a:t>No hubieron diferencias entre sexos en IMC, </a:t>
            </a:r>
            <a:r>
              <a:rPr lang="es-ES_tradnl" sz="1000" dirty="0" err="1">
                <a:latin typeface="Arial" pitchFamily="34" charset="0"/>
                <a:cs typeface="Arial" pitchFamily="34" charset="0"/>
              </a:rPr>
              <a:t>Epworth</a:t>
            </a:r>
            <a:r>
              <a:rPr lang="es-ES_tradnl" sz="1000" dirty="0">
                <a:latin typeface="Arial" pitchFamily="34" charset="0"/>
                <a:cs typeface="Arial" pitchFamily="34" charset="0"/>
              </a:rPr>
              <a:t> y CT90</a:t>
            </a:r>
            <a:r>
              <a:rPr lang="es-ES_tradnl" sz="1200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52" y="843558"/>
            <a:ext cx="367007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2699792" y="195486"/>
            <a:ext cx="1656184" cy="2880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RESULTADOS</a:t>
            </a:r>
            <a:endParaRPr lang="es-ES_tradnl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827584" y="169847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33%</a:t>
            </a:r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1907704" y="249974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latin typeface="Arial" pitchFamily="34" charset="0"/>
                <a:cs typeface="Arial" pitchFamily="34" charset="0"/>
              </a:rPr>
              <a:t>67%</a:t>
            </a:r>
            <a:endParaRPr lang="es-ES_tradnl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370</Words>
  <Application>Microsoft Office PowerPoint</Application>
  <PresentationFormat>Presentación en pantalla (16:9)</PresentationFormat>
  <Paragraphs>76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ESTUDIO DE SUEÑO Y PRESIÓN ESTIMADA POR FÓRMULA: DIFERENCIAS ENTRE HOMBRES Y MUJERES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Francisco</cp:lastModifiedBy>
  <cp:revision>14</cp:revision>
  <dcterms:created xsi:type="dcterms:W3CDTF">2024-02-05T13:08:18Z</dcterms:created>
  <dcterms:modified xsi:type="dcterms:W3CDTF">2024-02-28T21:13:01Z</dcterms:modified>
</cp:coreProperties>
</file>